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72" r:id="rId16"/>
    <p:sldId id="267" r:id="rId17"/>
    <p:sldId id="268" r:id="rId18"/>
    <p:sldId id="269" r:id="rId19"/>
    <p:sldId id="273" r:id="rId20"/>
    <p:sldId id="270" r:id="rId21"/>
    <p:sldId id="271" r:id="rId2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E4737-7CB8-4FAC-BC2D-72D60BA6DF14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859EC-4375-4843-AA16-E8F34900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7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859EC-4375-4843-AA16-E8F3490079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92B656-65E1-438F-8499-14C8168FB9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3BAA99-0F70-424E-8C4D-19BF80466E3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CDBA9A-9FF3-4F3B-AA3C-DE695C336B4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F979C1-F15E-494D-8779-FEAD53D544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60CD58-5E93-4D8C-978C-E2A7153F404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93C477-3D1F-45BB-8232-CC540BD35DC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AE3DDB-F562-4C14-85C7-D48C44C68D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71482F-278B-454B-B6FD-2B37277DBC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D043C3A-701B-49D8-A3FB-C673448927F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C2CB37-6B64-48FF-84E9-9B3AD5018F9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76610A-11D1-4B1B-B328-3EF32A9111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624F27-8346-4462-90AD-14BBC51CB17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CFD0CE-E7AE-40C1-9369-C1B054B7C9B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Placeholder 4" descr="Fog-covered mountain&#10;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</a:extLst>
          </a:blip>
          <a:srcRect t="21" b="21"/>
          <a:stretch/>
        </p:blipFill>
        <p:spPr>
          <a:xfrm>
            <a:off x="-18180" y="720"/>
            <a:ext cx="12210180" cy="6857280"/>
          </a:xfrm>
          <a:prstGeom prst="rect">
            <a:avLst/>
          </a:prstGeom>
          <a:ln w="0">
            <a:noFill/>
          </a:ln>
        </p:spPr>
      </p:pic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-11160" y="1526040"/>
            <a:ext cx="12188160" cy="2030760"/>
          </a:xfrm>
          <a:prstGeom prst="rect">
            <a:avLst/>
          </a:prstGeom>
          <a:solidFill>
            <a:srgbClr val="262626">
              <a:alpha val="60000"/>
            </a:srgbClr>
          </a:solidFill>
          <a:ln w="0">
            <a:noFill/>
          </a:ln>
        </p:spPr>
        <p:txBody>
          <a:bodyPr lIns="868680" tIns="9144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i="1" strike="noStrike" spc="-1">
                <a:solidFill>
                  <a:srgbClr val="FFFFFF"/>
                </a:solidFill>
                <a:latin typeface="Calibri Light"/>
              </a:rPr>
              <a:t>Adversary Emulation Framework</a:t>
            </a:r>
            <a:endParaRPr lang="en-US" sz="4000" b="0" strike="noStrike" spc="-1">
              <a:latin typeface="Arial"/>
            </a:endParaRPr>
          </a:p>
        </p:txBody>
      </p:sp>
      <p:pic>
        <p:nvPicPr>
          <p:cNvPr id="195" name="Picture 1"/>
          <p:cNvPicPr/>
          <p:nvPr/>
        </p:nvPicPr>
        <p:blipFill>
          <a:blip r:embed="rId4"/>
          <a:stretch/>
        </p:blipFill>
        <p:spPr>
          <a:xfrm>
            <a:off x="9460080" y="0"/>
            <a:ext cx="2731320" cy="1525320"/>
          </a:xfrm>
          <a:prstGeom prst="rect">
            <a:avLst/>
          </a:prstGeom>
          <a:ln w="0">
            <a:noFill/>
          </a:ln>
        </p:spPr>
      </p:pic>
      <p:sp>
        <p:nvSpPr>
          <p:cNvPr id="196" name="TextBox 3"/>
          <p:cNvSpPr/>
          <p:nvPr/>
        </p:nvSpPr>
        <p:spPr>
          <a:xfrm>
            <a:off x="754560" y="4131720"/>
            <a:ext cx="971280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Mentors: Dr. Alcides </a:t>
            </a:r>
            <a:r>
              <a:rPr lang="en-US" sz="2000" b="1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Alvear</a:t>
            </a: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 Suarez &amp; Robel Campbell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Integrants</a:t>
            </a: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: Kiara Rivera, Genesis Resto, Carlos Roque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Date: March 23rd, 2023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136520" y="627480"/>
            <a:ext cx="747360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Non-Functional Requirements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62" name="TextBox 3"/>
          <p:cNvSpPr/>
          <p:nvPr/>
        </p:nvSpPr>
        <p:spPr>
          <a:xfrm>
            <a:off x="984240" y="2049984"/>
            <a:ext cx="7778160" cy="20496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US" sz="1800" b="0" strike="noStrike" spc="-1" dirty="0"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System should be extensible for capabilities to add new features.</a:t>
            </a:r>
            <a:endParaRPr lang="en-US" sz="1800" b="0" strike="noStrike" spc="-1" dirty="0"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System should be robust in the ability to sustain errors and user input.</a:t>
            </a: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Regulations should be enforced for best practices and safety standards.</a:t>
            </a:r>
            <a:endParaRPr lang="en-US" sz="1800" b="0" strike="noStrike" spc="-1" dirty="0"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Ensure server availability for operators and implants.</a:t>
            </a:r>
            <a:endParaRPr lang="en-US" sz="1800" b="0" strike="noStrike" spc="-1" dirty="0">
              <a:latin typeface="Arial"/>
            </a:endParaRPr>
          </a:p>
          <a:p>
            <a:pPr marL="28584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Optimization techniques should be employed for performance.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3" name="Rectangle 40"/>
          <p:cNvSpPr/>
          <p:nvPr/>
        </p:nvSpPr>
        <p:spPr>
          <a:xfrm>
            <a:off x="10089600" y="0"/>
            <a:ext cx="2102400" cy="685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Oval 42"/>
          <p:cNvSpPr/>
          <p:nvPr/>
        </p:nvSpPr>
        <p:spPr>
          <a:xfrm>
            <a:off x="8915400" y="2359080"/>
            <a:ext cx="2139480" cy="2139480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5" name="Graphic 37" descr="Processor"/>
          <p:cNvPicPr/>
          <p:nvPr/>
        </p:nvPicPr>
        <p:blipFill>
          <a:blip r:embed="rId2"/>
          <a:stretch/>
        </p:blipFill>
        <p:spPr>
          <a:xfrm>
            <a:off x="9414000" y="2857680"/>
            <a:ext cx="1142280" cy="1142280"/>
          </a:xfrm>
          <a:prstGeom prst="rect">
            <a:avLst/>
          </a:prstGeom>
          <a:ln w="0">
            <a:noFill/>
          </a:ln>
        </p:spPr>
      </p:pic>
      <p:sp>
        <p:nvSpPr>
          <p:cNvPr id="266" name="TextBox 4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67" name="TextBox 5"/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10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"/>
          <p:cNvSpPr/>
          <p:nvPr/>
        </p:nvSpPr>
        <p:spPr>
          <a:xfrm>
            <a:off x="-200568" y="-91440"/>
            <a:ext cx="1219140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69" name="Freeform: Shape 2"/>
          <p:cNvSpPr/>
          <p:nvPr/>
        </p:nvSpPr>
        <p:spPr>
          <a:xfrm>
            <a:off x="0" y="0"/>
            <a:ext cx="1982880" cy="6857280"/>
          </a:xfrm>
          <a:custGeom>
            <a:avLst/>
            <a:gdLst/>
            <a:ahLst/>
            <a:cxnLst/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983600" y="249840"/>
            <a:ext cx="9173160" cy="88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000" b="1" strike="noStrike" spc="-1" dirty="0">
                <a:solidFill>
                  <a:srgbClr val="000000"/>
                </a:solidFill>
                <a:latin typeface="Calibri Light"/>
              </a:rPr>
              <a:t>Development Methodologies</a:t>
            </a:r>
            <a:endParaRPr lang="en-US" sz="5000" b="0" strike="noStrike" spc="-1" dirty="0">
              <a:latin typeface="Arial"/>
            </a:endParaRPr>
          </a:p>
        </p:txBody>
      </p:sp>
      <p:sp>
        <p:nvSpPr>
          <p:cNvPr id="271" name="TextBox 7"/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72" name="TextBox 8"/>
          <p:cNvSpPr/>
          <p:nvPr/>
        </p:nvSpPr>
        <p:spPr>
          <a:xfrm>
            <a:off x="1578240" y="620892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5B38B-6617-0C72-96D9-D6DCA7C53B99}"/>
              </a:ext>
            </a:extLst>
          </p:cNvPr>
          <p:cNvSpPr txBox="1"/>
          <p:nvPr/>
        </p:nvSpPr>
        <p:spPr>
          <a:xfrm>
            <a:off x="2183448" y="3146800"/>
            <a:ext cx="9034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Scrum and Extreme Programming (XP)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332294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Freeform: Shape 2"/>
          <p:cNvSpPr/>
          <p:nvPr/>
        </p:nvSpPr>
        <p:spPr>
          <a:xfrm>
            <a:off x="0" y="0"/>
            <a:ext cx="1982880" cy="6857280"/>
          </a:xfrm>
          <a:custGeom>
            <a:avLst/>
            <a:gdLst/>
            <a:ahLst/>
            <a:cxnLst/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983600" y="249840"/>
            <a:ext cx="9173160" cy="881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5000" b="1" strike="noStrike" spc="-1">
                <a:solidFill>
                  <a:srgbClr val="000000"/>
                </a:solidFill>
                <a:latin typeface="Calibri Light"/>
              </a:rPr>
              <a:t>Database</a:t>
            </a:r>
            <a:endParaRPr lang="en-US" sz="5000" b="0" strike="noStrike" spc="-1">
              <a:latin typeface="Arial"/>
            </a:endParaRPr>
          </a:p>
        </p:txBody>
      </p:sp>
      <p:sp>
        <p:nvSpPr>
          <p:cNvPr id="271" name="TextBox 7"/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12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72" name="TextBox 8"/>
          <p:cNvSpPr/>
          <p:nvPr/>
        </p:nvSpPr>
        <p:spPr>
          <a:xfrm>
            <a:off x="1395360" y="6332615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DB53EF-CCFE-C016-53B8-1C82B4E9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72" y="1064680"/>
            <a:ext cx="10948416" cy="52106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3"/>
          <p:cNvSpPr/>
          <p:nvPr/>
        </p:nvSpPr>
        <p:spPr>
          <a:xfrm>
            <a:off x="3769200" y="1711440"/>
            <a:ext cx="3764880" cy="3177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Title 2"/>
          <p:cNvSpPr/>
          <p:nvPr/>
        </p:nvSpPr>
        <p:spPr>
          <a:xfrm>
            <a:off x="3769200" y="179640"/>
            <a:ext cx="6472800" cy="84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Concept Diagram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76" name="TextBox 2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7" name="TextBox 17"/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13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78" name="Picture 9"/>
          <p:cNvPicPr/>
          <p:nvPr/>
        </p:nvPicPr>
        <p:blipFill>
          <a:blip r:embed="rId2"/>
          <a:stretch/>
        </p:blipFill>
        <p:spPr>
          <a:xfrm>
            <a:off x="1034280" y="1022760"/>
            <a:ext cx="10122840" cy="5167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itle 2"/>
          <p:cNvSpPr/>
          <p:nvPr/>
        </p:nvSpPr>
        <p:spPr>
          <a:xfrm>
            <a:off x="3749760" y="288360"/>
            <a:ext cx="4095000" cy="5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2800" b="1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Use Case Diagram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80" name="TextBox 3"/>
          <p:cNvSpPr/>
          <p:nvPr/>
        </p:nvSpPr>
        <p:spPr>
          <a:xfrm>
            <a:off x="5090760" y="2552400"/>
            <a:ext cx="1413000" cy="1192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TextBox 6"/>
          <p:cNvSpPr/>
          <p:nvPr/>
        </p:nvSpPr>
        <p:spPr>
          <a:xfrm>
            <a:off x="533520" y="6306840"/>
            <a:ext cx="416664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Rivera</a:t>
            </a: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C. Roque Adversary Emulation Framework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282" name="TextBox 4"/>
          <p:cNvSpPr/>
          <p:nvPr/>
        </p:nvSpPr>
        <p:spPr>
          <a:xfrm>
            <a:off x="11193720" y="6306840"/>
            <a:ext cx="4647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14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283" name="Picture 2"/>
          <p:cNvPicPr/>
          <p:nvPr/>
        </p:nvPicPr>
        <p:blipFill>
          <a:blip r:embed="rId2"/>
          <a:stretch/>
        </p:blipFill>
        <p:spPr>
          <a:xfrm>
            <a:off x="1754280" y="802080"/>
            <a:ext cx="8682480" cy="541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28DE9-63A2-1FAA-3E68-0C88B4D1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088" y="273600"/>
            <a:ext cx="10813824" cy="421704"/>
          </a:xfrm>
        </p:spPr>
        <p:txBody>
          <a:bodyPr/>
          <a:lstStyle/>
          <a:p>
            <a:pPr algn="ctr"/>
            <a:r>
              <a:rPr lang="en-US" sz="2800" dirty="0"/>
              <a:t>Projected </a:t>
            </a:r>
            <a:r>
              <a:rPr lang="en-US" sz="2800"/>
              <a:t>Completion Model</a:t>
            </a:r>
            <a:endParaRPr lang="en-US" sz="28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6B25E5B-5999-F521-5AC2-D0B4A3C82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86" y="898143"/>
            <a:ext cx="9218828" cy="5686257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43404345-4A95-8FB6-F065-3649C6299C11}"/>
              </a:ext>
            </a:extLst>
          </p:cNvPr>
          <p:cNvSpPr/>
          <p:nvPr/>
        </p:nvSpPr>
        <p:spPr>
          <a:xfrm>
            <a:off x="11193720" y="6306840"/>
            <a:ext cx="46476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15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5FBCF-52B8-F2D9-C87E-C7148F0E717C}"/>
              </a:ext>
            </a:extLst>
          </p:cNvPr>
          <p:cNvSpPr/>
          <p:nvPr/>
        </p:nvSpPr>
        <p:spPr>
          <a:xfrm>
            <a:off x="423792" y="6490620"/>
            <a:ext cx="4166640" cy="36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5500"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</a:t>
            </a: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Rivera</a:t>
            </a:r>
            <a:r>
              <a:rPr lang="en-US" sz="11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C. Roque Adversary Emulation Framework</a:t>
            </a:r>
            <a:endParaRPr lang="en-US" sz="11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42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Rectangle 37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Title 2"/>
          <p:cNvSpPr/>
          <p:nvPr/>
        </p:nvSpPr>
        <p:spPr>
          <a:xfrm>
            <a:off x="639000" y="457200"/>
            <a:ext cx="10909080" cy="136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66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References</a:t>
            </a:r>
            <a:endParaRPr lang="en-US" sz="6600" b="0" strike="noStrike" spc="-1">
              <a:latin typeface="Arial"/>
            </a:endParaRPr>
          </a:p>
        </p:txBody>
      </p:sp>
      <p:sp>
        <p:nvSpPr>
          <p:cNvPr id="286" name="sketch line"/>
          <p:cNvSpPr/>
          <p:nvPr/>
        </p:nvSpPr>
        <p:spPr>
          <a:xfrm>
            <a:off x="4449960" y="1850760"/>
            <a:ext cx="3291120" cy="17640"/>
          </a:xfrm>
          <a:custGeom>
            <a:avLst/>
            <a:gdLst/>
            <a:ahLst/>
            <a:cxnLst/>
            <a:rect l="l" t="t" r="r" b="b"/>
            <a:pathLst>
              <a:path w="3291840" h="18288" fill="none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TextBox 6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88" name="TextBox 10"/>
          <p:cNvSpPr/>
          <p:nvPr/>
        </p:nvSpPr>
        <p:spPr>
          <a:xfrm>
            <a:off x="722880" y="2958426"/>
            <a:ext cx="1074132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Microsoft (2023, February). </a:t>
            </a:r>
            <a:r>
              <a:rPr lang="en-US" sz="1800" b="0" i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Dynamic Language Runtime Overview - .NET Framework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. Microsoft Learn. https://learn.microsoft.com/en-us/dotnet/framework/reflection-and-codedom/dynamic-language-runtime-overview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89" name="TextBox 12"/>
          <p:cNvSpPr/>
          <p:nvPr/>
        </p:nvSpPr>
        <p:spPr>
          <a:xfrm>
            <a:off x="11347200" y="6332040"/>
            <a:ext cx="364244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16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Picture Placeholder 4" descr="Fog in frozen winter forest&#10;"/>
          <p:cNvPicPr/>
          <p:nvPr/>
        </p:nvPicPr>
        <p:blipFill>
          <a:blip r:embed="rId2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91" name="Rectangle 12"/>
          <p:cNvSpPr/>
          <p:nvPr/>
        </p:nvSpPr>
        <p:spPr>
          <a:xfrm>
            <a:off x="1912680" y="1929240"/>
            <a:ext cx="8366040" cy="2998440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2365920" y="2242440"/>
            <a:ext cx="7459200" cy="1425240"/>
          </a:xfrm>
          <a:prstGeom prst="rect">
            <a:avLst/>
          </a:prstGeom>
          <a:noFill/>
          <a:ln w="0">
            <a:noFill/>
          </a:ln>
        </p:spPr>
        <p:txBody>
          <a:bodyPr lIns="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</a:rPr>
              <a:t>Thank you</a:t>
            </a:r>
            <a:endParaRPr lang="en-US" sz="5400" b="0" strike="noStrike" spc="-1">
              <a:latin typeface="Arial"/>
            </a:endParaRPr>
          </a:p>
        </p:txBody>
      </p:sp>
      <p:sp>
        <p:nvSpPr>
          <p:cNvPr id="293" name="Straight Connector 14"/>
          <p:cNvSpPr/>
          <p:nvPr/>
        </p:nvSpPr>
        <p:spPr>
          <a:xfrm>
            <a:off x="4802400" y="3791880"/>
            <a:ext cx="2586960" cy="360"/>
          </a:xfrm>
          <a:prstGeom prst="line">
            <a:avLst/>
          </a:prstGeom>
          <a:ln w="2222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33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006040" y="1128960"/>
            <a:ext cx="3688200" cy="195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>
                <a:solidFill>
                  <a:srgbClr val="000000"/>
                </a:solidFill>
                <a:latin typeface="Calibri Light"/>
              </a:rPr>
              <a:t>Problem Definition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9" name="Picture 29"/>
          <p:cNvSpPr/>
          <p:nvPr/>
        </p:nvSpPr>
        <p:spPr>
          <a:xfrm>
            <a:off x="0" y="0"/>
            <a:ext cx="7743240" cy="685728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TextBox 11"/>
          <p:cNvSpPr/>
          <p:nvPr/>
        </p:nvSpPr>
        <p:spPr>
          <a:xfrm>
            <a:off x="8006040" y="3236040"/>
            <a:ext cx="3688200" cy="21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8500"/>
          </a:bodyPr>
          <a:lstStyle/>
          <a:p>
            <a:pPr algn="just">
              <a:lnSpc>
                <a:spcPct val="90000"/>
              </a:lnSpc>
              <a:spcAft>
                <a:spcPts val="601"/>
              </a:spcAft>
              <a:buNone/>
            </a:pPr>
            <a:r>
              <a:rPr lang="en-US" sz="17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the current state of anti-malware systems, defenders focus on a broad understanding of modern malware evasion techniques that their systems have the capability to detect, but the knowledge gap between malicious actors and security engineers makes these systems look frail. </a:t>
            </a: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US" sz="1700" b="0" strike="noStrike" spc="-1">
              <a:latin typeface="Arial"/>
            </a:endParaRPr>
          </a:p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US" sz="1700" b="0" strike="noStrike" spc="-1">
              <a:latin typeface="Arial"/>
            </a:endParaRPr>
          </a:p>
        </p:txBody>
      </p:sp>
      <p:sp>
        <p:nvSpPr>
          <p:cNvPr id="201" name="TextBox 2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02" name="TextBox 3"/>
          <p:cNvSpPr/>
          <p:nvPr/>
        </p:nvSpPr>
        <p:spPr>
          <a:xfrm>
            <a:off x="11358000" y="6332040"/>
            <a:ext cx="292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62626"/>
                </a:solidFill>
                <a:latin typeface="Calibri"/>
                <a:ea typeface="DejaVu Sans"/>
              </a:rPr>
              <a:t>2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ectangle 9"/>
          <p:cNvSpPr/>
          <p:nvPr/>
        </p:nvSpPr>
        <p:spPr>
          <a:xfrm>
            <a:off x="0" y="0"/>
            <a:ext cx="12191040" cy="685116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Rectangle 11"/>
          <p:cNvSpPr/>
          <p:nvPr/>
        </p:nvSpPr>
        <p:spPr>
          <a:xfrm>
            <a:off x="360" y="0"/>
            <a:ext cx="1219104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590520" y="4267800"/>
            <a:ext cx="4805280" cy="1296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1" strike="noStrike" spc="-1" dirty="0">
                <a:solidFill>
                  <a:srgbClr val="000000"/>
                </a:solidFill>
                <a:latin typeface="Calibri Light"/>
              </a:rPr>
              <a:t>Solution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06" name="Graphic 6"/>
          <p:cNvSpPr/>
          <p:nvPr/>
        </p:nvSpPr>
        <p:spPr>
          <a:xfrm>
            <a:off x="340560" y="1815480"/>
            <a:ext cx="4141080" cy="414108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7" name="Group 13"/>
          <p:cNvGrpSpPr/>
          <p:nvPr/>
        </p:nvGrpSpPr>
        <p:grpSpPr>
          <a:xfrm>
            <a:off x="-5040" y="-6120"/>
            <a:ext cx="6238080" cy="6863400"/>
            <a:chOff x="-5040" y="-6120"/>
            <a:chExt cx="6238080" cy="6863400"/>
          </a:xfrm>
        </p:grpSpPr>
        <p:sp>
          <p:nvSpPr>
            <p:cNvPr id="208" name="Freeform: Shape 14"/>
            <p:cNvSpPr/>
            <p:nvPr/>
          </p:nvSpPr>
          <p:spPr>
            <a:xfrm flipH="1">
              <a:off x="-5040" y="34920"/>
              <a:ext cx="6027840" cy="6816600"/>
            </a:xfrm>
            <a:custGeom>
              <a:avLst/>
              <a:gdLst/>
              <a:ahLst/>
              <a:cxnLst/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9" name="Freeform: Shape 15"/>
            <p:cNvSpPr/>
            <p:nvPr/>
          </p:nvSpPr>
          <p:spPr>
            <a:xfrm flipH="1">
              <a:off x="-5040" y="0"/>
              <a:ext cx="6164280" cy="6857280"/>
            </a:xfrm>
            <a:custGeom>
              <a:avLst/>
              <a:gdLst/>
              <a:ahLst/>
              <a:cxnLst/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0" name="Freeform: Shape 16"/>
            <p:cNvSpPr/>
            <p:nvPr/>
          </p:nvSpPr>
          <p:spPr>
            <a:xfrm flipH="1">
              <a:off x="-5040" y="-6120"/>
              <a:ext cx="6238080" cy="6857280"/>
            </a:xfrm>
            <a:custGeom>
              <a:avLst/>
              <a:gdLst/>
              <a:ahLst/>
              <a:cxnLst/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 rotWithShape="0">
              <a:gsLst>
                <a:gs pos="0">
                  <a:srgbClr val="70AD47">
                    <a:alpha val="10196"/>
                  </a:srgbClr>
                </a:gs>
                <a:gs pos="100000">
                  <a:srgbClr val="4472C4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11" name="TextBox 3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12" name="TextBox 4"/>
          <p:cNvSpPr/>
          <p:nvPr/>
        </p:nvSpPr>
        <p:spPr>
          <a:xfrm>
            <a:off x="11358000" y="6332040"/>
            <a:ext cx="292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6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287000" y="1327320"/>
            <a:ext cx="6247080" cy="146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Command and Control Framework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-642384" y="2954520"/>
            <a:ext cx="7116336" cy="3126240"/>
          </a:xfrm>
          <a:prstGeom prst="rect">
            <a:avLst/>
          </a:prstGeom>
          <a:noFill/>
          <a:ln w="0">
            <a:noFill/>
          </a:ln>
        </p:spPr>
        <p:txBody>
          <a:bodyPr lIns="1920240" tIns="274320" rIns="90000" bIns="45000" anchor="t">
            <a:normAutofit fontScale="97000"/>
          </a:bodyPr>
          <a:lstStyle/>
          <a:p>
            <a:pPr marL="34308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Dynamic Evasion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Variable Syscalls, ETW/AMSI Patching </a:t>
            </a:r>
            <a:endParaRPr lang="en-US" sz="2400" b="0" strike="noStrike" spc="-1" dirty="0">
              <a:latin typeface="Arial"/>
            </a:endParaRPr>
          </a:p>
          <a:p>
            <a:pPr marL="34308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In-memory Execution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Download Cradles, Microcontroller</a:t>
            </a:r>
            <a:endParaRPr lang="en-US" sz="2400" b="0" strike="noStrike" spc="-1" dirty="0">
              <a:latin typeface="Arial"/>
            </a:endParaRPr>
          </a:p>
          <a:p>
            <a:pPr marL="34308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Encrypted Payloads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– AES-256, XOR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216" name="Freeform: Shape 28"/>
          <p:cNvSpPr/>
          <p:nvPr/>
        </p:nvSpPr>
        <p:spPr>
          <a:xfrm>
            <a:off x="8219520" y="1333440"/>
            <a:ext cx="2926440" cy="2593800"/>
          </a:xfrm>
          <a:custGeom>
            <a:avLst/>
            <a:gdLst/>
            <a:ahLst/>
            <a:cxnLst/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Freeform 5"/>
          <p:cNvSpPr/>
          <p:nvPr/>
        </p:nvSpPr>
        <p:spPr>
          <a:xfrm>
            <a:off x="7575120" y="1327320"/>
            <a:ext cx="674640" cy="594720"/>
          </a:xfrm>
          <a:custGeom>
            <a:avLst/>
            <a:gdLst/>
            <a:ahLst/>
            <a:cxnLst/>
            <a:rect l="l" t="t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Freeform 5"/>
          <p:cNvSpPr/>
          <p:nvPr/>
        </p:nvSpPr>
        <p:spPr>
          <a:xfrm>
            <a:off x="8152920" y="1075680"/>
            <a:ext cx="549720" cy="484560"/>
          </a:xfrm>
          <a:custGeom>
            <a:avLst/>
            <a:gdLst/>
            <a:ahLst/>
            <a:cxnLst/>
            <a:rect l="l" t="t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Box 4"/>
          <p:cNvSpPr/>
          <p:nvPr/>
        </p:nvSpPr>
        <p:spPr>
          <a:xfrm>
            <a:off x="739800" y="624708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20" name="TextBox 5"/>
          <p:cNvSpPr/>
          <p:nvPr/>
        </p:nvSpPr>
        <p:spPr>
          <a:xfrm>
            <a:off x="11358000" y="6332040"/>
            <a:ext cx="2923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rgbClr val="262626"/>
                </a:solidFill>
                <a:latin typeface="Calibri"/>
                <a:ea typeface="DejaVu Sans"/>
              </a:rPr>
              <a:t>4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Rectangle 15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233" name="Freeform: Shape 17"/>
          <p:cNvSpPr/>
          <p:nvPr/>
        </p:nvSpPr>
        <p:spPr>
          <a:xfrm>
            <a:off x="1768920" y="0"/>
            <a:ext cx="10423080" cy="5919480"/>
          </a:xfrm>
          <a:custGeom>
            <a:avLst/>
            <a:gdLst/>
            <a:ahLst/>
            <a:cxnLst/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779740" y="2800800"/>
            <a:ext cx="6628680" cy="62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Calibri Light"/>
              </a:rPr>
              <a:t>Functional Requirements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235" name="TextBox 12"/>
          <p:cNvSpPr/>
          <p:nvPr/>
        </p:nvSpPr>
        <p:spPr>
          <a:xfrm>
            <a:off x="542880" y="638352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36" name="TextBox 13"/>
          <p:cNvSpPr/>
          <p:nvPr/>
        </p:nvSpPr>
        <p:spPr>
          <a:xfrm>
            <a:off x="11150280" y="646848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5</a:t>
            </a:r>
            <a:endParaRPr lang="en-US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15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Freeform: Shape 17"/>
          <p:cNvSpPr/>
          <p:nvPr/>
        </p:nvSpPr>
        <p:spPr>
          <a:xfrm>
            <a:off x="1767960" y="0"/>
            <a:ext cx="10423080" cy="5919480"/>
          </a:xfrm>
          <a:custGeom>
            <a:avLst/>
            <a:gdLst/>
            <a:ahLst/>
            <a:cxnLst/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542880" y="344160"/>
            <a:ext cx="6628680" cy="62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Implant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0" name="TextBox 12"/>
          <p:cNvSpPr/>
          <p:nvPr/>
        </p:nvSpPr>
        <p:spPr>
          <a:xfrm>
            <a:off x="542880" y="638352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1" name="TextBox 13"/>
          <p:cNvSpPr/>
          <p:nvPr/>
        </p:nvSpPr>
        <p:spPr>
          <a:xfrm>
            <a:off x="11150280" y="646848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6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2" name="Rectangle 1"/>
          <p:cNvSpPr/>
          <p:nvPr/>
        </p:nvSpPr>
        <p:spPr>
          <a:xfrm>
            <a:off x="542880" y="1583640"/>
            <a:ext cx="7540416" cy="206064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Employ various evasion tactics to avoid detection. 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Results of executed instructions received by the server must be sent back to the server.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Must have the ability to load new modules or code dynamically.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mplementing persistence to survive reboots.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Collect victim information for database.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ectangle 15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Freeform: Shape 17"/>
          <p:cNvSpPr/>
          <p:nvPr/>
        </p:nvSpPr>
        <p:spPr>
          <a:xfrm>
            <a:off x="1767960" y="0"/>
            <a:ext cx="10423080" cy="5919480"/>
          </a:xfrm>
          <a:custGeom>
            <a:avLst/>
            <a:gdLst/>
            <a:ahLst/>
            <a:cxnLst/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42880" y="344160"/>
            <a:ext cx="6628680" cy="62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Server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46" name="TextBox 12"/>
          <p:cNvSpPr/>
          <p:nvPr/>
        </p:nvSpPr>
        <p:spPr>
          <a:xfrm>
            <a:off x="542880" y="638352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47" name="TextBox 13"/>
          <p:cNvSpPr/>
          <p:nvPr/>
        </p:nvSpPr>
        <p:spPr>
          <a:xfrm>
            <a:off x="11150280" y="646848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7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8" name="Rectangle 1"/>
          <p:cNvSpPr/>
          <p:nvPr/>
        </p:nvSpPr>
        <p:spPr>
          <a:xfrm>
            <a:off x="542880" y="1583640"/>
            <a:ext cx="6510240" cy="23376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Send instructions to the implant and receive the output. 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Provide implant templates for customization.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Store victim information in a database using secure methods. 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Manage </a:t>
            </a:r>
            <a:r>
              <a:rPr lang="en-US" sz="20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Module Handler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host modules for execution on the implant. 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Provide secure and reliable communication channels.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15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Freeform: Shape 17"/>
          <p:cNvSpPr/>
          <p:nvPr/>
        </p:nvSpPr>
        <p:spPr>
          <a:xfrm>
            <a:off x="1767960" y="0"/>
            <a:ext cx="10423080" cy="5919480"/>
          </a:xfrm>
          <a:custGeom>
            <a:avLst/>
            <a:gdLst/>
            <a:ahLst/>
            <a:cxnLst/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42880" y="344160"/>
            <a:ext cx="6628680" cy="62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Interface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2" name="TextBox 12"/>
          <p:cNvSpPr/>
          <p:nvPr/>
        </p:nvSpPr>
        <p:spPr>
          <a:xfrm>
            <a:off x="542880" y="638352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3" name="TextBox 13"/>
          <p:cNvSpPr/>
          <p:nvPr/>
        </p:nvSpPr>
        <p:spPr>
          <a:xfrm>
            <a:off x="11150280" y="646848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8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54" name="Rectangle 1"/>
          <p:cNvSpPr/>
          <p:nvPr/>
        </p:nvSpPr>
        <p:spPr>
          <a:xfrm>
            <a:off x="542880" y="1583640"/>
            <a:ext cx="6510240" cy="29685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Provide operator ability to generate implants.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Dashboard to manage one or multiple implants.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Ensure secure authentication and authorization for operators.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Output the results from instructions executed on the implant.</a:t>
            </a: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Provide search and filtering capabilities to quickly locate specific information.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Rectangle 15"/>
          <p:cNvSpPr/>
          <p:nvPr/>
        </p:nvSpPr>
        <p:spPr>
          <a:xfrm>
            <a:off x="0" y="0"/>
            <a:ext cx="12188160" cy="6857280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Freeform: Shape 17"/>
          <p:cNvSpPr/>
          <p:nvPr/>
        </p:nvSpPr>
        <p:spPr>
          <a:xfrm>
            <a:off x="1767960" y="0"/>
            <a:ext cx="10423080" cy="5919480"/>
          </a:xfrm>
          <a:custGeom>
            <a:avLst/>
            <a:gdLst/>
            <a:ahLst/>
            <a:cxnLst/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42880" y="344160"/>
            <a:ext cx="6628680" cy="62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Calibri Light"/>
              </a:rPr>
              <a:t>Database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58" name="TextBox 12"/>
          <p:cNvSpPr/>
          <p:nvPr/>
        </p:nvSpPr>
        <p:spPr>
          <a:xfrm>
            <a:off x="542880" y="6383520"/>
            <a:ext cx="741960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G. Resto, K. Rivera, C. Roque Adversary Emulation Framework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59" name="TextBox 13"/>
          <p:cNvSpPr/>
          <p:nvPr/>
        </p:nvSpPr>
        <p:spPr>
          <a:xfrm>
            <a:off x="11150280" y="6468480"/>
            <a:ext cx="273001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9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60" name="Rectangle 1"/>
          <p:cNvSpPr/>
          <p:nvPr/>
        </p:nvSpPr>
        <p:spPr>
          <a:xfrm>
            <a:off x="661320" y="2288924"/>
            <a:ext cx="651024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Storing and managing data related to victims, and operators securely.</a:t>
            </a:r>
            <a:endParaRPr lang="en-US" sz="20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Enforce consistency and validation to avoid errors and corruption.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604</Words>
  <Application>Microsoft Office PowerPoint</Application>
  <PresentationFormat>Widescreen</PresentationFormat>
  <Paragraphs>80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Adversary Emulation Framework</vt:lpstr>
      <vt:lpstr>Problem Definition</vt:lpstr>
      <vt:lpstr>Solution</vt:lpstr>
      <vt:lpstr>Command and Control Framework</vt:lpstr>
      <vt:lpstr>Functional Requirements</vt:lpstr>
      <vt:lpstr>Implant</vt:lpstr>
      <vt:lpstr>Server</vt:lpstr>
      <vt:lpstr>Interface</vt:lpstr>
      <vt:lpstr>Database</vt:lpstr>
      <vt:lpstr>Non-Functional Requirements</vt:lpstr>
      <vt:lpstr>Development Methodologies</vt:lpstr>
      <vt:lpstr>Database</vt:lpstr>
      <vt:lpstr>PowerPoint Presentation</vt:lpstr>
      <vt:lpstr>PowerPoint Presentation</vt:lpstr>
      <vt:lpstr>Projected Completion Model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subject/>
  <dc:creator>Carlos Roque</dc:creator>
  <dc:description/>
  <cp:lastModifiedBy>Carlos Roque</cp:lastModifiedBy>
  <cp:revision>185</cp:revision>
  <cp:lastPrinted>2023-02-24T19:41:14Z</cp:lastPrinted>
  <dcterms:created xsi:type="dcterms:W3CDTF">2023-02-24T02:43:08Z</dcterms:created>
  <dcterms:modified xsi:type="dcterms:W3CDTF">2023-03-27T20:41:03Z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22</vt:i4>
  </property>
</Properties>
</file>