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  <p:sldMasterId id="2147483700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8" r:id="rId9"/>
    <p:sldId id="280" r:id="rId10"/>
    <p:sldId id="275" r:id="rId11"/>
    <p:sldId id="276" r:id="rId12"/>
    <p:sldId id="277" r:id="rId13"/>
    <p:sldId id="278" r:id="rId14"/>
    <p:sldId id="279" r:id="rId15"/>
    <p:sldId id="282" r:id="rId16"/>
    <p:sldId id="283" r:id="rId17"/>
    <p:sldId id="285" r:id="rId18"/>
    <p:sldId id="270" r:id="rId19"/>
    <p:sldId id="286" r:id="rId20"/>
    <p:sldId id="271" r:id="rId2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51EAD-36F5-494A-97A7-FBFCF222493C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980B5-4A7F-4DC4-8696-2E59B9936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0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80B5-4A7F-4DC4-8696-2E59B99368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5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80B5-4A7F-4DC4-8696-2E59B99368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51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80B5-4A7F-4DC4-8696-2E59B993684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1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992B656-65E1-438F-8499-14C8168FB934}" type="slidenum">
              <a:t>‹#›</a:t>
            </a:fld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3BAA99-0F70-424E-8C4D-19BF80466E36}" type="slidenum">
              <a:t>‹#›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CDBA9A-9FF3-4F3B-AA3C-DE695C336B43}" type="slidenum">
              <a:t>‹#›</a:t>
            </a:fld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F979C1-F15E-494D-8779-FEAD53D544B4}" type="slidenum">
              <a:t>‹#›</a:t>
            </a:fld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D60CD58-5E93-4D8C-978C-E2A7153F4045}" type="slidenum">
              <a:t>‹#›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93C477-3D1F-45BB-8232-CC540BD35DCC}" type="slidenum">
              <a:t>‹#›</a:t>
            </a:fld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AE3DDB-F562-4C14-85C7-D48C44C68DB1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771482F-278B-454B-B6FD-2B37277DBC3A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D043C3A-701B-49D8-A3FB-C673448927F7}" type="slidenum">
              <a:t>‹#›</a:t>
            </a:fld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C2CB37-6B64-48FF-84E9-9B3AD5018F91}" type="slidenum">
              <a:t>‹#›</a:t>
            </a:fld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976610A-11D1-4B1B-B328-3EF32A91116C}" type="slidenum">
              <a:t>‹#›</a:t>
            </a:fld>
            <a:endParaRPr dirty="0"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8624F27-8346-4462-90AD-14BBC51CB175}" type="slidenum">
              <a:t>‹#›</a:t>
            </a:fld>
            <a:endParaRPr dirty="0"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CFD0CE-E7AE-40C1-9369-C1B054B7C9B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Placeholder 4" descr="Fog-covered mountain&#10;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t="21" b="21"/>
          <a:stretch/>
        </p:blipFill>
        <p:spPr>
          <a:xfrm>
            <a:off x="-18180" y="720"/>
            <a:ext cx="12280284" cy="6921288"/>
          </a:xfrm>
          <a:prstGeom prst="rect">
            <a:avLst/>
          </a:prstGeom>
          <a:ln w="0">
            <a:noFill/>
          </a:ln>
        </p:spPr>
      </p:pic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-11160" y="1526040"/>
            <a:ext cx="12273264" cy="2030760"/>
          </a:xfrm>
          <a:prstGeom prst="rect">
            <a:avLst/>
          </a:prstGeom>
          <a:solidFill>
            <a:srgbClr val="262626">
              <a:alpha val="60000"/>
            </a:srgbClr>
          </a:solidFill>
          <a:ln w="0">
            <a:noFill/>
          </a:ln>
        </p:spPr>
        <p:txBody>
          <a:bodyPr lIns="868680" tIns="9144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i="1" strike="noStrike" spc="-1" dirty="0">
                <a:solidFill>
                  <a:srgbClr val="FFFFFF"/>
                </a:solidFill>
                <a:latin typeface="Calibri Light"/>
              </a:rPr>
              <a:t>Adversary Emulation Framework</a:t>
            </a:r>
            <a:endParaRPr lang="en-US" sz="4000" b="0" strike="noStrike" spc="-1" dirty="0">
              <a:latin typeface="Arial"/>
            </a:endParaRPr>
          </a:p>
        </p:txBody>
      </p:sp>
      <p:pic>
        <p:nvPicPr>
          <p:cNvPr id="195" name="Picture 1"/>
          <p:cNvPicPr/>
          <p:nvPr/>
        </p:nvPicPr>
        <p:blipFill>
          <a:blip r:embed="rId4"/>
          <a:stretch/>
        </p:blipFill>
        <p:spPr>
          <a:xfrm>
            <a:off x="9460080" y="0"/>
            <a:ext cx="2809044" cy="1525320"/>
          </a:xfrm>
          <a:prstGeom prst="rect">
            <a:avLst/>
          </a:prstGeom>
          <a:ln w="0">
            <a:noFill/>
          </a:ln>
        </p:spPr>
      </p:pic>
      <p:sp>
        <p:nvSpPr>
          <p:cNvPr id="196" name="TextBox 3"/>
          <p:cNvSpPr/>
          <p:nvPr/>
        </p:nvSpPr>
        <p:spPr>
          <a:xfrm>
            <a:off x="754560" y="4131720"/>
            <a:ext cx="971280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Mentors: Dr. Alcides </a:t>
            </a:r>
            <a:r>
              <a:rPr lang="en-US" sz="2000" b="1" strike="noStrike" spc="-1" dirty="0" err="1">
                <a:solidFill>
                  <a:srgbClr val="FFFFFF"/>
                </a:solidFill>
                <a:latin typeface="Calibri Light"/>
                <a:ea typeface="DejaVu Sans"/>
              </a:rPr>
              <a:t>Alvear</a:t>
            </a:r>
            <a:r>
              <a:rPr lang="en-US" sz="20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 Suarez &amp; Robel Campbell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strike="noStrike" spc="-1" dirty="0" err="1">
                <a:solidFill>
                  <a:srgbClr val="FFFFFF"/>
                </a:solidFill>
                <a:latin typeface="Calibri Light"/>
                <a:ea typeface="DejaVu Sans"/>
              </a:rPr>
              <a:t>Integrants</a:t>
            </a:r>
            <a:r>
              <a:rPr lang="en-US" sz="20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: Kiara Rivera, Genesis Resto, Carlos Roque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Date: April 27th, 2023 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C7A1B-B3E7-52F2-D6B4-37F96CDA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Implant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05A4E-AE5D-46E5-CA8D-B76444EB7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317" y="0"/>
            <a:ext cx="4180939" cy="6858000"/>
          </a:xfrm>
          <a:prstGeom prst="rect">
            <a:avLst/>
          </a:prstGeom>
        </p:spPr>
      </p:pic>
      <p:sp>
        <p:nvSpPr>
          <p:cNvPr id="6" name="TextBox 17">
            <a:extLst>
              <a:ext uri="{FF2B5EF4-FFF2-40B4-BE49-F238E27FC236}">
                <a16:creationId xmlns:a16="http://schemas.microsoft.com/office/drawing/2014/main" id="{CA053E4D-A294-7E32-2870-D89B1A86311B}"/>
              </a:ext>
            </a:extLst>
          </p:cNvPr>
          <p:cNvSpPr/>
          <p:nvPr/>
        </p:nvSpPr>
        <p:spPr>
          <a:xfrm>
            <a:off x="11347200" y="6332040"/>
            <a:ext cx="364244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262626"/>
                </a:solidFill>
                <a:latin typeface="Calibri"/>
              </a:rPr>
              <a:t>10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A4687-AC58-4FD0-73E5-7ECD65D20C9C}"/>
              </a:ext>
            </a:extLst>
          </p:cNvPr>
          <p:cNvSpPr/>
          <p:nvPr/>
        </p:nvSpPr>
        <p:spPr>
          <a:xfrm>
            <a:off x="290942" y="6485201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1448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A42FE-7905-D416-BA6C-2406474B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-6256"/>
            <a:ext cx="4288536" cy="11647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Cyclomatic Complexity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B1F33-DFFE-44FA-D1BA-36A8D2C261E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0" y="1134587"/>
            <a:ext cx="5621186" cy="572966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V(G) = Edges – Nodes + 2 = 12 – 10+ 2 = </a:t>
            </a:r>
            <a:r>
              <a:rPr lang="en-US" sz="1800" b="1" i="1" dirty="0">
                <a:latin typeface="+mn-lt"/>
                <a:ea typeface="+mn-ea"/>
                <a:cs typeface="+mn-cs"/>
              </a:rPr>
              <a:t>4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800" dirty="0"/>
              <a:t>V(G) = Regions = </a:t>
            </a:r>
            <a:r>
              <a:rPr lang="en-US" sz="1800" b="1" i="1" dirty="0"/>
              <a:t>4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800" dirty="0"/>
              <a:t>V(G) = Predicate Nodes + 1 = </a:t>
            </a:r>
            <a:r>
              <a:rPr lang="en-US" sz="1800" b="1" i="1" dirty="0"/>
              <a:t>4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Paths: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sz="1800" dirty="0">
                <a:latin typeface="+mn-lt"/>
                <a:ea typeface="+mn-ea"/>
                <a:cs typeface="+mn-cs"/>
              </a:rPr>
              <a:t>1-2-4-6-7-9-10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1-2-3-5-6-7-9-10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sz="1800" dirty="0">
                <a:latin typeface="+mn-lt"/>
                <a:ea typeface="+mn-ea"/>
                <a:cs typeface="+mn-cs"/>
              </a:rPr>
              <a:t>1-2-4-6-8-9-10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sz="1800" dirty="0">
                <a:latin typeface="+mn-lt"/>
                <a:ea typeface="+mn-ea"/>
                <a:cs typeface="+mn-cs"/>
              </a:rPr>
              <a:t>1-3-5-6-7-9-6-8-10</a:t>
            </a:r>
          </a:p>
          <a:p>
            <a:pPr marL="342900" indent="-342900">
              <a:spcBef>
                <a:spcPts val="1000"/>
              </a:spcBef>
              <a:buFont typeface="+mj-lt"/>
              <a:buAutoNum type="arabicPeriod"/>
            </a:pPr>
            <a:r>
              <a:rPr lang="en-US" sz="1800" dirty="0">
                <a:latin typeface="+mn-lt"/>
                <a:ea typeface="+mn-ea"/>
                <a:cs typeface="+mn-cs"/>
              </a:rPr>
              <a:t>1-2-4-6-8-9-8-9-10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60F4EE54-2071-E35E-FD5E-608D5D780984}"/>
              </a:ext>
            </a:extLst>
          </p:cNvPr>
          <p:cNvSpPr/>
          <p:nvPr/>
        </p:nvSpPr>
        <p:spPr>
          <a:xfrm>
            <a:off x="11347200" y="6332040"/>
            <a:ext cx="364244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262626"/>
                </a:solidFill>
                <a:latin typeface="Calibri"/>
              </a:rPr>
              <a:t>11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BADDD-52C4-CA10-7DD4-3488958395AD}"/>
              </a:ext>
            </a:extLst>
          </p:cNvPr>
          <p:cNvSpPr txBox="1"/>
          <p:nvPr/>
        </p:nvSpPr>
        <p:spPr>
          <a:xfrm>
            <a:off x="5809234" y="426701"/>
            <a:ext cx="3507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Flow Graph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1D14A-05FE-F4F9-AEB9-84A7D979A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200" y="269013"/>
            <a:ext cx="3126677" cy="6162286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5FFC40F9-8FED-87A8-973F-7202C90E7E5B}"/>
              </a:ext>
            </a:extLst>
          </p:cNvPr>
          <p:cNvSpPr/>
          <p:nvPr/>
        </p:nvSpPr>
        <p:spPr>
          <a:xfrm>
            <a:off x="739800" y="6247080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119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C6FCD-B957-4C7E-B9A6-2C22361D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422" y="419075"/>
            <a:ext cx="4805996" cy="6436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Test Cases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17">
            <a:extLst>
              <a:ext uri="{FF2B5EF4-FFF2-40B4-BE49-F238E27FC236}">
                <a16:creationId xmlns:a16="http://schemas.microsoft.com/office/drawing/2014/main" id="{53ADBABD-83A7-7A6B-1CDC-712E83F82B10}"/>
              </a:ext>
            </a:extLst>
          </p:cNvPr>
          <p:cNvSpPr/>
          <p:nvPr/>
        </p:nvSpPr>
        <p:spPr>
          <a:xfrm>
            <a:off x="11347200" y="6332040"/>
            <a:ext cx="364244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262626"/>
                </a:solidFill>
                <a:latin typeface="Calibri"/>
              </a:rPr>
              <a:t>12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275CEA57-BCCA-4F55-7A33-0108662BFD35}"/>
              </a:ext>
            </a:extLst>
          </p:cNvPr>
          <p:cNvSpPr/>
          <p:nvPr/>
        </p:nvSpPr>
        <p:spPr>
          <a:xfrm>
            <a:off x="290942" y="6485201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F2A2ECA-6DF4-AEAD-8B76-DAB15A694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80595"/>
              </p:ext>
            </p:extLst>
          </p:nvPr>
        </p:nvGraphicFramePr>
        <p:xfrm>
          <a:off x="937051" y="1358852"/>
          <a:ext cx="10447623" cy="389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076">
                  <a:extLst>
                    <a:ext uri="{9D8B030D-6E8A-4147-A177-3AD203B41FA5}">
                      <a16:colId xmlns:a16="http://schemas.microsoft.com/office/drawing/2014/main" val="2946247615"/>
                    </a:ext>
                  </a:extLst>
                </a:gridCol>
                <a:gridCol w="3545541">
                  <a:extLst>
                    <a:ext uri="{9D8B030D-6E8A-4147-A177-3AD203B41FA5}">
                      <a16:colId xmlns:a16="http://schemas.microsoft.com/office/drawing/2014/main" val="2593267795"/>
                    </a:ext>
                  </a:extLst>
                </a:gridCol>
                <a:gridCol w="6232006">
                  <a:extLst>
                    <a:ext uri="{9D8B030D-6E8A-4147-A177-3AD203B41FA5}">
                      <a16:colId xmlns:a16="http://schemas.microsoft.com/office/drawing/2014/main" val="1739616656"/>
                    </a:ext>
                  </a:extLst>
                </a:gridCol>
              </a:tblGrid>
              <a:tr h="7225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Paths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Test Cases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Results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06522"/>
                  </a:ext>
                </a:extLst>
              </a:tr>
              <a:tr h="4732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50" dirty="0"/>
                        <a:t>Operator sets up his own implant and register 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50" dirty="0"/>
                        <a:t>Program will receive operator’s implant and host it. On execution, it will register device to the database, receive an instruction from the server and then 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811877"/>
                  </a:ext>
                </a:extLst>
              </a:tr>
              <a:tr h="7008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50" dirty="0"/>
                        <a:t>Operator generates implant from the server’s template and register 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50" dirty="0"/>
                        <a:t>Program will set up a default implant and generate it for hosting. On execution, it will register device to the database, receive an instruction from the server and then 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25663"/>
                  </a:ext>
                </a:extLst>
              </a:tr>
              <a:tr h="6180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50" dirty="0"/>
                        <a:t>Operator sets up his own implant.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50" dirty="0"/>
                        <a:t>Program will receive operator’s implant and host it. On execution, it will receive an instruction from the server and then 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47692"/>
                  </a:ext>
                </a:extLst>
              </a:tr>
              <a:tr h="7625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50" dirty="0"/>
                        <a:t>Operator generates implant from the server’s template, register it and control it until he stops.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dirty="0"/>
                        <a:t>Program will set up a default implant and generate it for hosting. On execution, it will register device to the database, continually receive an instruction from the server and only stop when operator decides 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51792"/>
                  </a:ext>
                </a:extLst>
              </a:tr>
              <a:tr h="61802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50" dirty="0"/>
                        <a:t>Operator sets up his own implant and control it until he stops.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dirty="0"/>
                        <a:t>Program will receive operator’s implant and host it. On execution, it will continually receive an instruction from the server and only stop when operator decides 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3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07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417E8-6954-B2A7-8B43-45EAE395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Prototype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57F9D-0262-06F0-5C5F-E191D9C3A5F7}"/>
              </a:ext>
            </a:extLst>
          </p:cNvPr>
          <p:cNvSpPr/>
          <p:nvPr/>
        </p:nvSpPr>
        <p:spPr>
          <a:xfrm>
            <a:off x="0" y="6505594"/>
            <a:ext cx="7419600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 dirty="0">
                <a:latin typeface="Calibri"/>
                <a:ea typeface="DejaVu Sans"/>
              </a:rPr>
              <a:t>G. Resto, K. Rivera, C. Roque Adversary Emulation Framework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1B333706-FE14-FD69-8544-E9D2CDDA63D5}"/>
              </a:ext>
            </a:extLst>
          </p:cNvPr>
          <p:cNvSpPr/>
          <p:nvPr/>
        </p:nvSpPr>
        <p:spPr>
          <a:xfrm>
            <a:off x="11192256" y="6332040"/>
            <a:ext cx="427945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latin typeface="Calibri"/>
              </a:rPr>
              <a:t>13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701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2A836B94-E8AC-9E9A-2385-19872B52B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91" y="140709"/>
            <a:ext cx="9961905" cy="6523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2114A4-4A47-7544-447B-8988E67F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future…</a:t>
            </a:r>
          </a:p>
        </p:txBody>
      </p:sp>
      <p:pic>
        <p:nvPicPr>
          <p:cNvPr id="12" name="Graphic 11" descr="Customer review with solid fill">
            <a:extLst>
              <a:ext uri="{FF2B5EF4-FFF2-40B4-BE49-F238E27FC236}">
                <a16:creationId xmlns:a16="http://schemas.microsoft.com/office/drawing/2014/main" id="{08DBEF0F-D8C6-C393-0382-A5C3CECBE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0126" y="2217821"/>
            <a:ext cx="914400" cy="914400"/>
          </a:xfrm>
          <a:prstGeom prst="rect">
            <a:avLst/>
          </a:prstGeom>
        </p:spPr>
      </p:pic>
      <p:pic>
        <p:nvPicPr>
          <p:cNvPr id="14" name="Graphic 13" descr="Lightbulb and gear with solid fill">
            <a:extLst>
              <a:ext uri="{FF2B5EF4-FFF2-40B4-BE49-F238E27FC236}">
                <a16:creationId xmlns:a16="http://schemas.microsoft.com/office/drawing/2014/main" id="{1A8EDE96-51C0-5499-E2E1-64FF1FF38A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2653" y="4656231"/>
            <a:ext cx="914400" cy="914400"/>
          </a:xfrm>
          <a:prstGeom prst="rect">
            <a:avLst/>
          </a:prstGeom>
        </p:spPr>
      </p:pic>
      <p:pic>
        <p:nvPicPr>
          <p:cNvPr id="16" name="Graphic 15" descr="Race Flag with solid fill">
            <a:extLst>
              <a:ext uri="{FF2B5EF4-FFF2-40B4-BE49-F238E27FC236}">
                <a16:creationId xmlns:a16="http://schemas.microsoft.com/office/drawing/2014/main" id="{95BDBCA3-B4C6-3096-77E7-2667A22E29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87326" y="4889322"/>
            <a:ext cx="914400" cy="914400"/>
          </a:xfrm>
          <a:prstGeom prst="rect">
            <a:avLst/>
          </a:prstGeom>
        </p:spPr>
      </p:pic>
      <p:pic>
        <p:nvPicPr>
          <p:cNvPr id="21" name="Graphic 20" descr="Comment Dislike with solid fill">
            <a:extLst>
              <a:ext uri="{FF2B5EF4-FFF2-40B4-BE49-F238E27FC236}">
                <a16:creationId xmlns:a16="http://schemas.microsoft.com/office/drawing/2014/main" id="{C9505BD8-D47A-F9AA-F32B-BBA949AE47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56144" y="388800"/>
            <a:ext cx="914400" cy="914400"/>
          </a:xfrm>
          <a:prstGeom prst="rect">
            <a:avLst/>
          </a:prstGeom>
        </p:spPr>
      </p:pic>
      <p:pic>
        <p:nvPicPr>
          <p:cNvPr id="25" name="Graphic 24" descr="Comment Like with solid fill">
            <a:extLst>
              <a:ext uri="{FF2B5EF4-FFF2-40B4-BE49-F238E27FC236}">
                <a16:creationId xmlns:a16="http://schemas.microsoft.com/office/drawing/2014/main" id="{B3C58BAE-7FFB-522F-5DFC-7A0A69949E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31727" y="388800"/>
            <a:ext cx="914400" cy="914400"/>
          </a:xfrm>
          <a:prstGeom prst="rect">
            <a:avLst/>
          </a:prstGeom>
        </p:spPr>
      </p:pic>
      <p:pic>
        <p:nvPicPr>
          <p:cNvPr id="27" name="Graphic 26" descr="Online meeting with solid fill">
            <a:extLst>
              <a:ext uri="{FF2B5EF4-FFF2-40B4-BE49-F238E27FC236}">
                <a16:creationId xmlns:a16="http://schemas.microsoft.com/office/drawing/2014/main" id="{E994C659-A2FE-2809-D174-A49728F41D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52563" y="2971799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250A98-C7E6-1904-ED9F-7CFC720807C3}"/>
              </a:ext>
            </a:extLst>
          </p:cNvPr>
          <p:cNvSpPr txBox="1"/>
          <p:nvPr/>
        </p:nvSpPr>
        <p:spPr>
          <a:xfrm>
            <a:off x="1242392" y="2390984"/>
            <a:ext cx="2904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did we do well?</a:t>
            </a:r>
          </a:p>
          <a:p>
            <a:r>
              <a:rPr lang="en-US" sz="1200" dirty="0"/>
              <a:t>What did we not do well?</a:t>
            </a:r>
          </a:p>
          <a:p>
            <a:r>
              <a:rPr lang="en-US" sz="1200" dirty="0"/>
              <a:t>How can we improve?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0D18CF-2F8F-6FE2-1868-2270A4D49F98}"/>
              </a:ext>
            </a:extLst>
          </p:cNvPr>
          <p:cNvSpPr txBox="1"/>
          <p:nvPr/>
        </p:nvSpPr>
        <p:spPr>
          <a:xfrm>
            <a:off x="8365643" y="3402614"/>
            <a:ext cx="257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tasks did yesterday?</a:t>
            </a:r>
          </a:p>
          <a:p>
            <a:r>
              <a:rPr lang="en-US" sz="1200" dirty="0"/>
              <a:t>What tasks plans to work on next?</a:t>
            </a:r>
          </a:p>
          <a:p>
            <a:r>
              <a:rPr lang="en-US" sz="1200" dirty="0"/>
              <a:t>What issues was faced? (if any)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36D78-24F0-08DD-841E-2CB826375EDA}"/>
              </a:ext>
            </a:extLst>
          </p:cNvPr>
          <p:cNvSpPr txBox="1"/>
          <p:nvPr/>
        </p:nvSpPr>
        <p:spPr>
          <a:xfrm>
            <a:off x="8434698" y="4764322"/>
            <a:ext cx="181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December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984C3-DA3A-0F13-BDF7-D322F9CAAFEE}"/>
              </a:ext>
            </a:extLst>
          </p:cNvPr>
          <p:cNvSpPr/>
          <p:nvPr/>
        </p:nvSpPr>
        <p:spPr>
          <a:xfrm>
            <a:off x="535223" y="6504173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F20A3F30-4077-E9B9-A050-C780C88D294E}"/>
              </a:ext>
            </a:extLst>
          </p:cNvPr>
          <p:cNvSpPr/>
          <p:nvPr/>
        </p:nvSpPr>
        <p:spPr>
          <a:xfrm>
            <a:off x="11383776" y="6358195"/>
            <a:ext cx="457704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262626"/>
                </a:solidFill>
                <a:latin typeface="Calibri"/>
              </a:rPr>
              <a:t>14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86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37"/>
          <p:cNvSpPr/>
          <p:nvPr/>
        </p:nvSpPr>
        <p:spPr>
          <a:xfrm>
            <a:off x="3840" y="-1164"/>
            <a:ext cx="12188160" cy="6857280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Title 2"/>
          <p:cNvSpPr/>
          <p:nvPr/>
        </p:nvSpPr>
        <p:spPr>
          <a:xfrm>
            <a:off x="639000" y="457200"/>
            <a:ext cx="10909080" cy="136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66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References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286" name="sketch line"/>
          <p:cNvSpPr/>
          <p:nvPr/>
        </p:nvSpPr>
        <p:spPr>
          <a:xfrm>
            <a:off x="4449960" y="1850760"/>
            <a:ext cx="3291120" cy="17640"/>
          </a:xfrm>
          <a:custGeom>
            <a:avLst/>
            <a:gdLst/>
            <a:ahLst/>
            <a:cxnLst/>
            <a:rect l="l" t="t" r="r" b="b"/>
            <a:pathLst>
              <a:path w="3291840" h="18288" fill="none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TextBox 6"/>
          <p:cNvSpPr/>
          <p:nvPr/>
        </p:nvSpPr>
        <p:spPr>
          <a:xfrm>
            <a:off x="739800" y="6247080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88" name="TextBox 10"/>
          <p:cNvSpPr/>
          <p:nvPr/>
        </p:nvSpPr>
        <p:spPr>
          <a:xfrm>
            <a:off x="739800" y="2505600"/>
            <a:ext cx="1074132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Microsoft (2023, February). </a:t>
            </a:r>
            <a:r>
              <a:rPr lang="en-US" sz="18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Dynamic Language Runtime Overview - .NET Framework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 Microsoft Learn. https://learn.microsoft.com/en-us/dotnet/framework/reflection-and-codedom/dynamic-language-runtime-overview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TextBox 12"/>
          <p:cNvSpPr/>
          <p:nvPr/>
        </p:nvSpPr>
        <p:spPr>
          <a:xfrm>
            <a:off x="11347200" y="6332040"/>
            <a:ext cx="364244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15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6A998-6BE1-B7F5-593B-B028343F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862" y="2794881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Any Questions?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790622E8-C757-ACDD-8F8A-E6C29A5AD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3B65298D-819B-B13F-1EA3-70D335A6E298}"/>
              </a:ext>
            </a:extLst>
          </p:cNvPr>
          <p:cNvSpPr/>
          <p:nvPr/>
        </p:nvSpPr>
        <p:spPr>
          <a:xfrm>
            <a:off x="739800" y="6247080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432A496B-42CA-59F5-222F-214CC2EB09BA}"/>
              </a:ext>
            </a:extLst>
          </p:cNvPr>
          <p:cNvSpPr/>
          <p:nvPr/>
        </p:nvSpPr>
        <p:spPr>
          <a:xfrm>
            <a:off x="11347200" y="6332040"/>
            <a:ext cx="364244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16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93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Placeholder 4" descr="Fog in frozen winter forest&#10;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291" name="Rectangle 12"/>
          <p:cNvSpPr/>
          <p:nvPr/>
        </p:nvSpPr>
        <p:spPr>
          <a:xfrm>
            <a:off x="1912680" y="1929240"/>
            <a:ext cx="8366040" cy="2998440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365920" y="2242440"/>
            <a:ext cx="7459200" cy="14252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5400" b="0" strike="noStrike" spc="-1" dirty="0">
                <a:solidFill>
                  <a:srgbClr val="000000"/>
                </a:solidFill>
                <a:latin typeface="Calibri Light"/>
              </a:rPr>
              <a:t>Thank you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93" name="Straight Connector 14"/>
          <p:cNvSpPr/>
          <p:nvPr/>
        </p:nvSpPr>
        <p:spPr>
          <a:xfrm>
            <a:off x="4802400" y="3791880"/>
            <a:ext cx="2586960" cy="360"/>
          </a:xfrm>
          <a:prstGeom prst="line">
            <a:avLst/>
          </a:prstGeom>
          <a:ln w="222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icture 29"/>
          <p:cNvSpPr/>
          <p:nvPr/>
        </p:nvSpPr>
        <p:spPr>
          <a:xfrm>
            <a:off x="0" y="0"/>
            <a:ext cx="7743240" cy="685728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Rectangle 33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006040" y="1128960"/>
            <a:ext cx="368820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Calibri Light"/>
              </a:rPr>
              <a:t>Problem Definition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00" name="TextBox 11"/>
          <p:cNvSpPr/>
          <p:nvPr/>
        </p:nvSpPr>
        <p:spPr>
          <a:xfrm>
            <a:off x="8006040" y="3236040"/>
            <a:ext cx="3688200" cy="21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8500"/>
          </a:bodyPr>
          <a:lstStyle/>
          <a:p>
            <a:pPr algn="just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 the current state of anti-malware systems, defenders focus on a broad understanding of modern malware evasion techniques that their systems have the capability to detect, but the knowledge gap between malicious actors and security engineers makes these systems look frail. </a:t>
            </a:r>
            <a:endParaRPr lang="en-US" sz="17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lang="en-US" sz="17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lang="en-US" sz="1700" b="0" strike="noStrike" spc="-1">
              <a:latin typeface="Arial"/>
            </a:endParaRPr>
          </a:p>
        </p:txBody>
      </p:sp>
      <p:sp>
        <p:nvSpPr>
          <p:cNvPr id="201" name="TextBox 2"/>
          <p:cNvSpPr/>
          <p:nvPr/>
        </p:nvSpPr>
        <p:spPr>
          <a:xfrm>
            <a:off x="739800" y="6247080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02" name="TextBox 3"/>
          <p:cNvSpPr/>
          <p:nvPr/>
        </p:nvSpPr>
        <p:spPr>
          <a:xfrm>
            <a:off x="11358000" y="6332040"/>
            <a:ext cx="2923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2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9"/>
          <p:cNvSpPr/>
          <p:nvPr/>
        </p:nvSpPr>
        <p:spPr>
          <a:xfrm>
            <a:off x="0" y="0"/>
            <a:ext cx="12191040" cy="6851160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Rectangle 11"/>
          <p:cNvSpPr/>
          <p:nvPr/>
        </p:nvSpPr>
        <p:spPr>
          <a:xfrm>
            <a:off x="360" y="0"/>
            <a:ext cx="1219104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590520" y="4267800"/>
            <a:ext cx="4805280" cy="129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 dirty="0">
                <a:solidFill>
                  <a:srgbClr val="000000"/>
                </a:solidFill>
                <a:latin typeface="Calibri Light"/>
              </a:rPr>
              <a:t>Solution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06" name="Graphic 6"/>
          <p:cNvSpPr/>
          <p:nvPr/>
        </p:nvSpPr>
        <p:spPr>
          <a:xfrm>
            <a:off x="340560" y="1815480"/>
            <a:ext cx="4141080" cy="414108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7" name="Group 13"/>
          <p:cNvGrpSpPr/>
          <p:nvPr/>
        </p:nvGrpSpPr>
        <p:grpSpPr>
          <a:xfrm>
            <a:off x="-5040" y="-6120"/>
            <a:ext cx="6238080" cy="6863400"/>
            <a:chOff x="-5040" y="-6120"/>
            <a:chExt cx="6238080" cy="6863400"/>
          </a:xfrm>
        </p:grpSpPr>
        <p:sp>
          <p:nvSpPr>
            <p:cNvPr id="208" name="Freeform: Shape 14"/>
            <p:cNvSpPr/>
            <p:nvPr/>
          </p:nvSpPr>
          <p:spPr>
            <a:xfrm flipH="1">
              <a:off x="-5040" y="34920"/>
              <a:ext cx="6027840" cy="6816600"/>
            </a:xfrm>
            <a:custGeom>
              <a:avLst/>
              <a:gdLst/>
              <a:ahLst/>
              <a:cxnLst/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Freeform: Shape 15"/>
            <p:cNvSpPr/>
            <p:nvPr/>
          </p:nvSpPr>
          <p:spPr>
            <a:xfrm flipH="1">
              <a:off x="-5040" y="0"/>
              <a:ext cx="6164280" cy="6857280"/>
            </a:xfrm>
            <a:custGeom>
              <a:avLst/>
              <a:gdLst/>
              <a:ahLst/>
              <a:cxnLst/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Freeform: Shape 16"/>
            <p:cNvSpPr/>
            <p:nvPr/>
          </p:nvSpPr>
          <p:spPr>
            <a:xfrm flipH="1">
              <a:off x="-5040" y="-6120"/>
              <a:ext cx="6238080" cy="6857280"/>
            </a:xfrm>
            <a:custGeom>
              <a:avLst/>
              <a:gdLst/>
              <a:ahLst/>
              <a:cxnLst/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1" name="TextBox 3"/>
          <p:cNvSpPr/>
          <p:nvPr/>
        </p:nvSpPr>
        <p:spPr>
          <a:xfrm>
            <a:off x="739800" y="6247080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12" name="TextBox 4"/>
          <p:cNvSpPr/>
          <p:nvPr/>
        </p:nvSpPr>
        <p:spPr>
          <a:xfrm>
            <a:off x="11358000" y="6332040"/>
            <a:ext cx="2923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62626"/>
                </a:solidFill>
                <a:latin typeface="Calibri"/>
                <a:ea typeface="DejaVu Sans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6"/>
          <p:cNvSpPr/>
          <p:nvPr/>
        </p:nvSpPr>
        <p:spPr>
          <a:xfrm>
            <a:off x="0" y="720"/>
            <a:ext cx="12191400" cy="6857280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287000" y="1327320"/>
            <a:ext cx="6247080" cy="146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Command and Control Framework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-720288" y="2954520"/>
            <a:ext cx="9229824" cy="3126240"/>
          </a:xfrm>
          <a:prstGeom prst="rect">
            <a:avLst/>
          </a:prstGeom>
          <a:noFill/>
          <a:ln w="0">
            <a:noFill/>
          </a:ln>
        </p:spPr>
        <p:txBody>
          <a:bodyPr lIns="1920240" tIns="274320" rIns="90000" bIns="45000" anchor="t">
            <a:normAutofit fontScale="97000"/>
          </a:bodyPr>
          <a:lstStyle/>
          <a:p>
            <a:pPr marL="34308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Dynamic Evasion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– Variable Syscalls, ETW/AMSI Patching </a:t>
            </a:r>
            <a:endParaRPr lang="en-US" sz="2400" b="0" strike="noStrike" spc="-1" dirty="0">
              <a:latin typeface="Arial"/>
            </a:endParaRPr>
          </a:p>
          <a:p>
            <a:pPr marL="34308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In-memory Execution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– Download Cradles, Microcontroller</a:t>
            </a:r>
            <a:endParaRPr lang="en-US" sz="2400" b="0" strike="noStrike" spc="-1" dirty="0">
              <a:latin typeface="Arial"/>
            </a:endParaRPr>
          </a:p>
          <a:p>
            <a:pPr marL="34308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Encrypted Payloads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– AES-256, XOR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16" name="Freeform: Shape 28"/>
          <p:cNvSpPr/>
          <p:nvPr/>
        </p:nvSpPr>
        <p:spPr>
          <a:xfrm>
            <a:off x="8219520" y="1333440"/>
            <a:ext cx="2926440" cy="2593800"/>
          </a:xfrm>
          <a:custGeom>
            <a:avLst/>
            <a:gdLst/>
            <a:ahLst/>
            <a:cxnLst/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Freeform 5"/>
          <p:cNvSpPr/>
          <p:nvPr/>
        </p:nvSpPr>
        <p:spPr>
          <a:xfrm>
            <a:off x="7575120" y="1327320"/>
            <a:ext cx="674640" cy="594720"/>
          </a:xfrm>
          <a:custGeom>
            <a:avLst/>
            <a:gdLst/>
            <a:ahLst/>
            <a:cxnLst/>
            <a:rect l="l" t="t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Freeform 5"/>
          <p:cNvSpPr/>
          <p:nvPr/>
        </p:nvSpPr>
        <p:spPr>
          <a:xfrm>
            <a:off x="8152920" y="1075680"/>
            <a:ext cx="549720" cy="484560"/>
          </a:xfrm>
          <a:custGeom>
            <a:avLst/>
            <a:gdLst/>
            <a:ahLst/>
            <a:cxnLst/>
            <a:rect l="l" t="t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TextBox 4"/>
          <p:cNvSpPr/>
          <p:nvPr/>
        </p:nvSpPr>
        <p:spPr>
          <a:xfrm>
            <a:off x="739800" y="6247080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20" name="TextBox 5"/>
          <p:cNvSpPr/>
          <p:nvPr/>
        </p:nvSpPr>
        <p:spPr>
          <a:xfrm>
            <a:off x="11358000" y="6332040"/>
            <a:ext cx="27300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4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3"/>
          <p:cNvSpPr/>
          <p:nvPr/>
        </p:nvSpPr>
        <p:spPr>
          <a:xfrm>
            <a:off x="3769200" y="1711440"/>
            <a:ext cx="3764880" cy="31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Title 2"/>
          <p:cNvSpPr/>
          <p:nvPr/>
        </p:nvSpPr>
        <p:spPr>
          <a:xfrm>
            <a:off x="3769200" y="179640"/>
            <a:ext cx="6472800" cy="84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Concept Diagram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76" name="TextBox 2"/>
          <p:cNvSpPr/>
          <p:nvPr/>
        </p:nvSpPr>
        <p:spPr>
          <a:xfrm>
            <a:off x="739800" y="6247080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77" name="TextBox 17"/>
          <p:cNvSpPr/>
          <p:nvPr/>
        </p:nvSpPr>
        <p:spPr>
          <a:xfrm>
            <a:off x="11347200" y="6332040"/>
            <a:ext cx="27300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262626"/>
                </a:solidFill>
                <a:latin typeface="Calibri"/>
              </a:rPr>
              <a:t>5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278" name="Picture 9"/>
          <p:cNvPicPr/>
          <p:nvPr/>
        </p:nvPicPr>
        <p:blipFill>
          <a:blip r:embed="rId2"/>
          <a:stretch/>
        </p:blipFill>
        <p:spPr>
          <a:xfrm>
            <a:off x="1034280" y="1022760"/>
            <a:ext cx="10122840" cy="5167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74C6-6D0B-3024-761C-FFD9AFC5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ED7A2-4A6F-671E-BFF1-51770F851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879317"/>
            <a:ext cx="3924848" cy="3477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666864-D16C-25F5-5173-78583E97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555" y="1060482"/>
            <a:ext cx="3892422" cy="5114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29C280-E7D4-DBD1-5083-27B5B45FB338}"/>
              </a:ext>
            </a:extLst>
          </p:cNvPr>
          <p:cNvSpPr/>
          <p:nvPr/>
        </p:nvSpPr>
        <p:spPr>
          <a:xfrm>
            <a:off x="739800" y="6247080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5091E6DD-2A8D-9BBF-BDFC-8420AF59F18B}"/>
              </a:ext>
            </a:extLst>
          </p:cNvPr>
          <p:cNvSpPr/>
          <p:nvPr/>
        </p:nvSpPr>
        <p:spPr>
          <a:xfrm>
            <a:off x="11347200" y="6332040"/>
            <a:ext cx="27300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262626"/>
                </a:solidFill>
                <a:latin typeface="Calibri"/>
              </a:rPr>
              <a:t>6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026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9AB96-45DA-BEBC-5746-18990A65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Flowcharts</a:t>
            </a:r>
          </a:p>
        </p:txBody>
      </p:sp>
      <p:pic>
        <p:nvPicPr>
          <p:cNvPr id="6" name="Graphic 5" descr="Arrow Circle">
            <a:extLst>
              <a:ext uri="{FF2B5EF4-FFF2-40B4-BE49-F238E27FC236}">
                <a16:creationId xmlns:a16="http://schemas.microsoft.com/office/drawing/2014/main" id="{4FF7B15B-4869-F4E2-0A82-2A6D969FF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17">
            <a:extLst>
              <a:ext uri="{FF2B5EF4-FFF2-40B4-BE49-F238E27FC236}">
                <a16:creationId xmlns:a16="http://schemas.microsoft.com/office/drawing/2014/main" id="{E9398228-2854-8A73-DD46-95B8D169590A}"/>
              </a:ext>
            </a:extLst>
          </p:cNvPr>
          <p:cNvSpPr/>
          <p:nvPr/>
        </p:nvSpPr>
        <p:spPr>
          <a:xfrm>
            <a:off x="11347200" y="6332040"/>
            <a:ext cx="27300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262626"/>
                </a:solidFill>
                <a:latin typeface="Calibri"/>
              </a:rPr>
              <a:t>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98B3F1ED-B3C8-7B0C-5211-107951182A2D}"/>
              </a:ext>
            </a:extLst>
          </p:cNvPr>
          <p:cNvSpPr/>
          <p:nvPr/>
        </p:nvSpPr>
        <p:spPr>
          <a:xfrm>
            <a:off x="145440" y="6347428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51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15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17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3D1541-7953-AEFB-286E-90382DAE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Login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323BE0E-CFB4-C072-7393-CF4B03870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920" y="743798"/>
            <a:ext cx="4307441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  <p:sp>
        <p:nvSpPr>
          <p:cNvPr id="3" name="TextBox 17">
            <a:extLst>
              <a:ext uri="{FF2B5EF4-FFF2-40B4-BE49-F238E27FC236}">
                <a16:creationId xmlns:a16="http://schemas.microsoft.com/office/drawing/2014/main" id="{36FB10AC-0731-0012-343A-8B1C401385F3}"/>
              </a:ext>
            </a:extLst>
          </p:cNvPr>
          <p:cNvSpPr/>
          <p:nvPr/>
        </p:nvSpPr>
        <p:spPr>
          <a:xfrm>
            <a:off x="11347200" y="6332040"/>
            <a:ext cx="27300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262626"/>
                </a:solidFill>
                <a:latin typeface="Calibri"/>
              </a:rPr>
              <a:t>8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9ACB8AEB-26E2-BC13-17AA-45CBCE81B824}"/>
              </a:ext>
            </a:extLst>
          </p:cNvPr>
          <p:cNvSpPr/>
          <p:nvPr/>
        </p:nvSpPr>
        <p:spPr>
          <a:xfrm>
            <a:off x="490802" y="6461248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7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6">
            <a:extLst>
              <a:ext uri="{FF2B5EF4-FFF2-40B4-BE49-F238E27FC236}">
                <a16:creationId xmlns:a16="http://schemas.microsoft.com/office/drawing/2014/main" id="{C73035C9-93C9-4A1C-B191-8129054EC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8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84232-E00A-BD4A-FB83-BA02A572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695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B796E-C869-AD93-B744-A6949A097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7" y="0"/>
            <a:ext cx="3872203" cy="6855373"/>
          </a:xfrm>
          <a:prstGeom prst="rect">
            <a:avLst/>
          </a:prstGeom>
        </p:spPr>
      </p:pic>
      <p:sp>
        <p:nvSpPr>
          <p:cNvPr id="3" name="TextBox 17">
            <a:extLst>
              <a:ext uri="{FF2B5EF4-FFF2-40B4-BE49-F238E27FC236}">
                <a16:creationId xmlns:a16="http://schemas.microsoft.com/office/drawing/2014/main" id="{88FC4150-6F35-E348-3499-95980DA9DE8B}"/>
              </a:ext>
            </a:extLst>
          </p:cNvPr>
          <p:cNvSpPr/>
          <p:nvPr/>
        </p:nvSpPr>
        <p:spPr>
          <a:xfrm>
            <a:off x="11347200" y="6332040"/>
            <a:ext cx="27300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262626"/>
                </a:solidFill>
                <a:latin typeface="Calibri"/>
              </a:rPr>
              <a:t>9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645DC12-2898-35E0-AC6C-35B4EDAD9620}"/>
              </a:ext>
            </a:extLst>
          </p:cNvPr>
          <p:cNvSpPr/>
          <p:nvPr/>
        </p:nvSpPr>
        <p:spPr>
          <a:xfrm>
            <a:off x="5558688" y="6334864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458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2757</TotalTime>
  <Words>700</Words>
  <Application>Microsoft Office PowerPoint</Application>
  <PresentationFormat>Widescreen</PresentationFormat>
  <Paragraphs>93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Adversary Emulation Framework</vt:lpstr>
      <vt:lpstr>Problem Definition</vt:lpstr>
      <vt:lpstr>Solution</vt:lpstr>
      <vt:lpstr>Command and Control Framework</vt:lpstr>
      <vt:lpstr>PowerPoint Presentation</vt:lpstr>
      <vt:lpstr>Wireframes</vt:lpstr>
      <vt:lpstr>Flowcharts</vt:lpstr>
      <vt:lpstr>Login</vt:lpstr>
      <vt:lpstr>Dashboard Operations</vt:lpstr>
      <vt:lpstr>Implant Management</vt:lpstr>
      <vt:lpstr>Cyclomatic Complexity</vt:lpstr>
      <vt:lpstr>Test Cases</vt:lpstr>
      <vt:lpstr>Prototype Demo</vt:lpstr>
      <vt:lpstr>In the future…</vt:lpstr>
      <vt:lpstr>PowerPoint Presentation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Adversary Emulation Framework</dc:title>
  <dc:subject/>
  <dc:creator>Carlos Roque</dc:creator>
  <dc:description/>
  <cp:lastModifiedBy>Carlos Roque</cp:lastModifiedBy>
  <cp:revision>331</cp:revision>
  <cp:lastPrinted>2023-02-24T19:41:14Z</cp:lastPrinted>
  <dcterms:created xsi:type="dcterms:W3CDTF">2023-02-24T02:43:08Z</dcterms:created>
  <dcterms:modified xsi:type="dcterms:W3CDTF">2023-04-27T00:13:37Z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22</vt:i4>
  </property>
</Properties>
</file>