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7010400" cy="9296400"/>
  <p:defaultTextStyle>
    <a:defPPr>
      <a:defRPr lang="es-PR"/>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CC3C3C"/>
    <a:srgbClr val="F47920"/>
    <a:srgbClr val="843C06"/>
    <a:srgbClr val="B35209"/>
    <a:srgbClr val="F8A668"/>
    <a:srgbClr val="F69348"/>
    <a:srgbClr val="D57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374" y="-5448"/>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a:prstGeom prst="rect">
            <a:avLst/>
          </a:prstGeom>
        </p:spPr>
        <p:txBody>
          <a:bodyPr anchor="b"/>
          <a:lstStyle>
            <a:lvl1pPr algn="ctr">
              <a:defRPr sz="14400"/>
            </a:lvl1pPr>
          </a:lstStyle>
          <a:p>
            <a:r>
              <a:rPr lang="en-US" dirty="0"/>
              <a:t>Click to edit Master title style</a:t>
            </a:r>
          </a:p>
        </p:txBody>
      </p:sp>
      <p:sp>
        <p:nvSpPr>
          <p:cNvPr id="3" name="Subtitle 2"/>
          <p:cNvSpPr>
            <a:spLocks noGrp="1"/>
          </p:cNvSpPr>
          <p:nvPr>
            <p:ph type="subTitle" idx="1"/>
          </p:nvPr>
        </p:nvSpPr>
        <p:spPr>
          <a:xfrm>
            <a:off x="2743200" y="17289782"/>
            <a:ext cx="16459200" cy="7947658"/>
          </a:xfrm>
          <a:prstGeom prst="rect">
            <a:avLst/>
          </a:prstGeo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11000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508760" y="8763001"/>
            <a:ext cx="18928080" cy="5124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9485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99116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508760" y="8763001"/>
            <a:ext cx="18928080" cy="5124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3899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a:prstGeom prst="rect">
            <a:avLst/>
          </a:prstGeo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a:prstGeom prst="rect">
            <a:avLst/>
          </a:prstGeo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5" name="Footer Placeholder 4"/>
          <p:cNvSpPr>
            <a:spLocks noGrp="1"/>
          </p:cNvSpPr>
          <p:nvPr>
            <p:ph type="ftr" sz="quarter" idx="11"/>
          </p:nvPr>
        </p:nvSpPr>
        <p:spPr>
          <a:xfrm>
            <a:off x="7269480" y="30510487"/>
            <a:ext cx="7406640" cy="1752600"/>
          </a:xfrm>
          <a:prstGeom prst="rect">
            <a:avLst/>
          </a:prstGeom>
        </p:spPr>
        <p:txBody>
          <a:bodyPr/>
          <a:lstStyle/>
          <a:p>
            <a:endParaRPr lang="es-PR"/>
          </a:p>
        </p:txBody>
      </p:sp>
      <p:sp>
        <p:nvSpPr>
          <p:cNvPr id="6" name="Slide Number Placeholder 5"/>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334817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975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a:prstGeom prst="rect">
            <a:avLst/>
          </a:prstGeo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a:prstGeom prst="rect">
            <a:avLst/>
          </a:prstGeo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8" name="Footer Placeholder 7"/>
          <p:cNvSpPr>
            <a:spLocks noGrp="1"/>
          </p:cNvSpPr>
          <p:nvPr>
            <p:ph type="ftr" sz="quarter" idx="11"/>
          </p:nvPr>
        </p:nvSpPr>
        <p:spPr>
          <a:xfrm>
            <a:off x="7269480" y="30510487"/>
            <a:ext cx="7406640" cy="1752600"/>
          </a:xfrm>
          <a:prstGeom prst="rect">
            <a:avLst/>
          </a:prstGeom>
        </p:spPr>
        <p:txBody>
          <a:bodyPr/>
          <a:lstStyle/>
          <a:p>
            <a:endParaRPr lang="es-PR"/>
          </a:p>
        </p:txBody>
      </p:sp>
      <p:sp>
        <p:nvSpPr>
          <p:cNvPr id="9" name="Slide Number Placeholder 8"/>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412616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60" y="1491349"/>
            <a:ext cx="20909280" cy="1615441"/>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4" name="Footer Placeholder 3"/>
          <p:cNvSpPr>
            <a:spLocks noGrp="1"/>
          </p:cNvSpPr>
          <p:nvPr>
            <p:ph type="ftr" sz="quarter" idx="11"/>
          </p:nvPr>
        </p:nvSpPr>
        <p:spPr>
          <a:xfrm>
            <a:off x="7269480" y="30510487"/>
            <a:ext cx="7406640" cy="1752600"/>
          </a:xfrm>
          <a:prstGeom prst="rect">
            <a:avLst/>
          </a:prstGeom>
        </p:spPr>
        <p:txBody>
          <a:bodyPr/>
          <a:lstStyle/>
          <a:p>
            <a:endParaRPr lang="es-PR"/>
          </a:p>
        </p:txBody>
      </p:sp>
      <p:sp>
        <p:nvSpPr>
          <p:cNvPr id="5" name="Slide Number Placeholder 4"/>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3699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3" name="Footer Placeholder 2"/>
          <p:cNvSpPr>
            <a:spLocks noGrp="1"/>
          </p:cNvSpPr>
          <p:nvPr>
            <p:ph type="ftr" sz="quarter" idx="11"/>
          </p:nvPr>
        </p:nvSpPr>
        <p:spPr>
          <a:xfrm>
            <a:off x="7269480" y="30510487"/>
            <a:ext cx="7406640" cy="1752600"/>
          </a:xfrm>
          <a:prstGeom prst="rect">
            <a:avLst/>
          </a:prstGeom>
        </p:spPr>
        <p:txBody>
          <a:bodyPr/>
          <a:lstStyle/>
          <a:p>
            <a:endParaRPr lang="es-PR"/>
          </a:p>
        </p:txBody>
      </p:sp>
      <p:sp>
        <p:nvSpPr>
          <p:cNvPr id="4" name="Slide Number Placeholder 3"/>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285226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a:prstGeom prst="rect">
            <a:avLst/>
          </a:prstGeo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a:prstGeom prst="rect">
            <a:avLst/>
          </a:prstGeo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a:prstGeom prst="rect">
            <a:avLst/>
          </a:prstGeo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21868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a:prstGeom prst="rect">
            <a:avLst/>
          </a:prstGeo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a:prstGeom prst="rect">
            <a:avLst/>
          </a:prstGeo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a:prstGeom prst="rect">
            <a:avLst/>
          </a:prstGeo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a:xfrm>
            <a:off x="1508760" y="30510487"/>
            <a:ext cx="4937760" cy="1752600"/>
          </a:xfrm>
          <a:prstGeom prst="rect">
            <a:avLst/>
          </a:prstGeom>
        </p:spPr>
        <p:txBody>
          <a:bodyPr/>
          <a:lstStyle/>
          <a:p>
            <a:fld id="{6844A247-0BFD-4F9D-AF5B-891EDD09EED3}" type="datetimeFigureOut">
              <a:rPr lang="es-PR" smtClean="0"/>
              <a:t>12/01/2023</a:t>
            </a:fld>
            <a:endParaRPr lang="es-PR"/>
          </a:p>
        </p:txBody>
      </p:sp>
      <p:sp>
        <p:nvSpPr>
          <p:cNvPr id="6" name="Footer Placeholder 5"/>
          <p:cNvSpPr>
            <a:spLocks noGrp="1"/>
          </p:cNvSpPr>
          <p:nvPr>
            <p:ph type="ftr" sz="quarter" idx="11"/>
          </p:nvPr>
        </p:nvSpPr>
        <p:spPr>
          <a:xfrm>
            <a:off x="7269480" y="30510487"/>
            <a:ext cx="7406640" cy="1752600"/>
          </a:xfrm>
          <a:prstGeom prst="rect">
            <a:avLst/>
          </a:prstGeom>
        </p:spPr>
        <p:txBody>
          <a:bodyPr/>
          <a:lstStyle/>
          <a:p>
            <a:endParaRPr lang="es-PR"/>
          </a:p>
        </p:txBody>
      </p:sp>
      <p:sp>
        <p:nvSpPr>
          <p:cNvPr id="7" name="Slide Number Placeholder 6"/>
          <p:cNvSpPr>
            <a:spLocks noGrp="1"/>
          </p:cNvSpPr>
          <p:nvPr>
            <p:ph type="sldNum" sz="quarter" idx="12"/>
          </p:nvPr>
        </p:nvSpPr>
        <p:spPr>
          <a:xfrm>
            <a:off x="15499080" y="30510487"/>
            <a:ext cx="4937760" cy="1752600"/>
          </a:xfrm>
          <a:prstGeom prst="rect">
            <a:avLst/>
          </a:prstGeom>
        </p:spPr>
        <p:txBody>
          <a:bodyPr/>
          <a:lstStyle/>
          <a:p>
            <a:fld id="{2D64624C-B2A9-4FA6-8A47-3A15F7DA1D13}" type="slidenum">
              <a:rPr lang="es-PR" smtClean="0"/>
              <a:t>‹#›</a:t>
            </a:fld>
            <a:endParaRPr lang="es-PR"/>
          </a:p>
        </p:txBody>
      </p:sp>
    </p:spTree>
    <p:extLst>
      <p:ext uri="{BB962C8B-B14F-4D97-AF65-F5344CB8AC3E}">
        <p14:creationId xmlns:p14="http://schemas.microsoft.com/office/powerpoint/2010/main" val="109221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7936308" y="30936494"/>
            <a:ext cx="4010641" cy="1864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4200" b="1" cap="small" dirty="0" err="1">
                <a:solidFill>
                  <a:schemeClr val="accent1">
                    <a:lumMod val="50000"/>
                  </a:schemeClr>
                </a:solidFill>
              </a:rPr>
              <a:t>Capstone</a:t>
            </a:r>
            <a:r>
              <a:rPr lang="es-PR" sz="4200" b="1" cap="small">
                <a:solidFill>
                  <a:schemeClr val="accent1">
                    <a:lumMod val="50000"/>
                  </a:schemeClr>
                </a:solidFill>
              </a:rPr>
              <a:t> 2:</a:t>
            </a:r>
            <a:endParaRPr lang="es-PR" sz="4200" b="1" cap="small" baseline="0" dirty="0">
              <a:solidFill>
                <a:schemeClr val="accent1">
                  <a:lumMod val="50000"/>
                </a:schemeClr>
              </a:solidFill>
            </a:endParaRPr>
          </a:p>
          <a:p>
            <a:pPr algn="ctr"/>
            <a:r>
              <a:rPr lang="es-PR" sz="4200" b="1" cap="small" baseline="0" dirty="0" err="1">
                <a:solidFill>
                  <a:schemeClr val="accent1">
                    <a:lumMod val="50000"/>
                  </a:schemeClr>
                </a:solidFill>
              </a:rPr>
              <a:t>Design</a:t>
            </a:r>
            <a:r>
              <a:rPr lang="es-PR" sz="4200" b="1" cap="small" baseline="0" dirty="0">
                <a:solidFill>
                  <a:schemeClr val="accent1">
                    <a:lumMod val="50000"/>
                  </a:schemeClr>
                </a:solidFill>
              </a:rPr>
              <a:t> Project</a:t>
            </a:r>
            <a:endParaRPr lang="es-PR" sz="4200" b="1" cap="small" dirty="0">
              <a:solidFill>
                <a:schemeClr val="accent1">
                  <a:lumMod val="50000"/>
                </a:schemeClr>
              </a:solidFill>
            </a:endParaRPr>
          </a:p>
        </p:txBody>
      </p:sp>
      <p:sp>
        <p:nvSpPr>
          <p:cNvPr id="9" name="Rounded Rectangle 8"/>
          <p:cNvSpPr/>
          <p:nvPr userDrawn="1"/>
        </p:nvSpPr>
        <p:spPr>
          <a:xfrm>
            <a:off x="-8810" y="2843122"/>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1" name="Rounded Rectangle 10"/>
          <p:cNvSpPr/>
          <p:nvPr userDrawn="1"/>
        </p:nvSpPr>
        <p:spPr>
          <a:xfrm>
            <a:off x="-8810" y="229285"/>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8" name="Rounded Rectangle 7"/>
          <p:cNvSpPr/>
          <p:nvPr userDrawn="1"/>
        </p:nvSpPr>
        <p:spPr>
          <a:xfrm>
            <a:off x="1349" y="30819384"/>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3" name="Rounded Rectangle 12"/>
          <p:cNvSpPr/>
          <p:nvPr userDrawn="1"/>
        </p:nvSpPr>
        <p:spPr>
          <a:xfrm>
            <a:off x="9371" y="32800572"/>
            <a:ext cx="21945600" cy="117110"/>
          </a:xfrm>
          <a:prstGeom prst="roundRect">
            <a:avLst>
              <a:gd name="adj" fmla="val 0"/>
            </a:avLst>
          </a:prstGeom>
          <a:solidFill>
            <a:srgbClr val="C8102E"/>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pic>
        <p:nvPicPr>
          <p:cNvPr id="10" name="Picture 9">
            <a:extLst>
              <a:ext uri="{FF2B5EF4-FFF2-40B4-BE49-F238E27FC236}">
                <a16:creationId xmlns:a16="http://schemas.microsoft.com/office/drawing/2014/main" id="{00C32602-8BCD-4642-806A-6F18B3B399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9116" y="31218604"/>
            <a:ext cx="3577266" cy="1299858"/>
          </a:xfrm>
          <a:prstGeom prst="rect">
            <a:avLst/>
          </a:prstGeom>
        </p:spPr>
      </p:pic>
    </p:spTree>
    <p:extLst>
      <p:ext uri="{BB962C8B-B14F-4D97-AF65-F5344CB8AC3E}">
        <p14:creationId xmlns:p14="http://schemas.microsoft.com/office/powerpoint/2010/main" val="3017867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194560" rtl="0" eaLnBrk="1" latinLnBrk="0" hangingPunct="1">
        <a:lnSpc>
          <a:spcPct val="90000"/>
        </a:lnSpc>
        <a:spcBef>
          <a:spcPct val="0"/>
        </a:spcBef>
        <a:buNone/>
        <a:defRPr sz="850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7227"/>
            <a:ext cx="21945600" cy="2554545"/>
          </a:xfrm>
          <a:prstGeom prst="rect">
            <a:avLst/>
          </a:prstGeom>
          <a:noFill/>
        </p:spPr>
        <p:txBody>
          <a:bodyPr wrap="square" rtlCol="0">
            <a:spAutoFit/>
          </a:bodyPr>
          <a:lstStyle/>
          <a:p>
            <a:pPr algn="ctr"/>
            <a:r>
              <a:rPr lang="es-PR" sz="8000" b="1" cap="small" dirty="0" err="1">
                <a:solidFill>
                  <a:schemeClr val="accent1">
                    <a:lumMod val="50000"/>
                  </a:schemeClr>
                </a:solidFill>
              </a:rPr>
              <a:t>Your</a:t>
            </a:r>
            <a:r>
              <a:rPr lang="es-PR" sz="8000" b="1" cap="small" dirty="0">
                <a:solidFill>
                  <a:schemeClr val="accent1">
                    <a:lumMod val="50000"/>
                  </a:schemeClr>
                </a:solidFill>
              </a:rPr>
              <a:t> Poster </a:t>
            </a:r>
            <a:r>
              <a:rPr lang="es-PR" sz="8000" b="1" cap="small" dirty="0" err="1">
                <a:solidFill>
                  <a:schemeClr val="accent1">
                    <a:lumMod val="50000"/>
                  </a:schemeClr>
                </a:solidFill>
              </a:rPr>
              <a:t>Title</a:t>
            </a:r>
            <a:r>
              <a:rPr lang="es-PR" sz="8000" b="1" cap="small" dirty="0">
                <a:solidFill>
                  <a:schemeClr val="accent1">
                    <a:lumMod val="50000"/>
                  </a:schemeClr>
                </a:solidFill>
              </a:rPr>
              <a:t> </a:t>
            </a:r>
            <a:r>
              <a:rPr lang="es-PR" sz="8000" b="1" cap="small" dirty="0" err="1">
                <a:solidFill>
                  <a:schemeClr val="accent1">
                    <a:lumMod val="50000"/>
                  </a:schemeClr>
                </a:solidFill>
              </a:rPr>
              <a:t>Goes</a:t>
            </a:r>
            <a:r>
              <a:rPr lang="es-PR" sz="8000" b="1" cap="small" dirty="0">
                <a:solidFill>
                  <a:schemeClr val="accent1">
                    <a:lumMod val="50000"/>
                  </a:schemeClr>
                </a:solidFill>
              </a:rPr>
              <a:t> </a:t>
            </a:r>
            <a:r>
              <a:rPr lang="es-PR" sz="8000" b="1" cap="small" dirty="0" err="1">
                <a:solidFill>
                  <a:schemeClr val="accent1">
                    <a:lumMod val="50000"/>
                  </a:schemeClr>
                </a:solidFill>
              </a:rPr>
              <a:t>Here</a:t>
            </a:r>
            <a:r>
              <a:rPr lang="es-PR" sz="8000" b="1" cap="small" dirty="0">
                <a:solidFill>
                  <a:schemeClr val="accent1">
                    <a:lumMod val="50000"/>
                  </a:schemeClr>
                </a:solidFill>
              </a:rPr>
              <a:t>, </a:t>
            </a:r>
            <a:r>
              <a:rPr lang="es-PR" sz="8000" b="1" cap="small" dirty="0" err="1">
                <a:solidFill>
                  <a:schemeClr val="accent1">
                    <a:lumMod val="50000"/>
                  </a:schemeClr>
                </a:solidFill>
              </a:rPr>
              <a:t>containing</a:t>
            </a:r>
            <a:r>
              <a:rPr lang="es-PR" sz="8000" b="1" cap="small" dirty="0">
                <a:solidFill>
                  <a:schemeClr val="accent1">
                    <a:lumMod val="50000"/>
                  </a:schemeClr>
                </a:solidFill>
              </a:rPr>
              <a:t> </a:t>
            </a:r>
            <a:r>
              <a:rPr lang="es-PR" sz="8000" b="1" cap="small" dirty="0" err="1">
                <a:solidFill>
                  <a:schemeClr val="accent1">
                    <a:lumMod val="50000"/>
                  </a:schemeClr>
                </a:solidFill>
              </a:rPr>
              <a:t>strictly</a:t>
            </a:r>
            <a:r>
              <a:rPr lang="es-PR" sz="8000" b="1" cap="small" dirty="0">
                <a:solidFill>
                  <a:schemeClr val="accent1">
                    <a:lumMod val="50000"/>
                  </a:schemeClr>
                </a:solidFill>
              </a:rPr>
              <a:t> </a:t>
            </a:r>
            <a:r>
              <a:rPr lang="es-PR" sz="8000" b="1" cap="small" dirty="0" err="1">
                <a:solidFill>
                  <a:schemeClr val="accent1">
                    <a:lumMod val="50000"/>
                  </a:schemeClr>
                </a:solidFill>
              </a:rPr>
              <a:t>essential</a:t>
            </a:r>
            <a:r>
              <a:rPr lang="es-PR" sz="8000" b="1" cap="small" dirty="0">
                <a:solidFill>
                  <a:schemeClr val="accent1">
                    <a:lumMod val="50000"/>
                  </a:schemeClr>
                </a:solidFill>
              </a:rPr>
              <a:t> </a:t>
            </a:r>
            <a:r>
              <a:rPr lang="es-PR" sz="8000" b="1" cap="small" dirty="0" err="1">
                <a:solidFill>
                  <a:schemeClr val="accent1">
                    <a:lumMod val="50000"/>
                  </a:schemeClr>
                </a:solidFill>
              </a:rPr>
              <a:t>words</a:t>
            </a:r>
            <a:endParaRPr lang="es-PR" sz="8000" b="1" cap="small" dirty="0">
              <a:solidFill>
                <a:schemeClr val="accent1">
                  <a:lumMod val="50000"/>
                </a:schemeClr>
              </a:solidFill>
            </a:endParaRPr>
          </a:p>
        </p:txBody>
      </p:sp>
      <p:grpSp>
        <p:nvGrpSpPr>
          <p:cNvPr id="20" name="Group 19"/>
          <p:cNvGrpSpPr/>
          <p:nvPr/>
        </p:nvGrpSpPr>
        <p:grpSpPr>
          <a:xfrm>
            <a:off x="326572" y="4617232"/>
            <a:ext cx="10371910" cy="11383113"/>
            <a:chOff x="1698171" y="8304512"/>
            <a:chExt cx="7275141" cy="6382069"/>
          </a:xfrm>
        </p:grpSpPr>
        <p:sp>
          <p:nvSpPr>
            <p:cNvPr id="11" name="Rounded Rectangle 10"/>
            <p:cNvSpPr/>
            <p:nvPr/>
          </p:nvSpPr>
          <p:spPr>
            <a:xfrm>
              <a:off x="1698171" y="8304512"/>
              <a:ext cx="7275141" cy="6382069"/>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17" name="Rounded Rectangle 16"/>
            <p:cNvSpPr/>
            <p:nvPr/>
          </p:nvSpPr>
          <p:spPr>
            <a:xfrm>
              <a:off x="1698171" y="8307157"/>
              <a:ext cx="7275141" cy="334944"/>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3200" b="1" cap="small" dirty="0" err="1">
                  <a:solidFill>
                    <a:schemeClr val="accent1">
                      <a:lumMod val="50000"/>
                    </a:schemeClr>
                  </a:solidFill>
                </a:rPr>
                <a:t>Introduction</a:t>
              </a:r>
              <a:endParaRPr lang="es-PR" sz="3200" b="1" cap="small" dirty="0">
                <a:solidFill>
                  <a:schemeClr val="accent1">
                    <a:lumMod val="50000"/>
                  </a:schemeClr>
                </a:solidFill>
              </a:endParaRPr>
            </a:p>
          </p:txBody>
        </p:sp>
      </p:grpSp>
      <p:grpSp>
        <p:nvGrpSpPr>
          <p:cNvPr id="27" name="Group 26"/>
          <p:cNvGrpSpPr/>
          <p:nvPr/>
        </p:nvGrpSpPr>
        <p:grpSpPr>
          <a:xfrm>
            <a:off x="11168743" y="27307309"/>
            <a:ext cx="10371910" cy="3301028"/>
            <a:chOff x="1698171" y="8089392"/>
            <a:chExt cx="7275141" cy="3104498"/>
          </a:xfrm>
        </p:grpSpPr>
        <p:sp>
          <p:nvSpPr>
            <p:cNvPr id="28" name="Rounded Rectangle 27"/>
            <p:cNvSpPr/>
            <p:nvPr/>
          </p:nvSpPr>
          <p:spPr>
            <a:xfrm>
              <a:off x="1698171" y="8089392"/>
              <a:ext cx="7275141" cy="3104498"/>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29" name="Rounded Rectangle 28"/>
            <p:cNvSpPr/>
            <p:nvPr/>
          </p:nvSpPr>
          <p:spPr>
            <a:xfrm>
              <a:off x="1698171" y="8094642"/>
              <a:ext cx="7275141" cy="392827"/>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3200" b="1" cap="small" dirty="0" err="1">
                  <a:solidFill>
                    <a:schemeClr val="accent1">
                      <a:lumMod val="50000"/>
                    </a:schemeClr>
                  </a:solidFill>
                </a:rPr>
                <a:t>References</a:t>
              </a:r>
              <a:endParaRPr lang="es-PR" sz="3200" b="1" cap="small" dirty="0">
                <a:solidFill>
                  <a:schemeClr val="accent1">
                    <a:lumMod val="50000"/>
                  </a:schemeClr>
                </a:solidFill>
              </a:endParaRPr>
            </a:p>
          </p:txBody>
        </p:sp>
      </p:grpSp>
      <p:grpSp>
        <p:nvGrpSpPr>
          <p:cNvPr id="33" name="Group 32"/>
          <p:cNvGrpSpPr/>
          <p:nvPr/>
        </p:nvGrpSpPr>
        <p:grpSpPr>
          <a:xfrm>
            <a:off x="348343" y="16323267"/>
            <a:ext cx="10371910" cy="14285070"/>
            <a:chOff x="1698171" y="8490801"/>
            <a:chExt cx="7275141" cy="10751921"/>
          </a:xfrm>
        </p:grpSpPr>
        <p:sp>
          <p:nvSpPr>
            <p:cNvPr id="34" name="Rounded Rectangle 33"/>
            <p:cNvSpPr/>
            <p:nvPr/>
          </p:nvSpPr>
          <p:spPr>
            <a:xfrm>
              <a:off x="1698171" y="8490801"/>
              <a:ext cx="7275141" cy="10751921"/>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35" name="Rounded Rectangle 34"/>
            <p:cNvSpPr/>
            <p:nvPr/>
          </p:nvSpPr>
          <p:spPr>
            <a:xfrm>
              <a:off x="1698171" y="8499026"/>
              <a:ext cx="7275141" cy="348114"/>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3200" b="1" cap="small" dirty="0" err="1">
                  <a:solidFill>
                    <a:schemeClr val="accent1">
                      <a:lumMod val="50000"/>
                    </a:schemeClr>
                  </a:solidFill>
                </a:rPr>
                <a:t>Methodology</a:t>
              </a:r>
              <a:endParaRPr lang="es-PR" sz="3200" b="1" cap="small" dirty="0">
                <a:solidFill>
                  <a:schemeClr val="accent1">
                    <a:lumMod val="50000"/>
                  </a:schemeClr>
                </a:solidFill>
              </a:endParaRPr>
            </a:p>
          </p:txBody>
        </p:sp>
      </p:grpSp>
      <p:grpSp>
        <p:nvGrpSpPr>
          <p:cNvPr id="36" name="Group 35"/>
          <p:cNvGrpSpPr/>
          <p:nvPr/>
        </p:nvGrpSpPr>
        <p:grpSpPr>
          <a:xfrm>
            <a:off x="11168747" y="4617230"/>
            <a:ext cx="10371910" cy="19214879"/>
            <a:chOff x="1698171" y="8339010"/>
            <a:chExt cx="7275141" cy="9191112"/>
          </a:xfrm>
        </p:grpSpPr>
        <p:sp>
          <p:nvSpPr>
            <p:cNvPr id="37" name="Rounded Rectangle 36"/>
            <p:cNvSpPr/>
            <p:nvPr/>
          </p:nvSpPr>
          <p:spPr>
            <a:xfrm>
              <a:off x="1698171" y="8339010"/>
              <a:ext cx="7275141" cy="9191112"/>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38" name="Rounded Rectangle 37"/>
            <p:cNvSpPr/>
            <p:nvPr/>
          </p:nvSpPr>
          <p:spPr>
            <a:xfrm>
              <a:off x="1698171" y="8339011"/>
              <a:ext cx="7275141" cy="342548"/>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3200" b="1" cap="small" dirty="0" err="1">
                  <a:solidFill>
                    <a:schemeClr val="accent1">
                      <a:lumMod val="50000"/>
                    </a:schemeClr>
                  </a:solidFill>
                </a:rPr>
                <a:t>Results</a:t>
              </a:r>
              <a:endParaRPr lang="es-PR" sz="3200" b="1" cap="small" dirty="0">
                <a:solidFill>
                  <a:schemeClr val="accent1">
                    <a:lumMod val="50000"/>
                  </a:schemeClr>
                </a:solidFill>
              </a:endParaRPr>
            </a:p>
          </p:txBody>
        </p:sp>
      </p:grpSp>
      <p:grpSp>
        <p:nvGrpSpPr>
          <p:cNvPr id="39" name="Group 38"/>
          <p:cNvGrpSpPr/>
          <p:nvPr/>
        </p:nvGrpSpPr>
        <p:grpSpPr>
          <a:xfrm>
            <a:off x="11190518" y="24149131"/>
            <a:ext cx="10371910" cy="2865052"/>
            <a:chOff x="1698171" y="8089391"/>
            <a:chExt cx="7275141" cy="5518204"/>
          </a:xfrm>
        </p:grpSpPr>
        <p:sp>
          <p:nvSpPr>
            <p:cNvPr id="40" name="Rounded Rectangle 39"/>
            <p:cNvSpPr/>
            <p:nvPr/>
          </p:nvSpPr>
          <p:spPr>
            <a:xfrm>
              <a:off x="1698171" y="8089391"/>
              <a:ext cx="7275141" cy="5518204"/>
            </a:xfrm>
            <a:prstGeom prst="roundRect">
              <a:avLst>
                <a:gd name="adj" fmla="val 0"/>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R"/>
            </a:p>
          </p:txBody>
        </p:sp>
        <p:sp>
          <p:nvSpPr>
            <p:cNvPr id="41" name="Rounded Rectangle 40"/>
            <p:cNvSpPr/>
            <p:nvPr/>
          </p:nvSpPr>
          <p:spPr>
            <a:xfrm>
              <a:off x="1698171" y="8092771"/>
              <a:ext cx="7275141" cy="811868"/>
            </a:xfrm>
            <a:prstGeom prst="roundRect">
              <a:avLst>
                <a:gd name="adj" fmla="val 0"/>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R" sz="3200" b="1" cap="small" dirty="0" err="1">
                  <a:solidFill>
                    <a:schemeClr val="accent1">
                      <a:lumMod val="50000"/>
                    </a:schemeClr>
                  </a:solidFill>
                </a:rPr>
                <a:t>Future</a:t>
              </a:r>
              <a:r>
                <a:rPr lang="es-PR" sz="3200" b="1" cap="small" dirty="0">
                  <a:solidFill>
                    <a:schemeClr val="accent1">
                      <a:lumMod val="50000"/>
                    </a:schemeClr>
                  </a:solidFill>
                </a:rPr>
                <a:t> </a:t>
              </a:r>
              <a:r>
                <a:rPr lang="es-PR" sz="3200" b="1" cap="small" dirty="0" err="1">
                  <a:solidFill>
                    <a:schemeClr val="accent1">
                      <a:lumMod val="50000"/>
                    </a:schemeClr>
                  </a:solidFill>
                </a:rPr>
                <a:t>Work</a:t>
              </a:r>
              <a:endParaRPr lang="es-PR" sz="3200" b="1" cap="small" dirty="0">
                <a:solidFill>
                  <a:schemeClr val="accent1">
                    <a:lumMod val="50000"/>
                  </a:schemeClr>
                </a:solidFill>
              </a:endParaRPr>
            </a:p>
          </p:txBody>
        </p:sp>
      </p:grpSp>
      <p:sp>
        <p:nvSpPr>
          <p:cNvPr id="2" name="TextBox 1">
            <a:extLst>
              <a:ext uri="{FF2B5EF4-FFF2-40B4-BE49-F238E27FC236}">
                <a16:creationId xmlns:a16="http://schemas.microsoft.com/office/drawing/2014/main" id="{7460632A-CDD1-9266-AA11-CEFAF767ACDD}"/>
              </a:ext>
            </a:extLst>
          </p:cNvPr>
          <p:cNvSpPr txBox="1"/>
          <p:nvPr/>
        </p:nvSpPr>
        <p:spPr>
          <a:xfrm>
            <a:off x="507641" y="5418201"/>
            <a:ext cx="9877932" cy="6001643"/>
          </a:xfrm>
          <a:prstGeom prst="rect">
            <a:avLst/>
          </a:prstGeom>
          <a:noFill/>
        </p:spPr>
        <p:txBody>
          <a:bodyPr wrap="square" rtlCol="0">
            <a:spAutoFit/>
          </a:bodyPr>
          <a:lstStyle/>
          <a:p>
            <a:pPr algn="just"/>
            <a:r>
              <a:rPr lang="en-US" sz="2400" dirty="0"/>
              <a:t>In the current state of anti-malware systems, defenders focus on a broad understanding of modern malware evasion techniques that their systems have the capability to detect, but the knowledge gap between malicious actors and security engineers makes these systems look frail. </a:t>
            </a:r>
            <a:r>
              <a:rPr lang="en-US" sz="2400" dirty="0">
                <a:effectLst/>
                <a:ea typeface="SimSun" panose="02010600030101010101" pitchFamily="2" charset="-122"/>
              </a:rPr>
              <a:t>We decided to create an innovative command and control framework to provide more effective dynamics in the complex world of malware using</a:t>
            </a:r>
            <a:r>
              <a:rPr lang="en-US" sz="2400" dirty="0"/>
              <a:t> the following techniques to enhance its effectiveness and resilience against threats:</a:t>
            </a:r>
          </a:p>
          <a:p>
            <a:pPr algn="just"/>
            <a:endParaRPr lang="en-US" sz="2400" dirty="0"/>
          </a:p>
          <a:p>
            <a:pPr marL="1659636" lvl="1" indent="-342900" algn="just">
              <a:buFont typeface="Courier New" panose="02070309020205020404" pitchFamily="49" charset="0"/>
              <a:buChar char="o"/>
            </a:pPr>
            <a:r>
              <a:rPr lang="en-US" sz="2400" b="1" dirty="0"/>
              <a:t>Dynamic Evasion </a:t>
            </a:r>
            <a:r>
              <a:rPr lang="en-US" sz="2400" dirty="0"/>
              <a:t>–ETW/AMSI Patching &amp; Hardware Breakpoints </a:t>
            </a:r>
          </a:p>
          <a:p>
            <a:pPr marL="1659636" lvl="1" indent="-342900" algn="just">
              <a:buFont typeface="Courier New" panose="02070309020205020404" pitchFamily="49" charset="0"/>
              <a:buChar char="o"/>
            </a:pPr>
            <a:r>
              <a:rPr lang="en-US" sz="2400" b="1" dirty="0"/>
              <a:t>In-memory Execution </a:t>
            </a:r>
            <a:r>
              <a:rPr lang="en-US" sz="2400" dirty="0"/>
              <a:t>– Shellcode Frameworks</a:t>
            </a:r>
          </a:p>
          <a:p>
            <a:pPr marL="1659636" lvl="1" indent="-342900" algn="just">
              <a:buFont typeface="Courier New" panose="02070309020205020404" pitchFamily="49" charset="0"/>
              <a:buChar char="o"/>
            </a:pPr>
            <a:r>
              <a:rPr lang="en-US" sz="2400" b="1" dirty="0"/>
              <a:t>Encrypted Payloads </a:t>
            </a:r>
            <a:r>
              <a:rPr lang="en-US" sz="2400" dirty="0"/>
              <a:t>– AES-256, XOR</a:t>
            </a:r>
          </a:p>
          <a:p>
            <a:pPr algn="just"/>
            <a:endParaRPr lang="en-US" sz="2400" dirty="0"/>
          </a:p>
          <a:p>
            <a:pPr algn="just"/>
            <a:endParaRPr lang="en-GB" sz="2400" dirty="0"/>
          </a:p>
          <a:p>
            <a:pPr marL="342900" indent="-342900" algn="just">
              <a:buFont typeface="Courier New" panose="02070309020205020404" pitchFamily="49" charset="0"/>
              <a:buChar char="o"/>
            </a:pPr>
            <a:endParaRPr lang="en-US" sz="2400" dirty="0"/>
          </a:p>
          <a:p>
            <a:pPr marL="342900" indent="-342900" algn="just">
              <a:buFont typeface="Courier New" panose="02070309020205020404" pitchFamily="49" charset="0"/>
              <a:buChar char="o"/>
            </a:pPr>
            <a:endParaRPr lang="en-US" sz="2400" dirty="0"/>
          </a:p>
          <a:p>
            <a:pPr algn="just"/>
            <a:endParaRPr lang="en-US" sz="2400" dirty="0"/>
          </a:p>
        </p:txBody>
      </p:sp>
      <p:pic>
        <p:nvPicPr>
          <p:cNvPr id="7" name="Picture 6" descr="A picture containing icon&#10;&#10;Description automatically generated">
            <a:extLst>
              <a:ext uri="{FF2B5EF4-FFF2-40B4-BE49-F238E27FC236}">
                <a16:creationId xmlns:a16="http://schemas.microsoft.com/office/drawing/2014/main" id="{BB37F513-8C4D-17C7-C93F-BEDF5B056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63" y="10882672"/>
            <a:ext cx="759616" cy="1015766"/>
          </a:xfrm>
          <a:prstGeom prst="rect">
            <a:avLst/>
          </a:prstGeom>
        </p:spPr>
      </p:pic>
      <p:pic>
        <p:nvPicPr>
          <p:cNvPr id="8" name="Picture 7" descr="Icon&#10;&#10;Description automatically generated">
            <a:extLst>
              <a:ext uri="{FF2B5EF4-FFF2-40B4-BE49-F238E27FC236}">
                <a16:creationId xmlns:a16="http://schemas.microsoft.com/office/drawing/2014/main" id="{541E812E-F3A9-B77E-4232-D481D970A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487" y="14410737"/>
            <a:ext cx="774768" cy="1005840"/>
          </a:xfrm>
          <a:prstGeom prst="rect">
            <a:avLst/>
          </a:prstGeom>
        </p:spPr>
      </p:pic>
      <p:pic>
        <p:nvPicPr>
          <p:cNvPr id="10" name="Picture 9" descr="Icon&#10;&#10;Description automatically generated">
            <a:extLst>
              <a:ext uri="{FF2B5EF4-FFF2-40B4-BE49-F238E27FC236}">
                <a16:creationId xmlns:a16="http://schemas.microsoft.com/office/drawing/2014/main" id="{C6E1F796-D3F6-76B4-0D53-91ABE844A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627" y="12622259"/>
            <a:ext cx="758952" cy="1081149"/>
          </a:xfrm>
          <a:prstGeom prst="rect">
            <a:avLst/>
          </a:prstGeom>
        </p:spPr>
      </p:pic>
      <p:sp>
        <p:nvSpPr>
          <p:cNvPr id="12" name="TextBox 11">
            <a:extLst>
              <a:ext uri="{FF2B5EF4-FFF2-40B4-BE49-F238E27FC236}">
                <a16:creationId xmlns:a16="http://schemas.microsoft.com/office/drawing/2014/main" id="{BB67F367-93BA-D62E-DA13-03A96474AA46}"/>
              </a:ext>
            </a:extLst>
          </p:cNvPr>
          <p:cNvSpPr txBox="1"/>
          <p:nvPr/>
        </p:nvSpPr>
        <p:spPr>
          <a:xfrm>
            <a:off x="1962088" y="10980656"/>
            <a:ext cx="8405282" cy="830997"/>
          </a:xfrm>
          <a:prstGeom prst="rect">
            <a:avLst/>
          </a:prstGeom>
          <a:noFill/>
        </p:spPr>
        <p:txBody>
          <a:bodyPr wrap="square" rtlCol="0">
            <a:spAutoFit/>
          </a:bodyPr>
          <a:lstStyle/>
          <a:p>
            <a:pPr algn="just"/>
            <a:r>
              <a:rPr lang="en-US" sz="2400" dirty="0"/>
              <a:t>The implant employ various evasion tactics to avoid detection and collect victim information for database.</a:t>
            </a:r>
          </a:p>
        </p:txBody>
      </p:sp>
      <p:sp>
        <p:nvSpPr>
          <p:cNvPr id="13" name="TextBox 12">
            <a:extLst>
              <a:ext uri="{FF2B5EF4-FFF2-40B4-BE49-F238E27FC236}">
                <a16:creationId xmlns:a16="http://schemas.microsoft.com/office/drawing/2014/main" id="{021C38B0-4B0D-CB63-A121-B0B89EB75D9A}"/>
              </a:ext>
            </a:extLst>
          </p:cNvPr>
          <p:cNvSpPr txBox="1"/>
          <p:nvPr/>
        </p:nvSpPr>
        <p:spPr>
          <a:xfrm>
            <a:off x="414201" y="11984177"/>
            <a:ext cx="2143888" cy="400110"/>
          </a:xfrm>
          <a:prstGeom prst="rect">
            <a:avLst/>
          </a:prstGeom>
          <a:noFill/>
        </p:spPr>
        <p:txBody>
          <a:bodyPr wrap="square" rtlCol="0">
            <a:spAutoFit/>
          </a:bodyPr>
          <a:lstStyle/>
          <a:p>
            <a:r>
              <a:rPr lang="en-US" sz="2000" b="1" dirty="0"/>
              <a:t>Figure 1. Implant</a:t>
            </a:r>
          </a:p>
        </p:txBody>
      </p:sp>
      <p:sp>
        <p:nvSpPr>
          <p:cNvPr id="14" name="TextBox 13">
            <a:extLst>
              <a:ext uri="{FF2B5EF4-FFF2-40B4-BE49-F238E27FC236}">
                <a16:creationId xmlns:a16="http://schemas.microsoft.com/office/drawing/2014/main" id="{80CB5C22-C40F-F6C1-81A1-81E2A8504867}"/>
              </a:ext>
            </a:extLst>
          </p:cNvPr>
          <p:cNvSpPr txBox="1"/>
          <p:nvPr/>
        </p:nvSpPr>
        <p:spPr>
          <a:xfrm>
            <a:off x="479675" y="15383353"/>
            <a:ext cx="2397343" cy="400110"/>
          </a:xfrm>
          <a:prstGeom prst="rect">
            <a:avLst/>
          </a:prstGeom>
          <a:noFill/>
        </p:spPr>
        <p:txBody>
          <a:bodyPr wrap="square" rtlCol="0">
            <a:spAutoFit/>
          </a:bodyPr>
          <a:lstStyle/>
          <a:p>
            <a:r>
              <a:rPr lang="en-US" sz="2000" b="1" dirty="0"/>
              <a:t>Figure 3. Server</a:t>
            </a:r>
          </a:p>
        </p:txBody>
      </p:sp>
      <p:sp>
        <p:nvSpPr>
          <p:cNvPr id="15" name="TextBox 14">
            <a:extLst>
              <a:ext uri="{FF2B5EF4-FFF2-40B4-BE49-F238E27FC236}">
                <a16:creationId xmlns:a16="http://schemas.microsoft.com/office/drawing/2014/main" id="{4ECE3DAA-CEC8-738F-74E7-E56CD8B828DA}"/>
              </a:ext>
            </a:extLst>
          </p:cNvPr>
          <p:cNvSpPr txBox="1"/>
          <p:nvPr/>
        </p:nvSpPr>
        <p:spPr>
          <a:xfrm>
            <a:off x="395555" y="13713798"/>
            <a:ext cx="2869429" cy="400110"/>
          </a:xfrm>
          <a:prstGeom prst="rect">
            <a:avLst/>
          </a:prstGeom>
          <a:noFill/>
        </p:spPr>
        <p:txBody>
          <a:bodyPr wrap="square" rtlCol="0">
            <a:spAutoFit/>
          </a:bodyPr>
          <a:lstStyle/>
          <a:p>
            <a:r>
              <a:rPr lang="en-US" sz="2000" b="1" dirty="0"/>
              <a:t>Figure 2. Database</a:t>
            </a:r>
          </a:p>
        </p:txBody>
      </p:sp>
      <p:sp>
        <p:nvSpPr>
          <p:cNvPr id="16" name="TextBox 15">
            <a:extLst>
              <a:ext uri="{FF2B5EF4-FFF2-40B4-BE49-F238E27FC236}">
                <a16:creationId xmlns:a16="http://schemas.microsoft.com/office/drawing/2014/main" id="{1D4909B9-2D6A-645E-243E-6BEEBA8A9A49}"/>
              </a:ext>
            </a:extLst>
          </p:cNvPr>
          <p:cNvSpPr txBox="1"/>
          <p:nvPr/>
        </p:nvSpPr>
        <p:spPr>
          <a:xfrm>
            <a:off x="2023215" y="12432442"/>
            <a:ext cx="8427762" cy="1200329"/>
          </a:xfrm>
          <a:prstGeom prst="rect">
            <a:avLst/>
          </a:prstGeom>
          <a:noFill/>
        </p:spPr>
        <p:txBody>
          <a:bodyPr wrap="square" rtlCol="0">
            <a:spAutoFit/>
          </a:bodyPr>
          <a:lstStyle/>
          <a:p>
            <a:pPr algn="just"/>
            <a:r>
              <a:rPr lang="en-US" sz="2400" dirty="0"/>
              <a:t>The database store and manage data related to victims, and operators securely. Also, enforce consistency and validation to avoid errors and corruption.</a:t>
            </a:r>
          </a:p>
        </p:txBody>
      </p:sp>
      <p:sp>
        <p:nvSpPr>
          <p:cNvPr id="18" name="TextBox 17">
            <a:extLst>
              <a:ext uri="{FF2B5EF4-FFF2-40B4-BE49-F238E27FC236}">
                <a16:creationId xmlns:a16="http://schemas.microsoft.com/office/drawing/2014/main" id="{0B56BDF2-A2C0-E934-7AB5-F654EA2769FD}"/>
              </a:ext>
            </a:extLst>
          </p:cNvPr>
          <p:cNvSpPr txBox="1"/>
          <p:nvPr/>
        </p:nvSpPr>
        <p:spPr>
          <a:xfrm>
            <a:off x="2354473" y="14322988"/>
            <a:ext cx="8096504" cy="1200329"/>
          </a:xfrm>
          <a:prstGeom prst="rect">
            <a:avLst/>
          </a:prstGeom>
          <a:noFill/>
        </p:spPr>
        <p:txBody>
          <a:bodyPr wrap="square" rtlCol="0">
            <a:spAutoFit/>
          </a:bodyPr>
          <a:lstStyle/>
          <a:p>
            <a:pPr algn="just"/>
            <a:r>
              <a:rPr lang="en-US" sz="2400" dirty="0"/>
              <a:t>The server send instructions to the implant and receive the output, help storing victim information in a database, and  let you customize your own implant.</a:t>
            </a:r>
          </a:p>
        </p:txBody>
      </p:sp>
      <p:sp>
        <p:nvSpPr>
          <p:cNvPr id="19" name="TextBox 18">
            <a:extLst>
              <a:ext uri="{FF2B5EF4-FFF2-40B4-BE49-F238E27FC236}">
                <a16:creationId xmlns:a16="http://schemas.microsoft.com/office/drawing/2014/main" id="{E0937D86-261F-ADA7-AC61-67431E6551DC}"/>
              </a:ext>
            </a:extLst>
          </p:cNvPr>
          <p:cNvSpPr txBox="1"/>
          <p:nvPr/>
        </p:nvSpPr>
        <p:spPr>
          <a:xfrm>
            <a:off x="698133" y="10043410"/>
            <a:ext cx="2264274" cy="1015663"/>
          </a:xfrm>
          <a:prstGeom prst="rect">
            <a:avLst/>
          </a:prstGeom>
          <a:noFill/>
        </p:spPr>
        <p:txBody>
          <a:bodyPr wrap="none" rtlCol="0">
            <a:spAutoFit/>
          </a:bodyPr>
          <a:lstStyle/>
          <a:p>
            <a:r>
              <a:rPr lang="en-GB" sz="3600" b="1" dirty="0"/>
              <a:t>Objectives</a:t>
            </a:r>
            <a:r>
              <a:rPr lang="en-GB" sz="2400" b="1" dirty="0"/>
              <a:t> </a:t>
            </a:r>
          </a:p>
          <a:p>
            <a:endParaRPr lang="en-US" sz="2400" dirty="0"/>
          </a:p>
        </p:txBody>
      </p:sp>
      <p:sp>
        <p:nvSpPr>
          <p:cNvPr id="21" name="TextBox 20">
            <a:extLst>
              <a:ext uri="{FF2B5EF4-FFF2-40B4-BE49-F238E27FC236}">
                <a16:creationId xmlns:a16="http://schemas.microsoft.com/office/drawing/2014/main" id="{8E7E56DB-CFBF-CB2C-7E63-60C26422EBA9}"/>
              </a:ext>
            </a:extLst>
          </p:cNvPr>
          <p:cNvSpPr txBox="1"/>
          <p:nvPr/>
        </p:nvSpPr>
        <p:spPr>
          <a:xfrm>
            <a:off x="748587" y="24149131"/>
            <a:ext cx="9801028" cy="1384995"/>
          </a:xfrm>
          <a:prstGeom prst="rect">
            <a:avLst/>
          </a:prstGeom>
          <a:noFill/>
        </p:spPr>
        <p:txBody>
          <a:bodyPr wrap="square" rtlCol="0">
            <a:spAutoFit/>
          </a:bodyPr>
          <a:lstStyle/>
          <a:p>
            <a:r>
              <a:rPr lang="en-US" sz="3600" b="1" dirty="0"/>
              <a:t>Use Case Diagram</a:t>
            </a:r>
          </a:p>
          <a:p>
            <a:r>
              <a:rPr lang="en-US" sz="2400" dirty="0"/>
              <a:t>The objective of the Use Case Diagram is to determine the functions of the Implant and Operator. </a:t>
            </a:r>
          </a:p>
        </p:txBody>
      </p:sp>
      <p:pic>
        <p:nvPicPr>
          <p:cNvPr id="22" name="Picture 21">
            <a:extLst>
              <a:ext uri="{FF2B5EF4-FFF2-40B4-BE49-F238E27FC236}">
                <a16:creationId xmlns:a16="http://schemas.microsoft.com/office/drawing/2014/main" id="{917A7F63-BB27-BFC0-A8CD-4FA4FD074A05}"/>
              </a:ext>
            </a:extLst>
          </p:cNvPr>
          <p:cNvPicPr/>
          <p:nvPr/>
        </p:nvPicPr>
        <p:blipFill>
          <a:blip r:embed="rId5"/>
          <a:stretch/>
        </p:blipFill>
        <p:spPr>
          <a:xfrm>
            <a:off x="2178549" y="25721310"/>
            <a:ext cx="6879068" cy="3662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796483F7-323C-5D98-136E-180609D12A9F}"/>
              </a:ext>
            </a:extLst>
          </p:cNvPr>
          <p:cNvSpPr txBox="1"/>
          <p:nvPr/>
        </p:nvSpPr>
        <p:spPr>
          <a:xfrm>
            <a:off x="3883073" y="29464946"/>
            <a:ext cx="4205790" cy="400110"/>
          </a:xfrm>
          <a:prstGeom prst="rect">
            <a:avLst/>
          </a:prstGeom>
          <a:noFill/>
        </p:spPr>
        <p:txBody>
          <a:bodyPr wrap="square" rtlCol="0">
            <a:spAutoFit/>
          </a:bodyPr>
          <a:lstStyle/>
          <a:p>
            <a:r>
              <a:rPr lang="en-US" sz="2000" b="1" dirty="0"/>
              <a:t>Figure 5. Use Case Diagram</a:t>
            </a:r>
          </a:p>
        </p:txBody>
      </p:sp>
      <p:sp>
        <p:nvSpPr>
          <p:cNvPr id="24" name="TextBox 23">
            <a:extLst>
              <a:ext uri="{FF2B5EF4-FFF2-40B4-BE49-F238E27FC236}">
                <a16:creationId xmlns:a16="http://schemas.microsoft.com/office/drawing/2014/main" id="{E19450B3-6886-0DB4-0274-2969740025DD}"/>
              </a:ext>
            </a:extLst>
          </p:cNvPr>
          <p:cNvSpPr txBox="1"/>
          <p:nvPr/>
        </p:nvSpPr>
        <p:spPr>
          <a:xfrm>
            <a:off x="604287" y="17107979"/>
            <a:ext cx="9864893" cy="1384995"/>
          </a:xfrm>
          <a:prstGeom prst="rect">
            <a:avLst/>
          </a:prstGeom>
          <a:noFill/>
        </p:spPr>
        <p:txBody>
          <a:bodyPr wrap="square" rtlCol="0">
            <a:spAutoFit/>
          </a:bodyPr>
          <a:lstStyle/>
          <a:p>
            <a:pPr algn="just"/>
            <a:r>
              <a:rPr lang="en-US" sz="3600" b="1" dirty="0"/>
              <a:t>Concept Diagram</a:t>
            </a:r>
          </a:p>
          <a:p>
            <a:pPr algn="just"/>
            <a:r>
              <a:rPr lang="en-US" sz="2400" dirty="0"/>
              <a:t>The objective of the Concept Diagram is to illustrate how the entire system will be working together. </a:t>
            </a:r>
          </a:p>
        </p:txBody>
      </p:sp>
      <p:pic>
        <p:nvPicPr>
          <p:cNvPr id="25" name="Picture 24">
            <a:extLst>
              <a:ext uri="{FF2B5EF4-FFF2-40B4-BE49-F238E27FC236}">
                <a16:creationId xmlns:a16="http://schemas.microsoft.com/office/drawing/2014/main" id="{B7B924B2-0438-6778-027B-BD9DF7BCC679}"/>
              </a:ext>
            </a:extLst>
          </p:cNvPr>
          <p:cNvPicPr/>
          <p:nvPr/>
        </p:nvPicPr>
        <p:blipFill>
          <a:blip r:embed="rId6"/>
          <a:stretch/>
        </p:blipFill>
        <p:spPr>
          <a:xfrm>
            <a:off x="1584848" y="18790006"/>
            <a:ext cx="8269660" cy="44441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F16CABF0-9983-EF09-5A8E-D8C3CFFC7C34}"/>
              </a:ext>
            </a:extLst>
          </p:cNvPr>
          <p:cNvSpPr txBox="1"/>
          <p:nvPr/>
        </p:nvSpPr>
        <p:spPr>
          <a:xfrm>
            <a:off x="4276510" y="23327867"/>
            <a:ext cx="4045676" cy="400110"/>
          </a:xfrm>
          <a:prstGeom prst="rect">
            <a:avLst/>
          </a:prstGeom>
          <a:noFill/>
        </p:spPr>
        <p:txBody>
          <a:bodyPr wrap="square" rtlCol="0">
            <a:spAutoFit/>
          </a:bodyPr>
          <a:lstStyle/>
          <a:p>
            <a:r>
              <a:rPr lang="en-US" sz="2000" b="1" dirty="0"/>
              <a:t>Figure 4. Concept Diagram</a:t>
            </a:r>
          </a:p>
        </p:txBody>
      </p:sp>
      <p:sp>
        <p:nvSpPr>
          <p:cNvPr id="55" name="TextBox 54">
            <a:extLst>
              <a:ext uri="{FF2B5EF4-FFF2-40B4-BE49-F238E27FC236}">
                <a16:creationId xmlns:a16="http://schemas.microsoft.com/office/drawing/2014/main" id="{C1BF9A20-DDB8-45A6-9D74-620C0CBE76C0}"/>
              </a:ext>
            </a:extLst>
          </p:cNvPr>
          <p:cNvSpPr txBox="1"/>
          <p:nvPr/>
        </p:nvSpPr>
        <p:spPr>
          <a:xfrm>
            <a:off x="11199593" y="27982992"/>
            <a:ext cx="10316675" cy="2308324"/>
          </a:xfrm>
          <a:prstGeom prst="rect">
            <a:avLst/>
          </a:prstGeom>
          <a:noFill/>
        </p:spPr>
        <p:txBody>
          <a:bodyPr wrap="square" rtlCol="0">
            <a:spAutoFit/>
          </a:bodyPr>
          <a:lstStyle/>
          <a:p>
            <a:pPr algn="just"/>
            <a:r>
              <a:rPr lang="en-US" sz="2400" dirty="0">
                <a:effectLst/>
              </a:rPr>
              <a:t>[x] Microsoft (2023, February). Dynamic Language Runtime Overview - .NET Framework. Microsoft Learn. https://learn.microsoft.com/en-us/dotnet/framework/reflection-and-codedom/dynamic-language-runtime-overview</a:t>
            </a:r>
          </a:p>
          <a:p>
            <a:pPr algn="just"/>
            <a:r>
              <a:rPr lang="en-US" sz="2400" dirty="0">
                <a:effectLst/>
              </a:rPr>
              <a:t>[x] The </a:t>
            </a:r>
            <a:r>
              <a:rPr lang="en-US" sz="2400" dirty="0" err="1">
                <a:effectLst/>
              </a:rPr>
              <a:t>Wover</a:t>
            </a:r>
            <a:r>
              <a:rPr lang="en-US" sz="2400" dirty="0">
                <a:effectLst/>
              </a:rPr>
              <a:t> (2019, May). Donut – Injecting .NET Assemblies as Shellcode. </a:t>
            </a:r>
            <a:r>
              <a:rPr lang="en-US" sz="2400" dirty="0" err="1">
                <a:effectLst/>
              </a:rPr>
              <a:t>TheWover</a:t>
            </a:r>
            <a:r>
              <a:rPr lang="en-US" sz="2400" dirty="0">
                <a:effectLst/>
              </a:rPr>
              <a:t>. https://thewover.github.io/Introducing-Donut/</a:t>
            </a:r>
          </a:p>
        </p:txBody>
      </p:sp>
      <p:sp>
        <p:nvSpPr>
          <p:cNvPr id="56" name="TextBox 55">
            <a:extLst>
              <a:ext uri="{FF2B5EF4-FFF2-40B4-BE49-F238E27FC236}">
                <a16:creationId xmlns:a16="http://schemas.microsoft.com/office/drawing/2014/main" id="{190FF8F3-F449-EF4F-F5C8-D1A4E4FAAD76}"/>
              </a:ext>
            </a:extLst>
          </p:cNvPr>
          <p:cNvSpPr txBox="1"/>
          <p:nvPr/>
        </p:nvSpPr>
        <p:spPr>
          <a:xfrm>
            <a:off x="11274737" y="24639133"/>
            <a:ext cx="10159922" cy="2308324"/>
          </a:xfrm>
          <a:prstGeom prst="rect">
            <a:avLst/>
          </a:prstGeom>
          <a:noFill/>
        </p:spPr>
        <p:txBody>
          <a:bodyPr wrap="square" rtlCol="0">
            <a:spAutoFit/>
          </a:bodyPr>
          <a:lstStyle/>
          <a:p>
            <a:pPr algn="just"/>
            <a:r>
              <a:rPr lang="en-US" sz="2400" dirty="0"/>
              <a:t>In the dynamic field of cybersecurity, advancing evasion frameworks requires a multifaceted strategy for adaptability against evolving threats. The framework's scope must expand by incorporating evasion techniques tailored for diverse operating systems, enhancing versatility and overall utility. Sustained research is crucial to stay ahead of malware tactics, ensuring the proactive integration of the latest evasion techniques to effectively counter emerging threats.</a:t>
            </a:r>
          </a:p>
        </p:txBody>
      </p:sp>
      <p:sp>
        <p:nvSpPr>
          <p:cNvPr id="58" name="TextBox 57">
            <a:extLst>
              <a:ext uri="{FF2B5EF4-FFF2-40B4-BE49-F238E27FC236}">
                <a16:creationId xmlns:a16="http://schemas.microsoft.com/office/drawing/2014/main" id="{39F98988-912D-23FC-204A-C07787D2F2D2}"/>
              </a:ext>
            </a:extLst>
          </p:cNvPr>
          <p:cNvSpPr txBox="1"/>
          <p:nvPr/>
        </p:nvSpPr>
        <p:spPr>
          <a:xfrm>
            <a:off x="14321622" y="9419390"/>
            <a:ext cx="4271840" cy="400110"/>
          </a:xfrm>
          <a:prstGeom prst="rect">
            <a:avLst/>
          </a:prstGeom>
          <a:noFill/>
        </p:spPr>
        <p:txBody>
          <a:bodyPr wrap="square" rtlCol="0">
            <a:spAutoFit/>
          </a:bodyPr>
          <a:lstStyle/>
          <a:p>
            <a:pPr algn="ctr"/>
            <a:r>
              <a:rPr lang="en-US" sz="2000" b="1" dirty="0"/>
              <a:t>Figure 6. Dashboard for Operators</a:t>
            </a:r>
          </a:p>
        </p:txBody>
      </p:sp>
      <p:sp>
        <p:nvSpPr>
          <p:cNvPr id="59" name="TextBox 58">
            <a:extLst>
              <a:ext uri="{FF2B5EF4-FFF2-40B4-BE49-F238E27FC236}">
                <a16:creationId xmlns:a16="http://schemas.microsoft.com/office/drawing/2014/main" id="{042AD46E-6FA0-10FD-A674-E10F7DBD89EA}"/>
              </a:ext>
            </a:extLst>
          </p:cNvPr>
          <p:cNvSpPr txBox="1"/>
          <p:nvPr/>
        </p:nvSpPr>
        <p:spPr>
          <a:xfrm>
            <a:off x="14903834" y="13953972"/>
            <a:ext cx="3497758" cy="400110"/>
          </a:xfrm>
          <a:prstGeom prst="rect">
            <a:avLst/>
          </a:prstGeom>
          <a:noFill/>
        </p:spPr>
        <p:txBody>
          <a:bodyPr wrap="square" rtlCol="0">
            <a:spAutoFit/>
          </a:bodyPr>
          <a:lstStyle/>
          <a:p>
            <a:r>
              <a:rPr lang="en-US" sz="2000" b="1" dirty="0"/>
              <a:t>Figure 7. Listener Creation</a:t>
            </a:r>
          </a:p>
        </p:txBody>
      </p:sp>
      <p:sp>
        <p:nvSpPr>
          <p:cNvPr id="60" name="TextBox 59">
            <a:extLst>
              <a:ext uri="{FF2B5EF4-FFF2-40B4-BE49-F238E27FC236}">
                <a16:creationId xmlns:a16="http://schemas.microsoft.com/office/drawing/2014/main" id="{265B1C6E-0208-2E64-4CBE-1207200D3685}"/>
              </a:ext>
            </a:extLst>
          </p:cNvPr>
          <p:cNvSpPr txBox="1"/>
          <p:nvPr/>
        </p:nvSpPr>
        <p:spPr>
          <a:xfrm>
            <a:off x="14979470" y="18291876"/>
            <a:ext cx="3346485" cy="400110"/>
          </a:xfrm>
          <a:prstGeom prst="rect">
            <a:avLst/>
          </a:prstGeom>
          <a:noFill/>
        </p:spPr>
        <p:txBody>
          <a:bodyPr wrap="square" rtlCol="0">
            <a:spAutoFit/>
          </a:bodyPr>
          <a:lstStyle/>
          <a:p>
            <a:r>
              <a:rPr lang="en-US" sz="2000" b="1" dirty="0"/>
              <a:t>Figure 8. Implant Generation</a:t>
            </a:r>
          </a:p>
        </p:txBody>
      </p:sp>
      <p:pic>
        <p:nvPicPr>
          <p:cNvPr id="61" name="Picture 60" descr="A screenshot of a computer&#10;&#10;Description automatically generated">
            <a:extLst>
              <a:ext uri="{FF2B5EF4-FFF2-40B4-BE49-F238E27FC236}">
                <a16:creationId xmlns:a16="http://schemas.microsoft.com/office/drawing/2014/main" id="{E1CBA89D-8226-1CA4-DE34-CBCCACF6A3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88662" y="10276610"/>
            <a:ext cx="7874549" cy="3685026"/>
          </a:xfrm>
          <a:prstGeom prst="rect">
            <a:avLst/>
          </a:prstGeom>
        </p:spPr>
      </p:pic>
      <p:pic>
        <p:nvPicPr>
          <p:cNvPr id="62" name="Picture 61" descr="A screenshot of a computer&#10;&#10;Description automatically generated">
            <a:extLst>
              <a:ext uri="{FF2B5EF4-FFF2-40B4-BE49-F238E27FC236}">
                <a16:creationId xmlns:a16="http://schemas.microsoft.com/office/drawing/2014/main" id="{5EB98C12-EDFE-38D9-77F9-D64AAB0161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88662" y="14616687"/>
            <a:ext cx="7884548" cy="3685026"/>
          </a:xfrm>
          <a:prstGeom prst="rect">
            <a:avLst/>
          </a:prstGeom>
        </p:spPr>
      </p:pic>
      <p:pic>
        <p:nvPicPr>
          <p:cNvPr id="63" name="Picture 62" descr="A screenshot of a computer&#10;&#10;Description automatically generated">
            <a:extLst>
              <a:ext uri="{FF2B5EF4-FFF2-40B4-BE49-F238E27FC236}">
                <a16:creationId xmlns:a16="http://schemas.microsoft.com/office/drawing/2014/main" id="{FC90170B-02E0-60F9-0F5B-4B522F4D2BC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415677" y="19142937"/>
            <a:ext cx="7746201" cy="4167925"/>
          </a:xfrm>
          <a:prstGeom prst="rect">
            <a:avLst/>
          </a:prstGeom>
        </p:spPr>
      </p:pic>
      <p:sp>
        <p:nvSpPr>
          <p:cNvPr id="256" name="TextBox 255">
            <a:extLst>
              <a:ext uri="{FF2B5EF4-FFF2-40B4-BE49-F238E27FC236}">
                <a16:creationId xmlns:a16="http://schemas.microsoft.com/office/drawing/2014/main" id="{08A9AA92-5BE8-18A8-A485-90F4389CAD66}"/>
              </a:ext>
            </a:extLst>
          </p:cNvPr>
          <p:cNvSpPr txBox="1"/>
          <p:nvPr/>
        </p:nvSpPr>
        <p:spPr>
          <a:xfrm>
            <a:off x="13713492" y="23361788"/>
            <a:ext cx="5878439" cy="400110"/>
          </a:xfrm>
          <a:prstGeom prst="rect">
            <a:avLst/>
          </a:prstGeom>
          <a:noFill/>
        </p:spPr>
        <p:txBody>
          <a:bodyPr wrap="square" rtlCol="0">
            <a:spAutoFit/>
          </a:bodyPr>
          <a:lstStyle/>
          <a:p>
            <a:r>
              <a:rPr lang="en-US" sz="2000" b="1" dirty="0"/>
              <a:t>Figure 9. Command Execution and Output Retrieval </a:t>
            </a:r>
          </a:p>
        </p:txBody>
      </p:sp>
      <p:pic>
        <p:nvPicPr>
          <p:cNvPr id="257" name="Picture 256" descr="A screenshot of a computer&#10;&#10;Description automatically generated">
            <a:extLst>
              <a:ext uri="{FF2B5EF4-FFF2-40B4-BE49-F238E27FC236}">
                <a16:creationId xmlns:a16="http://schemas.microsoft.com/office/drawing/2014/main" id="{A7C2A0C8-C650-9933-F481-06871F5861C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15677" y="5711266"/>
            <a:ext cx="7807692" cy="3650576"/>
          </a:xfrm>
          <a:prstGeom prst="rect">
            <a:avLst/>
          </a:prstGeom>
        </p:spPr>
      </p:pic>
      <p:sp>
        <p:nvSpPr>
          <p:cNvPr id="258" name="TextBox 257">
            <a:extLst>
              <a:ext uri="{FF2B5EF4-FFF2-40B4-BE49-F238E27FC236}">
                <a16:creationId xmlns:a16="http://schemas.microsoft.com/office/drawing/2014/main" id="{C1322FF3-2E17-6D5C-7ABF-E09EA1F8A319}"/>
              </a:ext>
            </a:extLst>
          </p:cNvPr>
          <p:cNvSpPr txBox="1"/>
          <p:nvPr/>
        </p:nvSpPr>
        <p:spPr>
          <a:xfrm>
            <a:off x="8596495" y="31523267"/>
            <a:ext cx="4752609" cy="923330"/>
          </a:xfrm>
          <a:prstGeom prst="rect">
            <a:avLst/>
          </a:prstGeom>
          <a:noFill/>
        </p:spPr>
        <p:txBody>
          <a:bodyPr wrap="square" rtlCol="0">
            <a:spAutoFit/>
          </a:bodyPr>
          <a:lstStyle/>
          <a:p>
            <a:r>
              <a:rPr lang="es-PR" sz="5400" b="1" dirty="0"/>
              <a:t>Robel Campbell</a:t>
            </a:r>
            <a:endParaRPr lang="en-US" dirty="0"/>
          </a:p>
        </p:txBody>
      </p:sp>
      <p:sp>
        <p:nvSpPr>
          <p:cNvPr id="260" name="TextBox 259">
            <a:extLst>
              <a:ext uri="{FF2B5EF4-FFF2-40B4-BE49-F238E27FC236}">
                <a16:creationId xmlns:a16="http://schemas.microsoft.com/office/drawing/2014/main" id="{C5E89C2E-3BD2-241E-BFCF-EFB4F11B618C}"/>
              </a:ext>
            </a:extLst>
          </p:cNvPr>
          <p:cNvSpPr txBox="1"/>
          <p:nvPr/>
        </p:nvSpPr>
        <p:spPr>
          <a:xfrm>
            <a:off x="21771" y="3412410"/>
            <a:ext cx="21945600" cy="646331"/>
          </a:xfrm>
          <a:prstGeom prst="rect">
            <a:avLst/>
          </a:prstGeom>
          <a:noFill/>
        </p:spPr>
        <p:txBody>
          <a:bodyPr wrap="square" rtlCol="0">
            <a:spAutoFit/>
          </a:bodyPr>
          <a:lstStyle/>
          <a:p>
            <a:pPr algn="ctr"/>
            <a:r>
              <a:rPr lang="es-PR" sz="3600" dirty="0"/>
              <a:t>krivera786@email.uagm.edu, gresto19@email.uagm.edu, croque16@email.uagm.edu</a:t>
            </a:r>
          </a:p>
        </p:txBody>
      </p:sp>
      <p:sp>
        <p:nvSpPr>
          <p:cNvPr id="261" name="TextBox 260">
            <a:extLst>
              <a:ext uri="{FF2B5EF4-FFF2-40B4-BE49-F238E27FC236}">
                <a16:creationId xmlns:a16="http://schemas.microsoft.com/office/drawing/2014/main" id="{AD42E1B6-E7AD-FF64-3511-1A51123F34B4}"/>
              </a:ext>
            </a:extLst>
          </p:cNvPr>
          <p:cNvSpPr txBox="1"/>
          <p:nvPr/>
        </p:nvSpPr>
        <p:spPr>
          <a:xfrm>
            <a:off x="-21771" y="2863907"/>
            <a:ext cx="21945600" cy="707886"/>
          </a:xfrm>
          <a:prstGeom prst="rect">
            <a:avLst/>
          </a:prstGeom>
          <a:noFill/>
        </p:spPr>
        <p:txBody>
          <a:bodyPr wrap="square" rtlCol="0">
            <a:spAutoFit/>
          </a:bodyPr>
          <a:lstStyle/>
          <a:p>
            <a:pPr algn="ctr"/>
            <a:r>
              <a:rPr lang="es-PR" sz="4000" b="1" dirty="0"/>
              <a:t>Kiara Rivera, Genesis Resto, Carlos Roque</a:t>
            </a:r>
          </a:p>
        </p:txBody>
      </p:sp>
      <p:sp>
        <p:nvSpPr>
          <p:cNvPr id="263" name="TextBox 262">
            <a:extLst>
              <a:ext uri="{FF2B5EF4-FFF2-40B4-BE49-F238E27FC236}">
                <a16:creationId xmlns:a16="http://schemas.microsoft.com/office/drawing/2014/main" id="{BC9C4715-C8A0-FAF8-4A7D-272A5C142996}"/>
              </a:ext>
            </a:extLst>
          </p:cNvPr>
          <p:cNvSpPr txBox="1"/>
          <p:nvPr/>
        </p:nvSpPr>
        <p:spPr>
          <a:xfrm>
            <a:off x="24063" y="3972037"/>
            <a:ext cx="21945600" cy="707886"/>
          </a:xfrm>
          <a:prstGeom prst="rect">
            <a:avLst/>
          </a:prstGeom>
          <a:noFill/>
        </p:spPr>
        <p:txBody>
          <a:bodyPr wrap="square" rtlCol="0">
            <a:spAutoFit/>
          </a:bodyPr>
          <a:lstStyle/>
          <a:p>
            <a:pPr algn="ctr"/>
            <a:r>
              <a:rPr lang="es-PR" sz="4000" b="1" dirty="0"/>
              <a:t>Mentor: Prof. Alcides Alvear Suarez</a:t>
            </a:r>
          </a:p>
        </p:txBody>
      </p:sp>
    </p:spTree>
    <p:extLst>
      <p:ext uri="{BB962C8B-B14F-4D97-AF65-F5344CB8AC3E}">
        <p14:creationId xmlns:p14="http://schemas.microsoft.com/office/powerpoint/2010/main" val="49426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450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Almodovar-Faria</dc:creator>
  <cp:lastModifiedBy>Genesis Resto</cp:lastModifiedBy>
  <cp:revision>75</cp:revision>
  <cp:lastPrinted>2015-11-06T19:39:34Z</cp:lastPrinted>
  <dcterms:created xsi:type="dcterms:W3CDTF">2015-10-20T17:31:23Z</dcterms:created>
  <dcterms:modified xsi:type="dcterms:W3CDTF">2023-12-01T16:07:06Z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623a7f-4aec-4980-abf7-42194908fdf7_Enabled">
    <vt:lpwstr>true</vt:lpwstr>
  </property>
  <property fmtid="{D5CDD505-2E9C-101B-9397-08002B2CF9AE}" pid="3" name="MSIP_Label_e8623a7f-4aec-4980-abf7-42194908fdf7_SetDate">
    <vt:lpwstr>2022-11-09T22:46:02Z</vt:lpwstr>
  </property>
  <property fmtid="{D5CDD505-2E9C-101B-9397-08002B2CF9AE}" pid="4" name="MSIP_Label_e8623a7f-4aec-4980-abf7-42194908fdf7_Method">
    <vt:lpwstr>Privileged</vt:lpwstr>
  </property>
  <property fmtid="{D5CDD505-2E9C-101B-9397-08002B2CF9AE}" pid="5" name="MSIP_Label_e8623a7f-4aec-4980-abf7-42194908fdf7_Name">
    <vt:lpwstr>e8623a7f-4aec-4980-abf7-42194908fdf7</vt:lpwstr>
  </property>
  <property fmtid="{D5CDD505-2E9C-101B-9397-08002B2CF9AE}" pid="6" name="MSIP_Label_e8623a7f-4aec-4980-abf7-42194908fdf7_SiteId">
    <vt:lpwstr>c82f2d55-67d0-4a4a-8820-2f84a18c1cdd</vt:lpwstr>
  </property>
  <property fmtid="{D5CDD505-2E9C-101B-9397-08002B2CF9AE}" pid="7" name="MSIP_Label_e8623a7f-4aec-4980-abf7-42194908fdf7_ActionId">
    <vt:lpwstr>13e4ed1b-bf29-48e8-841f-aeb116f9dfb7</vt:lpwstr>
  </property>
  <property fmtid="{D5CDD505-2E9C-101B-9397-08002B2CF9AE}" pid="8" name="MSIP_Label_e8623a7f-4aec-4980-abf7-42194908fdf7_ContentBits">
    <vt:lpwstr>0</vt:lpwstr>
  </property>
</Properties>
</file>