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55" d="100"/>
          <a:sy n="55"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00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21625" y="1823561"/>
            <a:ext cx="7900749" cy="1531858"/>
          </a:xfrm>
          <a:prstGeom prst="rect">
            <a:avLst/>
          </a:prstGeom>
          <a:noFill/>
          <a:ln/>
        </p:spPr>
        <p:txBody>
          <a:bodyPr wrap="square" rtlCol="0" anchor="t"/>
          <a:lstStyle/>
          <a:p>
            <a:pPr marL="0" indent="0">
              <a:lnSpc>
                <a:spcPts val="6032"/>
              </a:lnSpc>
              <a:buNone/>
            </a:pPr>
            <a:r>
              <a:rPr lang="en-US" sz="4826" dirty="0">
                <a:solidFill>
                  <a:srgbClr val="FFFFFF"/>
                </a:solidFill>
                <a:latin typeface="Roboto" pitchFamily="34" charset="0"/>
                <a:ea typeface="Roboto" pitchFamily="34" charset="-122"/>
                <a:cs typeface="Roboto" pitchFamily="34" charset="-120"/>
              </a:rPr>
              <a:t>Introduction to Business Information Technology</a:t>
            </a:r>
            <a:endParaRPr lang="en-US" sz="4826" dirty="0"/>
          </a:p>
        </p:txBody>
      </p:sp>
      <p:sp>
        <p:nvSpPr>
          <p:cNvPr id="6" name="Text 2"/>
          <p:cNvSpPr/>
          <p:nvPr/>
        </p:nvSpPr>
        <p:spPr>
          <a:xfrm>
            <a:off x="621625" y="3621762"/>
            <a:ext cx="7900749" cy="2273618"/>
          </a:xfrm>
          <a:prstGeom prst="rect">
            <a:avLst/>
          </a:prstGeom>
          <a:noFill/>
          <a:ln/>
        </p:spPr>
        <p:txBody>
          <a:bodyPr wrap="square" rtlCol="0" anchor="t"/>
          <a:lstStyle/>
          <a:p>
            <a:pPr marL="0" indent="0">
              <a:lnSpc>
                <a:spcPts val="2238"/>
              </a:lnSpc>
              <a:buNone/>
            </a:pPr>
            <a:r>
              <a:rPr lang="en-US" sz="1399" dirty="0">
                <a:solidFill>
                  <a:srgbClr val="CFD0D8"/>
                </a:solidFill>
                <a:latin typeface="Roboto" pitchFamily="34" charset="0"/>
                <a:ea typeface="Roboto" pitchFamily="34" charset="-122"/>
                <a:cs typeface="Roboto" pitchFamily="34" charset="-120"/>
              </a:rPr>
              <a:t>In recent years, the landscape of business information technology (BIT) has undergone a radical transformation. The rapid evolution of technology, the exponential growth of data, and the increasing interconnectedness of global markets have necessitated the development of innovative solutions to meet the ever-changing demands of the business world. This has led to the emergence of various inventions and innovations within the field of BIT, aimed at enhancing operational efficiency, improving decision-making processes, and fostering competitive advantage. Among these, the advent of Blockchain technology stands out as a revolutionary innovation with profound implications for businesses across industries.</a:t>
            </a:r>
            <a:endParaRPr lang="en-US" sz="1399" dirty="0"/>
          </a:p>
        </p:txBody>
      </p:sp>
      <p:sp>
        <p:nvSpPr>
          <p:cNvPr id="7" name="Shape 3"/>
          <p:cNvSpPr/>
          <p:nvPr/>
        </p:nvSpPr>
        <p:spPr>
          <a:xfrm>
            <a:off x="621625" y="6108502"/>
            <a:ext cx="284202" cy="284202"/>
          </a:xfrm>
          <a:prstGeom prst="roundRect">
            <a:avLst>
              <a:gd name="adj" fmla="val 32171081"/>
            </a:avLst>
          </a:prstGeom>
          <a:solidFill>
            <a:srgbClr val="D2AECC"/>
          </a:solidFill>
          <a:ln w="7620">
            <a:solidFill>
              <a:srgbClr val="FFFFFF"/>
            </a:solidFill>
            <a:prstDash val="solid"/>
          </a:ln>
        </p:spPr>
        <p:txBody>
          <a:bodyPr/>
          <a:lstStyle/>
          <a:p>
            <a:endParaRPr lang="en-KE"/>
          </a:p>
        </p:txBody>
      </p:sp>
      <p:sp>
        <p:nvSpPr>
          <p:cNvPr id="8" name="Text 4"/>
          <p:cNvSpPr/>
          <p:nvPr/>
        </p:nvSpPr>
        <p:spPr>
          <a:xfrm>
            <a:off x="695444" y="6201847"/>
            <a:ext cx="136565" cy="97512"/>
          </a:xfrm>
          <a:prstGeom prst="rect">
            <a:avLst/>
          </a:prstGeom>
          <a:noFill/>
          <a:ln/>
        </p:spPr>
        <p:txBody>
          <a:bodyPr wrap="none" rtlCol="0" anchor="t"/>
          <a:lstStyle/>
          <a:p>
            <a:pPr marL="0" indent="0" algn="ctr">
              <a:lnSpc>
                <a:spcPts val="768"/>
              </a:lnSpc>
              <a:buNone/>
            </a:pPr>
            <a:r>
              <a:rPr lang="en-US" sz="768" dirty="0">
                <a:solidFill>
                  <a:srgbClr val="3C3838"/>
                </a:solidFill>
                <a:latin typeface="Roboto" pitchFamily="34" charset="0"/>
                <a:ea typeface="Roboto" pitchFamily="34" charset="-122"/>
                <a:cs typeface="Roboto" pitchFamily="34" charset="-120"/>
              </a:rPr>
              <a:t>QN</a:t>
            </a:r>
            <a:endParaRPr lang="en-US" sz="768" dirty="0"/>
          </a:p>
        </p:txBody>
      </p:sp>
      <p:sp>
        <p:nvSpPr>
          <p:cNvPr id="9" name="Text 5"/>
          <p:cNvSpPr/>
          <p:nvPr/>
        </p:nvSpPr>
        <p:spPr>
          <a:xfrm>
            <a:off x="994529" y="6095167"/>
            <a:ext cx="1441609" cy="310872"/>
          </a:xfrm>
          <a:prstGeom prst="rect">
            <a:avLst/>
          </a:prstGeom>
          <a:noFill/>
          <a:ln/>
        </p:spPr>
        <p:txBody>
          <a:bodyPr wrap="none" rtlCol="0" anchor="t"/>
          <a:lstStyle/>
          <a:p>
            <a:pPr marL="0" indent="0" algn="l">
              <a:lnSpc>
                <a:spcPts val="2448"/>
              </a:lnSpc>
              <a:buNone/>
            </a:pPr>
            <a:endParaRPr lang="en-US" sz="174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698831"/>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0" y="0"/>
            <a:ext cx="5486400" cy="9698831"/>
          </a:xfrm>
          <a:prstGeom prst="rect">
            <a:avLst/>
          </a:prstGeom>
        </p:spPr>
      </p:pic>
      <p:sp>
        <p:nvSpPr>
          <p:cNvPr id="5"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dirty="0">
                <a:solidFill>
                  <a:srgbClr val="FFFFFF"/>
                </a:solidFill>
                <a:latin typeface="Roboto" pitchFamily="34" charset="0"/>
                <a:ea typeface="Roboto" pitchFamily="34" charset="-122"/>
                <a:cs typeface="Roboto" pitchFamily="34" charset="-120"/>
              </a:rPr>
              <a:t>The Emergence of Blockchain Technology</a:t>
            </a:r>
            <a:endParaRPr lang="en-US" sz="3402" dirty="0"/>
          </a:p>
        </p:txBody>
      </p:sp>
      <p:sp>
        <p:nvSpPr>
          <p:cNvPr id="6" name="Text 2"/>
          <p:cNvSpPr/>
          <p:nvPr/>
        </p:nvSpPr>
        <p:spPr>
          <a:xfrm>
            <a:off x="6091238" y="1814513"/>
            <a:ext cx="7934325" cy="1382911"/>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Blockchain technology, often associated with cryptocurrencies like Bitcoin, has garnered significant attention for its potential to revolutionize business processes. At its core, a blockchain is a decentralized, distributed ledger that records transactions across multiple computers in such a way that the registered transactions cannot be altered retroactively. This feature ensures transparency, security, and trust in digital interactions.</a:t>
            </a:r>
            <a:endParaRPr lang="en-US" sz="1361" dirty="0"/>
          </a:p>
        </p:txBody>
      </p:sp>
      <p:sp>
        <p:nvSpPr>
          <p:cNvPr id="7" name="Shape 3"/>
          <p:cNvSpPr/>
          <p:nvPr/>
        </p:nvSpPr>
        <p:spPr>
          <a:xfrm>
            <a:off x="6091238" y="3586043"/>
            <a:ext cx="388739" cy="388739"/>
          </a:xfrm>
          <a:prstGeom prst="roundRect">
            <a:avLst>
              <a:gd name="adj" fmla="val 18672"/>
            </a:avLst>
          </a:prstGeom>
          <a:solidFill>
            <a:srgbClr val="182567"/>
          </a:solidFill>
          <a:ln w="7620">
            <a:solidFill>
              <a:srgbClr val="313E80"/>
            </a:solidFill>
            <a:prstDash val="solid"/>
          </a:ln>
        </p:spPr>
        <p:txBody>
          <a:bodyPr/>
          <a:lstStyle/>
          <a:p>
            <a:endParaRPr lang="en-KE"/>
          </a:p>
        </p:txBody>
      </p:sp>
      <p:sp>
        <p:nvSpPr>
          <p:cNvPr id="8" name="Text 4"/>
          <p:cNvSpPr/>
          <p:nvPr/>
        </p:nvSpPr>
        <p:spPr>
          <a:xfrm>
            <a:off x="6211848" y="3650813"/>
            <a:ext cx="147399" cy="259199"/>
          </a:xfrm>
          <a:prstGeom prst="rect">
            <a:avLst/>
          </a:prstGeom>
          <a:noFill/>
          <a:ln/>
        </p:spPr>
        <p:txBody>
          <a:bodyPr wrap="none" rtlCol="0" anchor="t"/>
          <a:lstStyle/>
          <a:p>
            <a:pPr marL="0" indent="0" algn="ctr">
              <a:lnSpc>
                <a:spcPts val="2041"/>
              </a:lnSpc>
              <a:buNone/>
            </a:pPr>
            <a:r>
              <a:rPr lang="en-US" sz="2041" dirty="0">
                <a:solidFill>
                  <a:srgbClr val="CFD0D8"/>
                </a:solidFill>
                <a:latin typeface="Roboto" pitchFamily="34" charset="0"/>
                <a:ea typeface="Roboto" pitchFamily="34" charset="-122"/>
                <a:cs typeface="Roboto" pitchFamily="34" charset="-120"/>
              </a:rPr>
              <a:t>1</a:t>
            </a:r>
            <a:endParaRPr lang="en-US" sz="2041" dirty="0"/>
          </a:p>
        </p:txBody>
      </p:sp>
      <p:sp>
        <p:nvSpPr>
          <p:cNvPr id="9" name="Text 5"/>
          <p:cNvSpPr/>
          <p:nvPr/>
        </p:nvSpPr>
        <p:spPr>
          <a:xfrm>
            <a:off x="6652736" y="3586043"/>
            <a:ext cx="2160270"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Decentralization</a:t>
            </a:r>
            <a:endParaRPr lang="en-US" sz="1701" dirty="0"/>
          </a:p>
        </p:txBody>
      </p:sp>
      <p:sp>
        <p:nvSpPr>
          <p:cNvPr id="10" name="Text 6"/>
          <p:cNvSpPr/>
          <p:nvPr/>
        </p:nvSpPr>
        <p:spPr>
          <a:xfrm>
            <a:off x="6652736" y="3959543"/>
            <a:ext cx="7372826" cy="82974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Unlike traditional centralized systems where a single entity has control, blockchain operates on a decentralized network of nodes. Each node maintains a copy of the entire blockchain, ensuring that no single point of failure exists.</a:t>
            </a:r>
            <a:endParaRPr lang="en-US" sz="1361" dirty="0"/>
          </a:p>
        </p:txBody>
      </p:sp>
      <p:sp>
        <p:nvSpPr>
          <p:cNvPr id="11" name="Shape 7"/>
          <p:cNvSpPr/>
          <p:nvPr/>
        </p:nvSpPr>
        <p:spPr>
          <a:xfrm>
            <a:off x="6091238" y="5156359"/>
            <a:ext cx="388739" cy="388739"/>
          </a:xfrm>
          <a:prstGeom prst="roundRect">
            <a:avLst>
              <a:gd name="adj" fmla="val 18672"/>
            </a:avLst>
          </a:prstGeom>
          <a:solidFill>
            <a:srgbClr val="182567"/>
          </a:solidFill>
          <a:ln w="7620">
            <a:solidFill>
              <a:srgbClr val="313E80"/>
            </a:solidFill>
            <a:prstDash val="solid"/>
          </a:ln>
        </p:spPr>
        <p:txBody>
          <a:bodyPr/>
          <a:lstStyle/>
          <a:p>
            <a:endParaRPr lang="en-KE"/>
          </a:p>
        </p:txBody>
      </p:sp>
      <p:sp>
        <p:nvSpPr>
          <p:cNvPr id="12" name="Text 8"/>
          <p:cNvSpPr/>
          <p:nvPr/>
        </p:nvSpPr>
        <p:spPr>
          <a:xfrm>
            <a:off x="6211848" y="5221129"/>
            <a:ext cx="147399" cy="259199"/>
          </a:xfrm>
          <a:prstGeom prst="rect">
            <a:avLst/>
          </a:prstGeom>
          <a:noFill/>
          <a:ln/>
        </p:spPr>
        <p:txBody>
          <a:bodyPr wrap="none" rtlCol="0" anchor="t"/>
          <a:lstStyle/>
          <a:p>
            <a:pPr marL="0" indent="0" algn="ctr">
              <a:lnSpc>
                <a:spcPts val="2041"/>
              </a:lnSpc>
              <a:buNone/>
            </a:pPr>
            <a:r>
              <a:rPr lang="en-US" sz="2041" dirty="0">
                <a:solidFill>
                  <a:srgbClr val="CFD0D8"/>
                </a:solidFill>
                <a:latin typeface="Roboto" pitchFamily="34" charset="0"/>
                <a:ea typeface="Roboto" pitchFamily="34" charset="-122"/>
                <a:cs typeface="Roboto" pitchFamily="34" charset="-120"/>
              </a:rPr>
              <a:t>2</a:t>
            </a:r>
            <a:endParaRPr lang="en-US" sz="2041" dirty="0"/>
          </a:p>
        </p:txBody>
      </p:sp>
      <p:sp>
        <p:nvSpPr>
          <p:cNvPr id="13" name="Text 9"/>
          <p:cNvSpPr/>
          <p:nvPr/>
        </p:nvSpPr>
        <p:spPr>
          <a:xfrm>
            <a:off x="6652736" y="5156359"/>
            <a:ext cx="2160270"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Transparency</a:t>
            </a:r>
            <a:endParaRPr lang="en-US" sz="1701" dirty="0"/>
          </a:p>
        </p:txBody>
      </p:sp>
      <p:sp>
        <p:nvSpPr>
          <p:cNvPr id="14" name="Text 10"/>
          <p:cNvSpPr/>
          <p:nvPr/>
        </p:nvSpPr>
        <p:spPr>
          <a:xfrm>
            <a:off x="6652736" y="5529858"/>
            <a:ext cx="7372826" cy="82974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All transactions recorded on a blockchain are visible to all participants in the network. This transparency fosters trust and accountability, as any attempt to alter the data would be evident to all.</a:t>
            </a:r>
            <a:endParaRPr lang="en-US" sz="1361" dirty="0"/>
          </a:p>
        </p:txBody>
      </p:sp>
      <p:sp>
        <p:nvSpPr>
          <p:cNvPr id="15" name="Shape 11"/>
          <p:cNvSpPr/>
          <p:nvPr/>
        </p:nvSpPr>
        <p:spPr>
          <a:xfrm>
            <a:off x="6091238" y="6726674"/>
            <a:ext cx="388739" cy="388739"/>
          </a:xfrm>
          <a:prstGeom prst="roundRect">
            <a:avLst>
              <a:gd name="adj" fmla="val 18672"/>
            </a:avLst>
          </a:prstGeom>
          <a:solidFill>
            <a:srgbClr val="182567"/>
          </a:solidFill>
          <a:ln w="7620">
            <a:solidFill>
              <a:srgbClr val="313E80"/>
            </a:solidFill>
            <a:prstDash val="solid"/>
          </a:ln>
        </p:spPr>
        <p:txBody>
          <a:bodyPr/>
          <a:lstStyle/>
          <a:p>
            <a:endParaRPr lang="en-KE"/>
          </a:p>
        </p:txBody>
      </p:sp>
      <p:sp>
        <p:nvSpPr>
          <p:cNvPr id="16" name="Text 12"/>
          <p:cNvSpPr/>
          <p:nvPr/>
        </p:nvSpPr>
        <p:spPr>
          <a:xfrm>
            <a:off x="6211848" y="6791444"/>
            <a:ext cx="147399" cy="259199"/>
          </a:xfrm>
          <a:prstGeom prst="rect">
            <a:avLst/>
          </a:prstGeom>
          <a:noFill/>
          <a:ln/>
        </p:spPr>
        <p:txBody>
          <a:bodyPr wrap="none" rtlCol="0" anchor="t"/>
          <a:lstStyle/>
          <a:p>
            <a:pPr marL="0" indent="0" algn="ctr">
              <a:lnSpc>
                <a:spcPts val="2041"/>
              </a:lnSpc>
              <a:buNone/>
            </a:pPr>
            <a:r>
              <a:rPr lang="en-US" sz="2041" dirty="0">
                <a:solidFill>
                  <a:srgbClr val="CFD0D8"/>
                </a:solidFill>
                <a:latin typeface="Roboto" pitchFamily="34" charset="0"/>
                <a:ea typeface="Roboto" pitchFamily="34" charset="-122"/>
                <a:cs typeface="Roboto" pitchFamily="34" charset="-120"/>
              </a:rPr>
              <a:t>3</a:t>
            </a:r>
            <a:endParaRPr lang="en-US" sz="2041" dirty="0"/>
          </a:p>
        </p:txBody>
      </p:sp>
      <p:sp>
        <p:nvSpPr>
          <p:cNvPr id="17" name="Text 13"/>
          <p:cNvSpPr/>
          <p:nvPr/>
        </p:nvSpPr>
        <p:spPr>
          <a:xfrm>
            <a:off x="6652736" y="6726674"/>
            <a:ext cx="2160270"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Security</a:t>
            </a:r>
            <a:endParaRPr lang="en-US" sz="1701" dirty="0"/>
          </a:p>
        </p:txBody>
      </p:sp>
      <p:sp>
        <p:nvSpPr>
          <p:cNvPr id="18" name="Text 14"/>
          <p:cNvSpPr/>
          <p:nvPr/>
        </p:nvSpPr>
        <p:spPr>
          <a:xfrm>
            <a:off x="6652736" y="7100173"/>
            <a:ext cx="7372826" cy="553164"/>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Blockchain uses cryptographic algorithms to secure transactions. Once a transaction is added to the blockchain, it is immutable, making it nearly impossible for unauthorized alterations.</a:t>
            </a:r>
            <a:endParaRPr lang="en-US" sz="1361" dirty="0"/>
          </a:p>
        </p:txBody>
      </p:sp>
      <p:sp>
        <p:nvSpPr>
          <p:cNvPr id="19" name="Shape 15"/>
          <p:cNvSpPr/>
          <p:nvPr/>
        </p:nvSpPr>
        <p:spPr>
          <a:xfrm>
            <a:off x="6091238" y="8020407"/>
            <a:ext cx="388739" cy="388739"/>
          </a:xfrm>
          <a:prstGeom prst="roundRect">
            <a:avLst>
              <a:gd name="adj" fmla="val 18672"/>
            </a:avLst>
          </a:prstGeom>
          <a:solidFill>
            <a:srgbClr val="182567"/>
          </a:solidFill>
          <a:ln w="7620">
            <a:solidFill>
              <a:srgbClr val="313E80"/>
            </a:solidFill>
            <a:prstDash val="solid"/>
          </a:ln>
        </p:spPr>
        <p:txBody>
          <a:bodyPr/>
          <a:lstStyle/>
          <a:p>
            <a:endParaRPr lang="en-KE"/>
          </a:p>
        </p:txBody>
      </p:sp>
      <p:sp>
        <p:nvSpPr>
          <p:cNvPr id="20" name="Text 16"/>
          <p:cNvSpPr/>
          <p:nvPr/>
        </p:nvSpPr>
        <p:spPr>
          <a:xfrm>
            <a:off x="6211848" y="8085177"/>
            <a:ext cx="147399" cy="259199"/>
          </a:xfrm>
          <a:prstGeom prst="rect">
            <a:avLst/>
          </a:prstGeom>
          <a:noFill/>
          <a:ln/>
        </p:spPr>
        <p:txBody>
          <a:bodyPr wrap="none" rtlCol="0" anchor="t"/>
          <a:lstStyle/>
          <a:p>
            <a:pPr marL="0" indent="0" algn="ctr">
              <a:lnSpc>
                <a:spcPts val="2041"/>
              </a:lnSpc>
              <a:buNone/>
            </a:pPr>
            <a:r>
              <a:rPr lang="en-US" sz="2041" dirty="0">
                <a:solidFill>
                  <a:srgbClr val="CFD0D8"/>
                </a:solidFill>
                <a:latin typeface="Roboto" pitchFamily="34" charset="0"/>
                <a:ea typeface="Roboto" pitchFamily="34" charset="-122"/>
                <a:cs typeface="Roboto" pitchFamily="34" charset="-120"/>
              </a:rPr>
              <a:t>4</a:t>
            </a:r>
            <a:endParaRPr lang="en-US" sz="2041" dirty="0"/>
          </a:p>
        </p:txBody>
      </p:sp>
      <p:sp>
        <p:nvSpPr>
          <p:cNvPr id="21" name="Text 17"/>
          <p:cNvSpPr/>
          <p:nvPr/>
        </p:nvSpPr>
        <p:spPr>
          <a:xfrm>
            <a:off x="6652736" y="8020407"/>
            <a:ext cx="2369344"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Consensus Mechanisms</a:t>
            </a:r>
            <a:endParaRPr lang="en-US" sz="1701" dirty="0"/>
          </a:p>
        </p:txBody>
      </p:sp>
      <p:sp>
        <p:nvSpPr>
          <p:cNvPr id="22" name="Text 18"/>
          <p:cNvSpPr/>
          <p:nvPr/>
        </p:nvSpPr>
        <p:spPr>
          <a:xfrm>
            <a:off x="6652736" y="8393906"/>
            <a:ext cx="7372826" cy="82974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Blockchain relies on consensus mechanisms, such as Proof of Work (PoW) or Proof of Stake (PoS), to validate transactions and maintain the integrity of the ledger. These mechanisms ensure that all participants agree on the state of the blockchain.</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864037" y="4099322"/>
            <a:ext cx="9924455" cy="771525"/>
          </a:xfrm>
          <a:prstGeom prst="rect">
            <a:avLst/>
          </a:prstGeom>
          <a:noFill/>
          <a:ln/>
        </p:spPr>
        <p:txBody>
          <a:bodyPr wrap="non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Historical Context and Development</a:t>
            </a:r>
            <a:endParaRPr lang="en-US" sz="4860" dirty="0"/>
          </a:p>
        </p:txBody>
      </p:sp>
      <p:sp>
        <p:nvSpPr>
          <p:cNvPr id="6" name="Text 2"/>
          <p:cNvSpPr/>
          <p:nvPr/>
        </p:nvSpPr>
        <p:spPr>
          <a:xfrm>
            <a:off x="864037" y="5241131"/>
            <a:ext cx="12902327" cy="1975247"/>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Blockchain technology was first conceptualized in 2008 by an anonymous person or group of people known as Satoshi Nakamoto. The primary objective was to create a decentralized digital currency that would operate without the need for a central authority. This led to the creation of Bitcoin, the first cryptocurrency, and the underlying blockchain technology that powers it. Over time, the potential applications of blockchain technology extended beyond cryptocurrencies, encompassing various sectors such as finance, supply chain management, healthcare, and more.</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KE"/>
          </a:p>
        </p:txBody>
      </p:sp>
      <p:sp>
        <p:nvSpPr>
          <p:cNvPr id="4" name="Text 1"/>
          <p:cNvSpPr/>
          <p:nvPr/>
        </p:nvSpPr>
        <p:spPr>
          <a:xfrm>
            <a:off x="2250877" y="510421"/>
            <a:ext cx="10128647" cy="1158716"/>
          </a:xfrm>
          <a:prstGeom prst="rect">
            <a:avLst/>
          </a:prstGeom>
          <a:noFill/>
          <a:ln/>
        </p:spPr>
        <p:txBody>
          <a:bodyPr wrap="square" rtlCol="0" anchor="t"/>
          <a:lstStyle/>
          <a:p>
            <a:pPr marL="0" indent="0">
              <a:lnSpc>
                <a:spcPts val="4563"/>
              </a:lnSpc>
              <a:buNone/>
            </a:pPr>
            <a:r>
              <a:rPr lang="en-US" sz="3650" dirty="0">
                <a:solidFill>
                  <a:srgbClr val="FFFFFF"/>
                </a:solidFill>
                <a:latin typeface="Roboto" pitchFamily="34" charset="0"/>
                <a:ea typeface="Roboto" pitchFamily="34" charset="-122"/>
                <a:cs typeface="Roboto" pitchFamily="34" charset="-120"/>
              </a:rPr>
              <a:t>Applications of Blockchain Technology in Business</a:t>
            </a:r>
            <a:endParaRPr lang="en-US" sz="3650" dirty="0"/>
          </a:p>
        </p:txBody>
      </p:sp>
      <p:sp>
        <p:nvSpPr>
          <p:cNvPr id="5" name="Text 2"/>
          <p:cNvSpPr/>
          <p:nvPr/>
        </p:nvSpPr>
        <p:spPr>
          <a:xfrm>
            <a:off x="2250877" y="2039898"/>
            <a:ext cx="10128647" cy="593169"/>
          </a:xfrm>
          <a:prstGeom prst="rect">
            <a:avLst/>
          </a:prstGeom>
          <a:noFill/>
          <a:ln/>
        </p:spPr>
        <p:txBody>
          <a:bodyPr wrap="square" rtlCol="0" anchor="t"/>
          <a:lstStyle/>
          <a:p>
            <a:pPr marL="0" indent="0">
              <a:lnSpc>
                <a:spcPts val="2336"/>
              </a:lnSpc>
              <a:buNone/>
            </a:pPr>
            <a:r>
              <a:rPr lang="en-US" sz="1460" dirty="0">
                <a:solidFill>
                  <a:srgbClr val="CFD0D8"/>
                </a:solidFill>
                <a:latin typeface="Roboto" pitchFamily="34" charset="0"/>
                <a:ea typeface="Roboto" pitchFamily="34" charset="-122"/>
                <a:cs typeface="Roboto" pitchFamily="34" charset="-120"/>
              </a:rPr>
              <a:t>The unique attributes of blockchain technology have opened up a myriad of applications in the business world. Here, we explore some of the most significant areas where blockchain is making an impact:</a:t>
            </a:r>
            <a:endParaRPr lang="en-US" sz="1460" dirty="0"/>
          </a:p>
        </p:txBody>
      </p:sp>
      <p:sp>
        <p:nvSpPr>
          <p:cNvPr id="6" name="Text 3"/>
          <p:cNvSpPr/>
          <p:nvPr/>
        </p:nvSpPr>
        <p:spPr>
          <a:xfrm>
            <a:off x="2250877" y="3027045"/>
            <a:ext cx="2317790" cy="289679"/>
          </a:xfrm>
          <a:prstGeom prst="rect">
            <a:avLst/>
          </a:prstGeom>
          <a:noFill/>
          <a:ln/>
        </p:spPr>
        <p:txBody>
          <a:bodyPr wrap="none" rtlCol="0" anchor="t"/>
          <a:lstStyle/>
          <a:p>
            <a:pPr marL="0" indent="0">
              <a:lnSpc>
                <a:spcPts val="2281"/>
              </a:lnSpc>
              <a:buNone/>
            </a:pPr>
            <a:r>
              <a:rPr lang="en-US" sz="1825" dirty="0">
                <a:solidFill>
                  <a:srgbClr val="FFFFFF"/>
                </a:solidFill>
                <a:latin typeface="Roboto" pitchFamily="34" charset="0"/>
                <a:ea typeface="Roboto" pitchFamily="34" charset="-122"/>
                <a:cs typeface="Roboto" pitchFamily="34" charset="-120"/>
              </a:rPr>
              <a:t>Financial Services</a:t>
            </a:r>
            <a:endParaRPr lang="en-US" sz="1825" dirty="0"/>
          </a:p>
        </p:txBody>
      </p:sp>
      <p:sp>
        <p:nvSpPr>
          <p:cNvPr id="7" name="Text 4"/>
          <p:cNvSpPr/>
          <p:nvPr/>
        </p:nvSpPr>
        <p:spPr>
          <a:xfrm>
            <a:off x="2250877" y="3502104"/>
            <a:ext cx="3074313" cy="2965847"/>
          </a:xfrm>
          <a:prstGeom prst="rect">
            <a:avLst/>
          </a:prstGeom>
          <a:noFill/>
          <a:ln/>
        </p:spPr>
        <p:txBody>
          <a:bodyPr wrap="square" rtlCol="0" anchor="t"/>
          <a:lstStyle/>
          <a:p>
            <a:pPr marL="0" indent="0">
              <a:lnSpc>
                <a:spcPts val="2336"/>
              </a:lnSpc>
              <a:buNone/>
            </a:pPr>
            <a:r>
              <a:rPr lang="en-US" sz="1460" dirty="0">
                <a:solidFill>
                  <a:srgbClr val="CFD0D8"/>
                </a:solidFill>
                <a:latin typeface="Roboto" pitchFamily="34" charset="0"/>
                <a:ea typeface="Roboto" pitchFamily="34" charset="-122"/>
                <a:cs typeface="Roboto" pitchFamily="34" charset="-120"/>
              </a:rPr>
              <a:t>Blockchain has had a profound impact on the financial services industry. Traditional financial systems are often plagued by inefficiencies, high costs, and a lack of transparency. Blockchain addresses these issues by enabling secure, fast, and cost-effective transactions. Key applications include:</a:t>
            </a:r>
            <a:endParaRPr lang="en-US" sz="1460" dirty="0"/>
          </a:p>
        </p:txBody>
      </p:sp>
      <p:sp>
        <p:nvSpPr>
          <p:cNvPr id="8" name="Text 5"/>
          <p:cNvSpPr/>
          <p:nvPr/>
        </p:nvSpPr>
        <p:spPr>
          <a:xfrm>
            <a:off x="2547342" y="6634758"/>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Cryptocurrencies</a:t>
            </a:r>
            <a:endParaRPr lang="en-US" sz="1460" dirty="0"/>
          </a:p>
        </p:txBody>
      </p:sp>
      <p:sp>
        <p:nvSpPr>
          <p:cNvPr id="9" name="Text 6"/>
          <p:cNvSpPr/>
          <p:nvPr/>
        </p:nvSpPr>
        <p:spPr>
          <a:xfrm>
            <a:off x="2547342" y="6996232"/>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Smart Contracts</a:t>
            </a:r>
            <a:endParaRPr lang="en-US" sz="1460" dirty="0"/>
          </a:p>
        </p:txBody>
      </p:sp>
      <p:sp>
        <p:nvSpPr>
          <p:cNvPr id="10" name="Text 7"/>
          <p:cNvSpPr/>
          <p:nvPr/>
        </p:nvSpPr>
        <p:spPr>
          <a:xfrm>
            <a:off x="2547342" y="7357705"/>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Cross-Border Payments</a:t>
            </a:r>
            <a:endParaRPr lang="en-US" sz="1460" dirty="0"/>
          </a:p>
        </p:txBody>
      </p:sp>
      <p:sp>
        <p:nvSpPr>
          <p:cNvPr id="11" name="Text 8"/>
          <p:cNvSpPr/>
          <p:nvPr/>
        </p:nvSpPr>
        <p:spPr>
          <a:xfrm>
            <a:off x="5785009" y="3027045"/>
            <a:ext cx="2780109" cy="289679"/>
          </a:xfrm>
          <a:prstGeom prst="rect">
            <a:avLst/>
          </a:prstGeom>
          <a:noFill/>
          <a:ln/>
        </p:spPr>
        <p:txBody>
          <a:bodyPr wrap="none" rtlCol="0" anchor="t"/>
          <a:lstStyle/>
          <a:p>
            <a:pPr marL="0" indent="0">
              <a:lnSpc>
                <a:spcPts val="2281"/>
              </a:lnSpc>
              <a:buNone/>
            </a:pPr>
            <a:r>
              <a:rPr lang="en-US" sz="1825" dirty="0">
                <a:solidFill>
                  <a:srgbClr val="FFFFFF"/>
                </a:solidFill>
                <a:latin typeface="Roboto" pitchFamily="34" charset="0"/>
                <a:ea typeface="Roboto" pitchFamily="34" charset="-122"/>
                <a:cs typeface="Roboto" pitchFamily="34" charset="-120"/>
              </a:rPr>
              <a:t>Supply Chain Management</a:t>
            </a:r>
            <a:endParaRPr lang="en-US" sz="1825" dirty="0"/>
          </a:p>
        </p:txBody>
      </p:sp>
      <p:sp>
        <p:nvSpPr>
          <p:cNvPr id="12" name="Text 9"/>
          <p:cNvSpPr/>
          <p:nvPr/>
        </p:nvSpPr>
        <p:spPr>
          <a:xfrm>
            <a:off x="5785009" y="3502104"/>
            <a:ext cx="3074313" cy="1779508"/>
          </a:xfrm>
          <a:prstGeom prst="rect">
            <a:avLst/>
          </a:prstGeom>
          <a:noFill/>
          <a:ln/>
        </p:spPr>
        <p:txBody>
          <a:bodyPr wrap="square" rtlCol="0" anchor="t"/>
          <a:lstStyle/>
          <a:p>
            <a:pPr marL="0" indent="0">
              <a:lnSpc>
                <a:spcPts val="2336"/>
              </a:lnSpc>
              <a:buNone/>
            </a:pPr>
            <a:r>
              <a:rPr lang="en-US" sz="1460" dirty="0">
                <a:solidFill>
                  <a:srgbClr val="CFD0D8"/>
                </a:solidFill>
                <a:latin typeface="Roboto" pitchFamily="34" charset="0"/>
                <a:ea typeface="Roboto" pitchFamily="34" charset="-122"/>
                <a:cs typeface="Roboto" pitchFamily="34" charset="-120"/>
              </a:rPr>
              <a:t>Blockchain technology is revolutionizing supply chain management by providing end-to-end visibility and traceability of goods. This is achieved through the following:</a:t>
            </a:r>
            <a:endParaRPr lang="en-US" sz="1460" dirty="0"/>
          </a:p>
        </p:txBody>
      </p:sp>
      <p:sp>
        <p:nvSpPr>
          <p:cNvPr id="13" name="Text 10"/>
          <p:cNvSpPr/>
          <p:nvPr/>
        </p:nvSpPr>
        <p:spPr>
          <a:xfrm>
            <a:off x="6081474" y="5448419"/>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Provenance Tracking</a:t>
            </a:r>
            <a:endParaRPr lang="en-US" sz="1460" dirty="0"/>
          </a:p>
        </p:txBody>
      </p:sp>
      <p:sp>
        <p:nvSpPr>
          <p:cNvPr id="14" name="Text 11"/>
          <p:cNvSpPr/>
          <p:nvPr/>
        </p:nvSpPr>
        <p:spPr>
          <a:xfrm>
            <a:off x="6081474" y="5809893"/>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Transparency and Accountability</a:t>
            </a:r>
            <a:endParaRPr lang="en-US" sz="1460" dirty="0"/>
          </a:p>
        </p:txBody>
      </p:sp>
      <p:sp>
        <p:nvSpPr>
          <p:cNvPr id="15" name="Text 12"/>
          <p:cNvSpPr/>
          <p:nvPr/>
        </p:nvSpPr>
        <p:spPr>
          <a:xfrm>
            <a:off x="6081474" y="6171367"/>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Efficiency and Cost Savings</a:t>
            </a:r>
            <a:endParaRPr lang="en-US" sz="1460" dirty="0"/>
          </a:p>
        </p:txBody>
      </p:sp>
      <p:sp>
        <p:nvSpPr>
          <p:cNvPr id="16" name="Text 13"/>
          <p:cNvSpPr/>
          <p:nvPr/>
        </p:nvSpPr>
        <p:spPr>
          <a:xfrm>
            <a:off x="9319141" y="3027045"/>
            <a:ext cx="2317790" cy="289679"/>
          </a:xfrm>
          <a:prstGeom prst="rect">
            <a:avLst/>
          </a:prstGeom>
          <a:noFill/>
          <a:ln/>
        </p:spPr>
        <p:txBody>
          <a:bodyPr wrap="none" rtlCol="0" anchor="t"/>
          <a:lstStyle/>
          <a:p>
            <a:pPr marL="0" indent="0">
              <a:lnSpc>
                <a:spcPts val="2281"/>
              </a:lnSpc>
              <a:buNone/>
            </a:pPr>
            <a:r>
              <a:rPr lang="en-US" sz="1825" dirty="0">
                <a:solidFill>
                  <a:srgbClr val="FFFFFF"/>
                </a:solidFill>
                <a:latin typeface="Roboto" pitchFamily="34" charset="0"/>
                <a:ea typeface="Roboto" pitchFamily="34" charset="-122"/>
                <a:cs typeface="Roboto" pitchFamily="34" charset="-120"/>
              </a:rPr>
              <a:t>Healthcare</a:t>
            </a:r>
            <a:endParaRPr lang="en-US" sz="1825" dirty="0"/>
          </a:p>
        </p:txBody>
      </p:sp>
      <p:sp>
        <p:nvSpPr>
          <p:cNvPr id="17" name="Text 14"/>
          <p:cNvSpPr/>
          <p:nvPr/>
        </p:nvSpPr>
        <p:spPr>
          <a:xfrm>
            <a:off x="9319141" y="3502104"/>
            <a:ext cx="3074313" cy="1482923"/>
          </a:xfrm>
          <a:prstGeom prst="rect">
            <a:avLst/>
          </a:prstGeom>
          <a:noFill/>
          <a:ln/>
        </p:spPr>
        <p:txBody>
          <a:bodyPr wrap="square" rtlCol="0" anchor="t"/>
          <a:lstStyle/>
          <a:p>
            <a:pPr marL="0" indent="0">
              <a:lnSpc>
                <a:spcPts val="2336"/>
              </a:lnSpc>
              <a:buNone/>
            </a:pPr>
            <a:r>
              <a:rPr lang="en-US" sz="1460" dirty="0">
                <a:solidFill>
                  <a:srgbClr val="CFD0D8"/>
                </a:solidFill>
                <a:latin typeface="Roboto" pitchFamily="34" charset="0"/>
                <a:ea typeface="Roboto" pitchFamily="34" charset="-122"/>
                <a:cs typeface="Roboto" pitchFamily="34" charset="-120"/>
              </a:rPr>
              <a:t>The healthcare industry faces challenges related to data privacy, security, and interoperability. Blockchain technology addresses these issues through:</a:t>
            </a:r>
            <a:endParaRPr lang="en-US" sz="1460" dirty="0"/>
          </a:p>
        </p:txBody>
      </p:sp>
      <p:sp>
        <p:nvSpPr>
          <p:cNvPr id="18" name="Text 15"/>
          <p:cNvSpPr/>
          <p:nvPr/>
        </p:nvSpPr>
        <p:spPr>
          <a:xfrm>
            <a:off x="9615607" y="5151834"/>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Secure Patient Data Management</a:t>
            </a:r>
            <a:endParaRPr lang="en-US" sz="1460" dirty="0"/>
          </a:p>
        </p:txBody>
      </p:sp>
      <p:sp>
        <p:nvSpPr>
          <p:cNvPr id="19" name="Text 16"/>
          <p:cNvSpPr/>
          <p:nvPr/>
        </p:nvSpPr>
        <p:spPr>
          <a:xfrm>
            <a:off x="9615607" y="5513308"/>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Drug Traceability</a:t>
            </a:r>
            <a:endParaRPr lang="en-US" sz="1460" dirty="0"/>
          </a:p>
        </p:txBody>
      </p:sp>
      <p:sp>
        <p:nvSpPr>
          <p:cNvPr id="20" name="Text 17"/>
          <p:cNvSpPr/>
          <p:nvPr/>
        </p:nvSpPr>
        <p:spPr>
          <a:xfrm>
            <a:off x="9615607" y="5874782"/>
            <a:ext cx="2777847" cy="296585"/>
          </a:xfrm>
          <a:prstGeom prst="rect">
            <a:avLst/>
          </a:prstGeom>
          <a:noFill/>
          <a:ln/>
        </p:spPr>
        <p:txBody>
          <a:bodyPr wrap="none" rtlCol="0" anchor="t"/>
          <a:lstStyle/>
          <a:p>
            <a:pPr marL="342900" indent="-342900" algn="l">
              <a:lnSpc>
                <a:spcPts val="2336"/>
              </a:lnSpc>
              <a:buSzPct val="100000"/>
              <a:buChar char="•"/>
            </a:pPr>
            <a:r>
              <a:rPr lang="en-US" sz="1460" dirty="0">
                <a:solidFill>
                  <a:srgbClr val="CFD0D8"/>
                </a:solidFill>
                <a:latin typeface="Roboto" pitchFamily="34" charset="0"/>
                <a:ea typeface="Roboto" pitchFamily="34" charset="-122"/>
                <a:cs typeface="Roboto" pitchFamily="34" charset="-120"/>
              </a:rPr>
              <a:t>Clinical Trials and Research</a:t>
            </a:r>
            <a:endParaRPr lang="en-US" sz="14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692348"/>
            <a:ext cx="7321153" cy="771525"/>
          </a:xfrm>
          <a:prstGeom prst="rect">
            <a:avLst/>
          </a:prstGeom>
          <a:noFill/>
          <a:ln/>
        </p:spPr>
        <p:txBody>
          <a:bodyPr wrap="non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Digital Identity Verification</a:t>
            </a:r>
            <a:endParaRPr lang="en-US" sz="4860" dirty="0"/>
          </a:p>
        </p:txBody>
      </p:sp>
      <p:sp>
        <p:nvSpPr>
          <p:cNvPr id="6" name="Text 2"/>
          <p:cNvSpPr/>
          <p:nvPr/>
        </p:nvSpPr>
        <p:spPr>
          <a:xfrm>
            <a:off x="864037" y="1834158"/>
            <a:ext cx="7415927" cy="118514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Digital identity verification is a critical aspect of online transactions and interactions. Blockchain offers a secure and efficient solution for managing digital identities:</a:t>
            </a:r>
            <a:endParaRPr lang="en-US" sz="1944" dirty="0"/>
          </a:p>
        </p:txBody>
      </p:sp>
      <p:sp>
        <p:nvSpPr>
          <p:cNvPr id="7" name="Shape 3"/>
          <p:cNvSpPr/>
          <p:nvPr/>
        </p:nvSpPr>
        <p:spPr>
          <a:xfrm>
            <a:off x="864037" y="3574613"/>
            <a:ext cx="555427" cy="555427"/>
          </a:xfrm>
          <a:prstGeom prst="roundRect">
            <a:avLst>
              <a:gd name="adj" fmla="val 18669"/>
            </a:avLst>
          </a:prstGeom>
          <a:solidFill>
            <a:srgbClr val="182567"/>
          </a:solidFill>
          <a:ln w="15240">
            <a:solidFill>
              <a:srgbClr val="313E80"/>
            </a:solidFill>
            <a:prstDash val="solid"/>
          </a:ln>
        </p:spPr>
        <p:txBody>
          <a:bodyPr/>
          <a:lstStyle/>
          <a:p>
            <a:endParaRPr lang="en-KE"/>
          </a:p>
        </p:txBody>
      </p:sp>
      <p:sp>
        <p:nvSpPr>
          <p:cNvPr id="8" name="Text 4"/>
          <p:cNvSpPr/>
          <p:nvPr/>
        </p:nvSpPr>
        <p:spPr>
          <a:xfrm>
            <a:off x="1036439" y="3667125"/>
            <a:ext cx="210503" cy="370284"/>
          </a:xfrm>
          <a:prstGeom prst="rect">
            <a:avLst/>
          </a:prstGeom>
          <a:noFill/>
          <a:ln/>
        </p:spPr>
        <p:txBody>
          <a:bodyPr wrap="none" rtlCol="0" anchor="t"/>
          <a:lstStyle/>
          <a:p>
            <a:pPr marL="0" indent="0" algn="ctr">
              <a:lnSpc>
                <a:spcPts val="2916"/>
              </a:lnSpc>
              <a:buNone/>
            </a:pPr>
            <a:r>
              <a:rPr lang="en-US" sz="2916" dirty="0">
                <a:solidFill>
                  <a:srgbClr val="CFD0D8"/>
                </a:solidFill>
                <a:latin typeface="Roboto" pitchFamily="34" charset="0"/>
                <a:ea typeface="Roboto" pitchFamily="34" charset="-122"/>
                <a:cs typeface="Roboto" pitchFamily="34" charset="-120"/>
              </a:rPr>
              <a:t>1</a:t>
            </a:r>
            <a:endParaRPr lang="en-US" sz="2916" dirty="0"/>
          </a:p>
        </p:txBody>
      </p:sp>
      <p:sp>
        <p:nvSpPr>
          <p:cNvPr id="9" name="Text 5"/>
          <p:cNvSpPr/>
          <p:nvPr/>
        </p:nvSpPr>
        <p:spPr>
          <a:xfrm>
            <a:off x="1666280" y="3574613"/>
            <a:ext cx="3123724" cy="385763"/>
          </a:xfrm>
          <a:prstGeom prst="rect">
            <a:avLst/>
          </a:prstGeom>
          <a:noFill/>
          <a:ln/>
        </p:spPr>
        <p:txBody>
          <a:bodyPr wrap="none" rtlCol="0" anchor="t"/>
          <a:lstStyle/>
          <a:p>
            <a:pPr marL="0" indent="0">
              <a:lnSpc>
                <a:spcPts val="3038"/>
              </a:lnSpc>
              <a:buNone/>
            </a:pPr>
            <a:r>
              <a:rPr lang="en-US" sz="2430" dirty="0">
                <a:solidFill>
                  <a:srgbClr val="CFD0D8"/>
                </a:solidFill>
                <a:latin typeface="Roboto" pitchFamily="34" charset="0"/>
                <a:ea typeface="Roboto" pitchFamily="34" charset="-122"/>
                <a:cs typeface="Roboto" pitchFamily="34" charset="-120"/>
              </a:rPr>
              <a:t>Self-Sovereign Identity</a:t>
            </a:r>
            <a:endParaRPr lang="en-US" sz="2430" dirty="0"/>
          </a:p>
        </p:txBody>
      </p:sp>
      <p:sp>
        <p:nvSpPr>
          <p:cNvPr id="10" name="Text 6"/>
          <p:cNvSpPr/>
          <p:nvPr/>
        </p:nvSpPr>
        <p:spPr>
          <a:xfrm>
            <a:off x="1666280" y="4108490"/>
            <a:ext cx="6613684" cy="118514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Blockchain allows individuals to have control over their digital identities, enabling them to share only the necessary information with service providers.</a:t>
            </a:r>
            <a:endParaRPr lang="en-US" sz="1944" dirty="0"/>
          </a:p>
        </p:txBody>
      </p:sp>
      <p:sp>
        <p:nvSpPr>
          <p:cNvPr id="11" name="Shape 7"/>
          <p:cNvSpPr/>
          <p:nvPr/>
        </p:nvSpPr>
        <p:spPr>
          <a:xfrm>
            <a:off x="864037" y="5818108"/>
            <a:ext cx="555427" cy="555427"/>
          </a:xfrm>
          <a:prstGeom prst="roundRect">
            <a:avLst>
              <a:gd name="adj" fmla="val 18669"/>
            </a:avLst>
          </a:prstGeom>
          <a:solidFill>
            <a:srgbClr val="182567"/>
          </a:solidFill>
          <a:ln w="15240">
            <a:solidFill>
              <a:srgbClr val="313E80"/>
            </a:solidFill>
            <a:prstDash val="solid"/>
          </a:ln>
        </p:spPr>
        <p:txBody>
          <a:bodyPr/>
          <a:lstStyle/>
          <a:p>
            <a:endParaRPr lang="en-KE"/>
          </a:p>
        </p:txBody>
      </p:sp>
      <p:sp>
        <p:nvSpPr>
          <p:cNvPr id="12" name="Text 8"/>
          <p:cNvSpPr/>
          <p:nvPr/>
        </p:nvSpPr>
        <p:spPr>
          <a:xfrm>
            <a:off x="1036439" y="5910620"/>
            <a:ext cx="210503" cy="370284"/>
          </a:xfrm>
          <a:prstGeom prst="rect">
            <a:avLst/>
          </a:prstGeom>
          <a:noFill/>
          <a:ln/>
        </p:spPr>
        <p:txBody>
          <a:bodyPr wrap="none" rtlCol="0" anchor="t"/>
          <a:lstStyle/>
          <a:p>
            <a:pPr marL="0" indent="0" algn="ctr">
              <a:lnSpc>
                <a:spcPts val="2916"/>
              </a:lnSpc>
              <a:buNone/>
            </a:pPr>
            <a:r>
              <a:rPr lang="en-US" sz="2916" dirty="0">
                <a:solidFill>
                  <a:srgbClr val="CFD0D8"/>
                </a:solidFill>
                <a:latin typeface="Roboto" pitchFamily="34" charset="0"/>
                <a:ea typeface="Roboto" pitchFamily="34" charset="-122"/>
                <a:cs typeface="Roboto" pitchFamily="34" charset="-120"/>
              </a:rPr>
              <a:t>2</a:t>
            </a:r>
            <a:endParaRPr lang="en-US" sz="2916" dirty="0"/>
          </a:p>
        </p:txBody>
      </p:sp>
      <p:sp>
        <p:nvSpPr>
          <p:cNvPr id="13" name="Text 9"/>
          <p:cNvSpPr/>
          <p:nvPr/>
        </p:nvSpPr>
        <p:spPr>
          <a:xfrm>
            <a:off x="1666280" y="5818108"/>
            <a:ext cx="3173968" cy="385763"/>
          </a:xfrm>
          <a:prstGeom prst="rect">
            <a:avLst/>
          </a:prstGeom>
          <a:noFill/>
          <a:ln/>
        </p:spPr>
        <p:txBody>
          <a:bodyPr wrap="none" rtlCol="0" anchor="t"/>
          <a:lstStyle/>
          <a:p>
            <a:pPr marL="0" indent="0">
              <a:lnSpc>
                <a:spcPts val="3038"/>
              </a:lnSpc>
              <a:buNone/>
            </a:pPr>
            <a:r>
              <a:rPr lang="en-US" sz="2430" dirty="0">
                <a:solidFill>
                  <a:srgbClr val="CFD0D8"/>
                </a:solidFill>
                <a:latin typeface="Roboto" pitchFamily="34" charset="0"/>
                <a:ea typeface="Roboto" pitchFamily="34" charset="-122"/>
                <a:cs typeface="Roboto" pitchFamily="34" charset="-120"/>
              </a:rPr>
              <a:t>Reduced Identity Fraud</a:t>
            </a:r>
            <a:endParaRPr lang="en-US" sz="2430" dirty="0"/>
          </a:p>
        </p:txBody>
      </p:sp>
      <p:sp>
        <p:nvSpPr>
          <p:cNvPr id="14" name="Text 10"/>
          <p:cNvSpPr/>
          <p:nvPr/>
        </p:nvSpPr>
        <p:spPr>
          <a:xfrm>
            <a:off x="1666280" y="6351984"/>
            <a:ext cx="6613684" cy="118514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The immutable nature of blockchain makes it difficult for malicious actors to alter or forge identities, reducing the risk of identity fraud.</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924163"/>
            <a:ext cx="7415927" cy="2314575"/>
          </a:xfrm>
          <a:prstGeom prst="rect">
            <a:avLst/>
          </a:prstGeom>
          <a:noFill/>
          <a:ln/>
        </p:spPr>
        <p:txBody>
          <a:bodyPr wrap="squar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Challenges and Limitations of Blockchain Technology</a:t>
            </a:r>
            <a:endParaRPr lang="en-US" sz="4860" dirty="0"/>
          </a:p>
        </p:txBody>
      </p:sp>
      <p:sp>
        <p:nvSpPr>
          <p:cNvPr id="6" name="Text 2"/>
          <p:cNvSpPr/>
          <p:nvPr/>
        </p:nvSpPr>
        <p:spPr>
          <a:xfrm>
            <a:off x="6350437" y="3609023"/>
            <a:ext cx="7415927" cy="118514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Despite its numerous advantages, blockchain technology also faces several challenges and limitations that need to be addressed for its widespread adoption:</a:t>
            </a:r>
            <a:endParaRPr lang="en-US" sz="1944" dirty="0"/>
          </a:p>
        </p:txBody>
      </p:sp>
      <p:sp>
        <p:nvSpPr>
          <p:cNvPr id="7" name="Shape 3"/>
          <p:cNvSpPr/>
          <p:nvPr/>
        </p:nvSpPr>
        <p:spPr>
          <a:xfrm>
            <a:off x="6350437" y="5071824"/>
            <a:ext cx="7415927" cy="2233613"/>
          </a:xfrm>
          <a:prstGeom prst="roundRect">
            <a:avLst>
              <a:gd name="adj" fmla="val 4642"/>
            </a:avLst>
          </a:prstGeom>
          <a:noFill/>
          <a:ln w="15240">
            <a:solidFill>
              <a:srgbClr val="FFFFFF">
                <a:alpha val="24000"/>
              </a:srgbClr>
            </a:solidFill>
            <a:prstDash val="solid"/>
          </a:ln>
        </p:spPr>
        <p:txBody>
          <a:bodyPr/>
          <a:lstStyle/>
          <a:p>
            <a:endParaRPr lang="en-KE"/>
          </a:p>
        </p:txBody>
      </p:sp>
      <p:sp>
        <p:nvSpPr>
          <p:cNvPr id="8" name="Shape 4"/>
          <p:cNvSpPr/>
          <p:nvPr/>
        </p:nvSpPr>
        <p:spPr>
          <a:xfrm>
            <a:off x="6365677" y="5087064"/>
            <a:ext cx="7384613" cy="1101566"/>
          </a:xfrm>
          <a:prstGeom prst="rect">
            <a:avLst/>
          </a:prstGeom>
          <a:solidFill>
            <a:srgbClr val="FFFFFF">
              <a:alpha val="4000"/>
            </a:srgbClr>
          </a:solidFill>
          <a:ln/>
        </p:spPr>
        <p:txBody>
          <a:bodyPr/>
          <a:lstStyle/>
          <a:p>
            <a:endParaRPr lang="en-KE"/>
          </a:p>
        </p:txBody>
      </p:sp>
      <p:sp>
        <p:nvSpPr>
          <p:cNvPr id="9" name="Text 5"/>
          <p:cNvSpPr/>
          <p:nvPr/>
        </p:nvSpPr>
        <p:spPr>
          <a:xfrm>
            <a:off x="6613327" y="5242798"/>
            <a:ext cx="1963817" cy="395049"/>
          </a:xfrm>
          <a:prstGeom prst="rect">
            <a:avLst/>
          </a:prstGeom>
          <a:noFill/>
          <a:ln/>
        </p:spPr>
        <p:txBody>
          <a:bodyPr wrap="non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Scalability</a:t>
            </a:r>
            <a:endParaRPr lang="en-US" sz="1944" dirty="0"/>
          </a:p>
        </p:txBody>
      </p:sp>
      <p:sp>
        <p:nvSpPr>
          <p:cNvPr id="10" name="Text 6"/>
          <p:cNvSpPr/>
          <p:nvPr/>
        </p:nvSpPr>
        <p:spPr>
          <a:xfrm>
            <a:off x="9078397" y="5242798"/>
            <a:ext cx="1960007" cy="790099"/>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Energy Consumption</a:t>
            </a:r>
            <a:endParaRPr lang="en-US" sz="1944" dirty="0"/>
          </a:p>
        </p:txBody>
      </p:sp>
      <p:sp>
        <p:nvSpPr>
          <p:cNvPr id="11" name="Text 7"/>
          <p:cNvSpPr/>
          <p:nvPr/>
        </p:nvSpPr>
        <p:spPr>
          <a:xfrm>
            <a:off x="11539657" y="5242798"/>
            <a:ext cx="1963817" cy="790099"/>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Regulatory Uncertainty</a:t>
            </a:r>
            <a:endParaRPr lang="en-US" sz="1944" dirty="0"/>
          </a:p>
        </p:txBody>
      </p:sp>
      <p:sp>
        <p:nvSpPr>
          <p:cNvPr id="12" name="Shape 8"/>
          <p:cNvSpPr/>
          <p:nvPr/>
        </p:nvSpPr>
        <p:spPr>
          <a:xfrm>
            <a:off x="6365677" y="6188631"/>
            <a:ext cx="7384613" cy="1101566"/>
          </a:xfrm>
          <a:prstGeom prst="rect">
            <a:avLst/>
          </a:prstGeom>
          <a:solidFill>
            <a:srgbClr val="000000">
              <a:alpha val="4000"/>
            </a:srgbClr>
          </a:solidFill>
          <a:ln/>
        </p:spPr>
        <p:txBody>
          <a:bodyPr/>
          <a:lstStyle/>
          <a:p>
            <a:endParaRPr lang="en-KE"/>
          </a:p>
        </p:txBody>
      </p:sp>
      <p:sp>
        <p:nvSpPr>
          <p:cNvPr id="13" name="Text 9"/>
          <p:cNvSpPr/>
          <p:nvPr/>
        </p:nvSpPr>
        <p:spPr>
          <a:xfrm>
            <a:off x="6613327" y="6344364"/>
            <a:ext cx="1963817" cy="395049"/>
          </a:xfrm>
          <a:prstGeom prst="rect">
            <a:avLst/>
          </a:prstGeom>
          <a:noFill/>
          <a:ln/>
        </p:spPr>
        <p:txBody>
          <a:bodyPr wrap="non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Interoperability</a:t>
            </a:r>
            <a:endParaRPr lang="en-US" sz="1944" dirty="0"/>
          </a:p>
        </p:txBody>
      </p:sp>
      <p:sp>
        <p:nvSpPr>
          <p:cNvPr id="14" name="Text 10"/>
          <p:cNvSpPr/>
          <p:nvPr/>
        </p:nvSpPr>
        <p:spPr>
          <a:xfrm>
            <a:off x="9078397" y="6344364"/>
            <a:ext cx="1960007" cy="790099"/>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Security Concerns</a:t>
            </a:r>
            <a:endParaRPr lang="en-US" sz="1944" dirty="0"/>
          </a:p>
        </p:txBody>
      </p:sp>
      <p:sp>
        <p:nvSpPr>
          <p:cNvPr id="15" name="Text 11"/>
          <p:cNvSpPr/>
          <p:nvPr/>
        </p:nvSpPr>
        <p:spPr>
          <a:xfrm>
            <a:off x="11539657" y="6344364"/>
            <a:ext cx="196381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2250341"/>
          </a:xfrm>
          <a:prstGeom prst="rect">
            <a:avLst/>
          </a:prstGeom>
          <a:solidFill>
            <a:srgbClr val="000018">
              <a:alpha val="75000"/>
            </a:srgbClr>
          </a:solidFill>
          <a:ln/>
        </p:spPr>
        <p:txBody>
          <a:bodyPr/>
          <a:lstStyle/>
          <a:p>
            <a:endParaRPr lang="en-KE"/>
          </a:p>
        </p:txBody>
      </p:sp>
      <p:sp>
        <p:nvSpPr>
          <p:cNvPr id="4" name="Text 1"/>
          <p:cNvSpPr/>
          <p:nvPr/>
        </p:nvSpPr>
        <p:spPr>
          <a:xfrm>
            <a:off x="2594967" y="475178"/>
            <a:ext cx="9440347" cy="1080135"/>
          </a:xfrm>
          <a:prstGeom prst="rect">
            <a:avLst/>
          </a:prstGeom>
          <a:noFill/>
          <a:ln/>
        </p:spPr>
        <p:txBody>
          <a:bodyPr wrap="square" rtlCol="0" anchor="t"/>
          <a:lstStyle/>
          <a:p>
            <a:pPr marL="0" indent="0">
              <a:lnSpc>
                <a:spcPts val="4253"/>
              </a:lnSpc>
              <a:buNone/>
            </a:pPr>
            <a:r>
              <a:rPr lang="en-US" sz="3402" dirty="0">
                <a:solidFill>
                  <a:srgbClr val="FFFFFF"/>
                </a:solidFill>
                <a:latin typeface="Roboto" pitchFamily="34" charset="0"/>
                <a:ea typeface="Roboto" pitchFamily="34" charset="-122"/>
                <a:cs typeface="Roboto" pitchFamily="34" charset="-120"/>
              </a:rPr>
              <a:t>The Future of Blockchain Technology in Business</a:t>
            </a:r>
            <a:endParaRPr lang="en-US" sz="3402" dirty="0"/>
          </a:p>
        </p:txBody>
      </p:sp>
      <p:sp>
        <p:nvSpPr>
          <p:cNvPr id="5" name="Text 2"/>
          <p:cNvSpPr/>
          <p:nvPr/>
        </p:nvSpPr>
        <p:spPr>
          <a:xfrm>
            <a:off x="2594967" y="1900952"/>
            <a:ext cx="9440347" cy="82974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The future of blockchain technology in business looks promising, with ongoing research and development aimed at overcoming current challenges and unlocking new opportunities. Several trends and developments are expected to shape the future of blockchain in business information technology:</a:t>
            </a:r>
            <a:endParaRPr lang="en-US" sz="1361" dirty="0"/>
          </a:p>
        </p:txBody>
      </p:sp>
      <p:pic>
        <p:nvPicPr>
          <p:cNvPr id="6" name="Image 1" descr="preencoded.png"/>
          <p:cNvPicPr>
            <a:picLocks noChangeAspect="1"/>
          </p:cNvPicPr>
          <p:nvPr/>
        </p:nvPicPr>
        <p:blipFill>
          <a:blip r:embed="rId4"/>
          <a:stretch>
            <a:fillRect/>
          </a:stretch>
        </p:blipFill>
        <p:spPr>
          <a:xfrm>
            <a:off x="2594967" y="2925008"/>
            <a:ext cx="864037" cy="1548765"/>
          </a:xfrm>
          <a:prstGeom prst="rect">
            <a:avLst/>
          </a:prstGeom>
        </p:spPr>
      </p:pic>
      <p:sp>
        <p:nvSpPr>
          <p:cNvPr id="7" name="Text 3"/>
          <p:cNvSpPr/>
          <p:nvPr/>
        </p:nvSpPr>
        <p:spPr>
          <a:xfrm>
            <a:off x="3718203" y="3097768"/>
            <a:ext cx="3830122" cy="269915"/>
          </a:xfrm>
          <a:prstGeom prst="rect">
            <a:avLst/>
          </a:prstGeom>
          <a:noFill/>
          <a:ln/>
        </p:spPr>
        <p:txBody>
          <a:bodyPr wrap="none" rtlCol="0" anchor="t"/>
          <a:lstStyle/>
          <a:p>
            <a:pPr marL="0" indent="0" algn="l">
              <a:lnSpc>
                <a:spcPts val="2126"/>
              </a:lnSpc>
              <a:buNone/>
            </a:pPr>
            <a:r>
              <a:rPr lang="en-US" sz="1701" dirty="0">
                <a:solidFill>
                  <a:srgbClr val="CFD0D8"/>
                </a:solidFill>
                <a:latin typeface="Roboto" pitchFamily="34" charset="0"/>
                <a:ea typeface="Roboto" pitchFamily="34" charset="-122"/>
                <a:cs typeface="Roboto" pitchFamily="34" charset="-120"/>
              </a:rPr>
              <a:t>Integration with Emerging Technologies</a:t>
            </a:r>
            <a:endParaRPr lang="en-US" sz="1701" dirty="0"/>
          </a:p>
        </p:txBody>
      </p:sp>
      <p:sp>
        <p:nvSpPr>
          <p:cNvPr id="8" name="Text 4"/>
          <p:cNvSpPr/>
          <p:nvPr/>
        </p:nvSpPr>
        <p:spPr>
          <a:xfrm>
            <a:off x="3718203" y="3471267"/>
            <a:ext cx="8317111" cy="829747"/>
          </a:xfrm>
          <a:prstGeom prst="rect">
            <a:avLst/>
          </a:prstGeom>
          <a:noFill/>
          <a:ln/>
        </p:spPr>
        <p:txBody>
          <a:bodyPr wrap="square" rtlCol="0" anchor="t"/>
          <a:lstStyle/>
          <a:p>
            <a:pPr marL="0" indent="0" algn="l">
              <a:lnSpc>
                <a:spcPts val="2177"/>
              </a:lnSpc>
              <a:buNone/>
            </a:pPr>
            <a:r>
              <a:rPr lang="en-US" sz="1361" dirty="0">
                <a:solidFill>
                  <a:srgbClr val="CFD0D8"/>
                </a:solidFill>
                <a:latin typeface="Roboto" pitchFamily="34" charset="0"/>
                <a:ea typeface="Roboto" pitchFamily="34" charset="-122"/>
                <a:cs typeface="Roboto" pitchFamily="34" charset="-120"/>
              </a:rPr>
              <a:t>Blockchain is expected to integrate with other emerging technologies such as Artificial Intelligence (AI), the Internet of Things (IoT), and Big Data. This integration will enhance the capabilities of blockchain applications and enable new use cases.</a:t>
            </a:r>
            <a:endParaRPr lang="en-US" sz="1361" dirty="0"/>
          </a:p>
        </p:txBody>
      </p:sp>
      <p:pic>
        <p:nvPicPr>
          <p:cNvPr id="9" name="Image 2" descr="preencoded.png"/>
          <p:cNvPicPr>
            <a:picLocks noChangeAspect="1"/>
          </p:cNvPicPr>
          <p:nvPr/>
        </p:nvPicPr>
        <p:blipFill>
          <a:blip r:embed="rId5"/>
          <a:stretch>
            <a:fillRect/>
          </a:stretch>
        </p:blipFill>
        <p:spPr>
          <a:xfrm>
            <a:off x="2594967" y="4473773"/>
            <a:ext cx="864037" cy="1825347"/>
          </a:xfrm>
          <a:prstGeom prst="rect">
            <a:avLst/>
          </a:prstGeom>
        </p:spPr>
      </p:pic>
      <p:sp>
        <p:nvSpPr>
          <p:cNvPr id="10" name="Text 5"/>
          <p:cNvSpPr/>
          <p:nvPr/>
        </p:nvSpPr>
        <p:spPr>
          <a:xfrm>
            <a:off x="3718203" y="4646533"/>
            <a:ext cx="4078367" cy="269915"/>
          </a:xfrm>
          <a:prstGeom prst="rect">
            <a:avLst/>
          </a:prstGeom>
          <a:noFill/>
          <a:ln/>
        </p:spPr>
        <p:txBody>
          <a:bodyPr wrap="none" rtlCol="0" anchor="t"/>
          <a:lstStyle/>
          <a:p>
            <a:pPr marL="0" indent="0" algn="l">
              <a:lnSpc>
                <a:spcPts val="2126"/>
              </a:lnSpc>
              <a:buNone/>
            </a:pPr>
            <a:r>
              <a:rPr lang="en-US" sz="1701" dirty="0">
                <a:solidFill>
                  <a:srgbClr val="CFD0D8"/>
                </a:solidFill>
                <a:latin typeface="Roboto" pitchFamily="34" charset="0"/>
                <a:ea typeface="Roboto" pitchFamily="34" charset="-122"/>
                <a:cs typeface="Roboto" pitchFamily="34" charset="-120"/>
              </a:rPr>
              <a:t>Expansion of Decentralized Finance (DeFi)</a:t>
            </a:r>
            <a:endParaRPr lang="en-US" sz="1701" dirty="0"/>
          </a:p>
        </p:txBody>
      </p:sp>
      <p:sp>
        <p:nvSpPr>
          <p:cNvPr id="11" name="Text 6"/>
          <p:cNvSpPr/>
          <p:nvPr/>
        </p:nvSpPr>
        <p:spPr>
          <a:xfrm>
            <a:off x="3718203" y="5020032"/>
            <a:ext cx="8317111" cy="1106329"/>
          </a:xfrm>
          <a:prstGeom prst="rect">
            <a:avLst/>
          </a:prstGeom>
          <a:noFill/>
          <a:ln/>
        </p:spPr>
        <p:txBody>
          <a:bodyPr wrap="square" rtlCol="0" anchor="t"/>
          <a:lstStyle/>
          <a:p>
            <a:pPr marL="0" indent="0" algn="l">
              <a:lnSpc>
                <a:spcPts val="2177"/>
              </a:lnSpc>
              <a:buNone/>
            </a:pPr>
            <a:r>
              <a:rPr lang="en-US" sz="1361" dirty="0">
                <a:solidFill>
                  <a:srgbClr val="CFD0D8"/>
                </a:solidFill>
                <a:latin typeface="Roboto" pitchFamily="34" charset="0"/>
                <a:ea typeface="Roboto" pitchFamily="34" charset="-122"/>
                <a:cs typeface="Roboto" pitchFamily="34" charset="-120"/>
              </a:rPr>
              <a:t>Decentralized Finance (DeFi) is a rapidly growing sector that leverages blockchain technology to offer financial services without intermediaries. DeFi platforms enable activities such as lending, borrowing, trading, and investing in a decentralized manner. The growth of DeFi is expected to continue, with more innovative financial products and services being developed on blockchain networks.</a:t>
            </a:r>
            <a:endParaRPr lang="en-US" sz="1361" dirty="0"/>
          </a:p>
        </p:txBody>
      </p:sp>
      <p:pic>
        <p:nvPicPr>
          <p:cNvPr id="12" name="Image 3" descr="preencoded.png"/>
          <p:cNvPicPr>
            <a:picLocks noChangeAspect="1"/>
          </p:cNvPicPr>
          <p:nvPr/>
        </p:nvPicPr>
        <p:blipFill>
          <a:blip r:embed="rId6"/>
          <a:stretch>
            <a:fillRect/>
          </a:stretch>
        </p:blipFill>
        <p:spPr>
          <a:xfrm>
            <a:off x="2594967" y="6299121"/>
            <a:ext cx="864037" cy="1825347"/>
          </a:xfrm>
          <a:prstGeom prst="rect">
            <a:avLst/>
          </a:prstGeom>
        </p:spPr>
      </p:pic>
      <p:sp>
        <p:nvSpPr>
          <p:cNvPr id="13" name="Text 7"/>
          <p:cNvSpPr/>
          <p:nvPr/>
        </p:nvSpPr>
        <p:spPr>
          <a:xfrm>
            <a:off x="3718203" y="6471880"/>
            <a:ext cx="2967038" cy="269915"/>
          </a:xfrm>
          <a:prstGeom prst="rect">
            <a:avLst/>
          </a:prstGeom>
          <a:noFill/>
          <a:ln/>
        </p:spPr>
        <p:txBody>
          <a:bodyPr wrap="none" rtlCol="0" anchor="t"/>
          <a:lstStyle/>
          <a:p>
            <a:pPr marL="0" indent="0" algn="l">
              <a:lnSpc>
                <a:spcPts val="2126"/>
              </a:lnSpc>
              <a:buNone/>
            </a:pPr>
            <a:r>
              <a:rPr lang="en-US" sz="1701" dirty="0">
                <a:solidFill>
                  <a:srgbClr val="CFD0D8"/>
                </a:solidFill>
                <a:latin typeface="Roboto" pitchFamily="34" charset="0"/>
                <a:ea typeface="Roboto" pitchFamily="34" charset="-122"/>
                <a:cs typeface="Roboto" pitchFamily="34" charset="-120"/>
              </a:rPr>
              <a:t>Enhanced Privacy and Security</a:t>
            </a:r>
            <a:endParaRPr lang="en-US" sz="1701" dirty="0"/>
          </a:p>
        </p:txBody>
      </p:sp>
      <p:sp>
        <p:nvSpPr>
          <p:cNvPr id="14" name="Text 8"/>
          <p:cNvSpPr/>
          <p:nvPr/>
        </p:nvSpPr>
        <p:spPr>
          <a:xfrm>
            <a:off x="3718203" y="6845379"/>
            <a:ext cx="8317111" cy="1106329"/>
          </a:xfrm>
          <a:prstGeom prst="rect">
            <a:avLst/>
          </a:prstGeom>
          <a:noFill/>
          <a:ln/>
        </p:spPr>
        <p:txBody>
          <a:bodyPr wrap="square" rtlCol="0" anchor="t"/>
          <a:lstStyle/>
          <a:p>
            <a:pPr marL="0" indent="0" algn="l">
              <a:lnSpc>
                <a:spcPts val="2177"/>
              </a:lnSpc>
              <a:buNone/>
            </a:pPr>
            <a:r>
              <a:rPr lang="en-US" sz="1361" dirty="0">
                <a:solidFill>
                  <a:srgbClr val="CFD0D8"/>
                </a:solidFill>
                <a:latin typeface="Roboto" pitchFamily="34" charset="0"/>
                <a:ea typeface="Roboto" pitchFamily="34" charset="-122"/>
                <a:cs typeface="Roboto" pitchFamily="34" charset="-120"/>
              </a:rPr>
              <a:t>Privacy and security are paramount in the digital age. Advances in blockchain technology, such as zero-knowledge proofs and secure multi-party computation, are being explored to enhance privacy and security in blockchain applications. These technologies enable secure and private transactions without revealing sensitive information.</a:t>
            </a:r>
            <a:endParaRPr lang="en-US" sz="1361" dirty="0"/>
          </a:p>
        </p:txBody>
      </p:sp>
      <p:pic>
        <p:nvPicPr>
          <p:cNvPr id="15" name="Image 4" descr="preencoded.png"/>
          <p:cNvPicPr>
            <a:picLocks noChangeAspect="1"/>
          </p:cNvPicPr>
          <p:nvPr/>
        </p:nvPicPr>
        <p:blipFill>
          <a:blip r:embed="rId7"/>
          <a:stretch>
            <a:fillRect/>
          </a:stretch>
        </p:blipFill>
        <p:spPr>
          <a:xfrm>
            <a:off x="2594967" y="8124468"/>
            <a:ext cx="864037" cy="1825347"/>
          </a:xfrm>
          <a:prstGeom prst="rect">
            <a:avLst/>
          </a:prstGeom>
        </p:spPr>
      </p:pic>
      <p:sp>
        <p:nvSpPr>
          <p:cNvPr id="16" name="Text 9"/>
          <p:cNvSpPr/>
          <p:nvPr/>
        </p:nvSpPr>
        <p:spPr>
          <a:xfrm>
            <a:off x="3718203" y="8297227"/>
            <a:ext cx="4073604" cy="269915"/>
          </a:xfrm>
          <a:prstGeom prst="rect">
            <a:avLst/>
          </a:prstGeom>
          <a:noFill/>
          <a:ln/>
        </p:spPr>
        <p:txBody>
          <a:bodyPr wrap="none" rtlCol="0" anchor="t"/>
          <a:lstStyle/>
          <a:p>
            <a:pPr marL="0" indent="0" algn="l">
              <a:lnSpc>
                <a:spcPts val="2126"/>
              </a:lnSpc>
              <a:buNone/>
            </a:pPr>
            <a:r>
              <a:rPr lang="en-US" sz="1701" dirty="0">
                <a:solidFill>
                  <a:srgbClr val="CFD0D8"/>
                </a:solidFill>
                <a:latin typeface="Roboto" pitchFamily="34" charset="0"/>
                <a:ea typeface="Roboto" pitchFamily="34" charset="-122"/>
                <a:cs typeface="Roboto" pitchFamily="34" charset="-120"/>
              </a:rPr>
              <a:t>Development of Interoperability Standards</a:t>
            </a:r>
            <a:endParaRPr lang="en-US" sz="1701" dirty="0"/>
          </a:p>
        </p:txBody>
      </p:sp>
      <p:sp>
        <p:nvSpPr>
          <p:cNvPr id="17" name="Text 10"/>
          <p:cNvSpPr/>
          <p:nvPr/>
        </p:nvSpPr>
        <p:spPr>
          <a:xfrm>
            <a:off x="3718203" y="8670727"/>
            <a:ext cx="8317111" cy="1106329"/>
          </a:xfrm>
          <a:prstGeom prst="rect">
            <a:avLst/>
          </a:prstGeom>
          <a:noFill/>
          <a:ln/>
        </p:spPr>
        <p:txBody>
          <a:bodyPr wrap="square" rtlCol="0" anchor="t"/>
          <a:lstStyle/>
          <a:p>
            <a:pPr marL="0" indent="0" algn="l">
              <a:lnSpc>
                <a:spcPts val="2177"/>
              </a:lnSpc>
              <a:buNone/>
            </a:pPr>
            <a:r>
              <a:rPr lang="en-US" sz="1361" dirty="0">
                <a:solidFill>
                  <a:srgbClr val="CFD0D8"/>
                </a:solidFill>
                <a:latin typeface="Roboto" pitchFamily="34" charset="0"/>
                <a:ea typeface="Roboto" pitchFamily="34" charset="-122"/>
                <a:cs typeface="Roboto" pitchFamily="34" charset="-120"/>
              </a:rPr>
              <a:t>Interoperability between different blockchain networks is essential for the seamless exchange of data and assets. Efforts are underway to develop interoperability standards and protocols that will enable different blockchains to communicate and interact with each other. This will enhance the scalability and utility of blockchain applications.</a:t>
            </a:r>
            <a:endParaRPr lang="en-US" sz="1361" dirty="0"/>
          </a:p>
        </p:txBody>
      </p:sp>
      <p:pic>
        <p:nvPicPr>
          <p:cNvPr id="18" name="Image 5" descr="preencoded.png"/>
          <p:cNvPicPr>
            <a:picLocks noChangeAspect="1"/>
          </p:cNvPicPr>
          <p:nvPr/>
        </p:nvPicPr>
        <p:blipFill>
          <a:blip r:embed="rId8"/>
          <a:stretch>
            <a:fillRect/>
          </a:stretch>
        </p:blipFill>
        <p:spPr>
          <a:xfrm>
            <a:off x="2594967" y="9949815"/>
            <a:ext cx="864037" cy="1825347"/>
          </a:xfrm>
          <a:prstGeom prst="rect">
            <a:avLst/>
          </a:prstGeom>
        </p:spPr>
      </p:pic>
      <p:sp>
        <p:nvSpPr>
          <p:cNvPr id="19" name="Text 11"/>
          <p:cNvSpPr/>
          <p:nvPr/>
        </p:nvSpPr>
        <p:spPr>
          <a:xfrm>
            <a:off x="3718203" y="10122575"/>
            <a:ext cx="3330773" cy="269915"/>
          </a:xfrm>
          <a:prstGeom prst="rect">
            <a:avLst/>
          </a:prstGeom>
          <a:noFill/>
          <a:ln/>
        </p:spPr>
        <p:txBody>
          <a:bodyPr wrap="none" rtlCol="0" anchor="t"/>
          <a:lstStyle/>
          <a:p>
            <a:pPr marL="0" indent="0" algn="l">
              <a:lnSpc>
                <a:spcPts val="2126"/>
              </a:lnSpc>
              <a:buNone/>
            </a:pPr>
            <a:r>
              <a:rPr lang="en-US" sz="1701" dirty="0">
                <a:solidFill>
                  <a:srgbClr val="CFD0D8"/>
                </a:solidFill>
                <a:latin typeface="Roboto" pitchFamily="34" charset="0"/>
                <a:ea typeface="Roboto" pitchFamily="34" charset="-122"/>
                <a:cs typeface="Roboto" pitchFamily="34" charset="-120"/>
              </a:rPr>
              <a:t>Regulatory Clarity and Compliance</a:t>
            </a:r>
            <a:endParaRPr lang="en-US" sz="1701" dirty="0"/>
          </a:p>
        </p:txBody>
      </p:sp>
      <p:sp>
        <p:nvSpPr>
          <p:cNvPr id="20" name="Text 12"/>
          <p:cNvSpPr/>
          <p:nvPr/>
        </p:nvSpPr>
        <p:spPr>
          <a:xfrm>
            <a:off x="3718203" y="10496074"/>
            <a:ext cx="8317111" cy="1106329"/>
          </a:xfrm>
          <a:prstGeom prst="rect">
            <a:avLst/>
          </a:prstGeom>
          <a:noFill/>
          <a:ln/>
        </p:spPr>
        <p:txBody>
          <a:bodyPr wrap="square" rtlCol="0" anchor="t"/>
          <a:lstStyle/>
          <a:p>
            <a:pPr marL="0" indent="0" algn="l">
              <a:lnSpc>
                <a:spcPts val="2177"/>
              </a:lnSpc>
              <a:buNone/>
            </a:pPr>
            <a:r>
              <a:rPr lang="en-US" sz="1361" dirty="0">
                <a:solidFill>
                  <a:srgbClr val="CFD0D8"/>
                </a:solidFill>
                <a:latin typeface="Roboto" pitchFamily="34" charset="0"/>
                <a:ea typeface="Roboto" pitchFamily="34" charset="-122"/>
                <a:cs typeface="Roboto" pitchFamily="34" charset="-120"/>
              </a:rPr>
              <a:t>As blockchain technology continues to evolve, regulatory frameworks are expected to become clearer and more supportive. Governments and regulatory bodies are recognizing the potential of blockchain and are working towards creating a conducive environment for its adoption. This will provide businesses with the confidence to invest in and deploy blockchain solutions.</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774091"/>
          </a:xfrm>
          <a:prstGeom prst="rect">
            <a:avLst/>
          </a:prstGeom>
          <a:solidFill>
            <a:srgbClr val="000018">
              <a:alpha val="75000"/>
            </a:srgbClr>
          </a:solidFill>
          <a:ln/>
        </p:spPr>
        <p:txBody>
          <a:bodyPr/>
          <a:lstStyle/>
          <a:p>
            <a:endParaRPr lang="en-KE"/>
          </a:p>
        </p:txBody>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sp>
        <p:nvSpPr>
          <p:cNvPr id="5" name="Text 1"/>
          <p:cNvSpPr/>
          <p:nvPr/>
        </p:nvSpPr>
        <p:spPr>
          <a:xfrm>
            <a:off x="2594967" y="2635448"/>
            <a:ext cx="9440347" cy="1080135"/>
          </a:xfrm>
          <a:prstGeom prst="rect">
            <a:avLst/>
          </a:prstGeom>
          <a:noFill/>
          <a:ln/>
        </p:spPr>
        <p:txBody>
          <a:bodyPr wrap="square" rtlCol="0" anchor="t"/>
          <a:lstStyle/>
          <a:p>
            <a:pPr marL="0" indent="0">
              <a:lnSpc>
                <a:spcPts val="4253"/>
              </a:lnSpc>
              <a:buNone/>
            </a:pPr>
            <a:r>
              <a:rPr lang="en-US" sz="3402" dirty="0">
                <a:solidFill>
                  <a:srgbClr val="FFFFFF"/>
                </a:solidFill>
                <a:latin typeface="Roboto" pitchFamily="34" charset="0"/>
                <a:ea typeface="Roboto" pitchFamily="34" charset="-122"/>
                <a:cs typeface="Roboto" pitchFamily="34" charset="-120"/>
              </a:rPr>
              <a:t>Case Studies of Blockchain Adoption in Business</a:t>
            </a:r>
            <a:endParaRPr lang="en-US" sz="3402" dirty="0"/>
          </a:p>
        </p:txBody>
      </p:sp>
      <p:sp>
        <p:nvSpPr>
          <p:cNvPr id="6" name="Text 2"/>
          <p:cNvSpPr/>
          <p:nvPr/>
        </p:nvSpPr>
        <p:spPr>
          <a:xfrm>
            <a:off x="2594967" y="3974783"/>
            <a:ext cx="9440347" cy="553164"/>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To illustrate the practical impact of blockchain technology, let's examine a few case studies of its adoption in various industries:</a:t>
            </a:r>
            <a:endParaRPr lang="en-US" sz="1361" dirty="0"/>
          </a:p>
        </p:txBody>
      </p:sp>
      <p:sp>
        <p:nvSpPr>
          <p:cNvPr id="7" name="Shape 3"/>
          <p:cNvSpPr/>
          <p:nvPr/>
        </p:nvSpPr>
        <p:spPr>
          <a:xfrm>
            <a:off x="2594967" y="4722257"/>
            <a:ext cx="4633793" cy="6576655"/>
          </a:xfrm>
          <a:prstGeom prst="roundRect">
            <a:avLst>
              <a:gd name="adj" fmla="val 1566"/>
            </a:avLst>
          </a:prstGeom>
          <a:solidFill>
            <a:srgbClr val="182567"/>
          </a:solidFill>
          <a:ln w="7620">
            <a:solidFill>
              <a:srgbClr val="313E80"/>
            </a:solidFill>
            <a:prstDash val="solid"/>
          </a:ln>
        </p:spPr>
        <p:txBody>
          <a:bodyPr/>
          <a:lstStyle/>
          <a:p>
            <a:endParaRPr lang="en-KE"/>
          </a:p>
        </p:txBody>
      </p:sp>
      <p:sp>
        <p:nvSpPr>
          <p:cNvPr id="8" name="Text 4"/>
          <p:cNvSpPr/>
          <p:nvPr/>
        </p:nvSpPr>
        <p:spPr>
          <a:xfrm>
            <a:off x="2775347" y="4902637"/>
            <a:ext cx="2160270"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IBM Food Trust</a:t>
            </a:r>
            <a:endParaRPr lang="en-US" sz="1701" dirty="0"/>
          </a:p>
        </p:txBody>
      </p:sp>
      <p:sp>
        <p:nvSpPr>
          <p:cNvPr id="9" name="Text 5"/>
          <p:cNvSpPr/>
          <p:nvPr/>
        </p:nvSpPr>
        <p:spPr>
          <a:xfrm>
            <a:off x="2775347" y="5276136"/>
            <a:ext cx="4273034" cy="276582"/>
          </a:xfrm>
          <a:prstGeom prst="rect">
            <a:avLst/>
          </a:prstGeom>
          <a:noFill/>
          <a:ln/>
        </p:spPr>
        <p:txBody>
          <a:bodyPr wrap="non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Industry: Supply Chain Management</a:t>
            </a:r>
            <a:endParaRPr lang="en-US" sz="1361" dirty="0"/>
          </a:p>
        </p:txBody>
      </p:sp>
      <p:sp>
        <p:nvSpPr>
          <p:cNvPr id="10" name="Text 6"/>
          <p:cNvSpPr/>
          <p:nvPr/>
        </p:nvSpPr>
        <p:spPr>
          <a:xfrm>
            <a:off x="2775347" y="5656302"/>
            <a:ext cx="4273034" cy="1106329"/>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Problem: The food industry faces challenges related to food safety, traceability, and transparency. Consumers demand more information about the origin and journey of their food products.</a:t>
            </a:r>
            <a:endParaRPr lang="en-US" sz="1361" dirty="0"/>
          </a:p>
        </p:txBody>
      </p:sp>
      <p:sp>
        <p:nvSpPr>
          <p:cNvPr id="11" name="Text 7"/>
          <p:cNvSpPr/>
          <p:nvPr/>
        </p:nvSpPr>
        <p:spPr>
          <a:xfrm>
            <a:off x="2775347" y="6866215"/>
            <a:ext cx="4273034" cy="1936075"/>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Solution: IBM Food Trust is a blockchain-based platform that enables participants in the food supply chain to record and share information about the production, processing, and distribution of food products. The platform provides end-to-end traceability and transparency, allowing consumers to verify the authenticity and safety of their food.</a:t>
            </a:r>
            <a:endParaRPr lang="en-US" sz="1361" dirty="0"/>
          </a:p>
        </p:txBody>
      </p:sp>
      <p:sp>
        <p:nvSpPr>
          <p:cNvPr id="12" name="Text 8"/>
          <p:cNvSpPr/>
          <p:nvPr/>
        </p:nvSpPr>
        <p:spPr>
          <a:xfrm>
            <a:off x="2775347" y="8905875"/>
            <a:ext cx="4273034" cy="221265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Impact: IBM Food Trust has improved food safety by enabling faster identification and resolution of contamination issues. It has also enhanced consumer trust by providing transparent information about the origin and journey of food products. Major food companies, including Walmart and Nestlé, have adopted the platform to ensure the integrity of their supply chains.</a:t>
            </a:r>
            <a:endParaRPr lang="en-US" sz="1361" dirty="0"/>
          </a:p>
        </p:txBody>
      </p:sp>
      <p:sp>
        <p:nvSpPr>
          <p:cNvPr id="13" name="Shape 9"/>
          <p:cNvSpPr/>
          <p:nvPr/>
        </p:nvSpPr>
        <p:spPr>
          <a:xfrm>
            <a:off x="7401520" y="4722257"/>
            <a:ext cx="4633793" cy="6576655"/>
          </a:xfrm>
          <a:prstGeom prst="roundRect">
            <a:avLst>
              <a:gd name="adj" fmla="val 1566"/>
            </a:avLst>
          </a:prstGeom>
          <a:solidFill>
            <a:srgbClr val="182567"/>
          </a:solidFill>
          <a:ln w="7620">
            <a:solidFill>
              <a:srgbClr val="313E80"/>
            </a:solidFill>
            <a:prstDash val="solid"/>
          </a:ln>
        </p:spPr>
        <p:txBody>
          <a:bodyPr/>
          <a:lstStyle/>
          <a:p>
            <a:endParaRPr lang="en-KE"/>
          </a:p>
        </p:txBody>
      </p:sp>
      <p:sp>
        <p:nvSpPr>
          <p:cNvPr id="14" name="Text 10"/>
          <p:cNvSpPr/>
          <p:nvPr/>
        </p:nvSpPr>
        <p:spPr>
          <a:xfrm>
            <a:off x="7581900" y="4902637"/>
            <a:ext cx="2198132" cy="269915"/>
          </a:xfrm>
          <a:prstGeom prst="rect">
            <a:avLst/>
          </a:prstGeom>
          <a:noFill/>
          <a:ln/>
        </p:spPr>
        <p:txBody>
          <a:bodyPr wrap="none" rtlCol="0" anchor="t"/>
          <a:lstStyle/>
          <a:p>
            <a:pPr marL="0" indent="0">
              <a:lnSpc>
                <a:spcPts val="2126"/>
              </a:lnSpc>
              <a:buNone/>
            </a:pPr>
            <a:r>
              <a:rPr lang="en-US" sz="1701" dirty="0">
                <a:solidFill>
                  <a:srgbClr val="CFD0D8"/>
                </a:solidFill>
                <a:latin typeface="Roboto" pitchFamily="34" charset="0"/>
                <a:ea typeface="Roboto" pitchFamily="34" charset="-122"/>
                <a:cs typeface="Roboto" pitchFamily="34" charset="-120"/>
              </a:rPr>
              <a:t>Maersk and TradeLens</a:t>
            </a:r>
            <a:endParaRPr lang="en-US" sz="1701" dirty="0"/>
          </a:p>
        </p:txBody>
      </p:sp>
      <p:sp>
        <p:nvSpPr>
          <p:cNvPr id="15" name="Text 11"/>
          <p:cNvSpPr/>
          <p:nvPr/>
        </p:nvSpPr>
        <p:spPr>
          <a:xfrm>
            <a:off x="7581900" y="5276136"/>
            <a:ext cx="4273034" cy="276582"/>
          </a:xfrm>
          <a:prstGeom prst="rect">
            <a:avLst/>
          </a:prstGeom>
          <a:noFill/>
          <a:ln/>
        </p:spPr>
        <p:txBody>
          <a:bodyPr wrap="non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Industry: Shipping and Logistics</a:t>
            </a:r>
            <a:endParaRPr lang="en-US" sz="1361" dirty="0"/>
          </a:p>
        </p:txBody>
      </p:sp>
      <p:sp>
        <p:nvSpPr>
          <p:cNvPr id="16" name="Text 12"/>
          <p:cNvSpPr/>
          <p:nvPr/>
        </p:nvSpPr>
        <p:spPr>
          <a:xfrm>
            <a:off x="7581900" y="5656302"/>
            <a:ext cx="4273034" cy="1382911"/>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Problem: The global shipping industry is plagued by inefficiencies, paperwork, and a lack of transparency. The process of managing and tracking shipments involves multiple parties and intermediaries, leading to delays and increased costs.</a:t>
            </a:r>
            <a:endParaRPr lang="en-US" sz="1361" dirty="0"/>
          </a:p>
        </p:txBody>
      </p:sp>
      <p:sp>
        <p:nvSpPr>
          <p:cNvPr id="17" name="Text 13"/>
          <p:cNvSpPr/>
          <p:nvPr/>
        </p:nvSpPr>
        <p:spPr>
          <a:xfrm>
            <a:off x="7581900" y="7142798"/>
            <a:ext cx="4273034" cy="829747"/>
          </a:xfrm>
          <a:prstGeom prst="rect">
            <a:avLst/>
          </a:prstGeom>
          <a:noFill/>
          <a:ln/>
        </p:spPr>
        <p:txBody>
          <a:bodyPr wrap="square" rtlCol="0" anchor="t"/>
          <a:lstStyle/>
          <a:p>
            <a:pPr marL="0" indent="0">
              <a:lnSpc>
                <a:spcPts val="2177"/>
              </a:lnSpc>
              <a:buNone/>
            </a:pPr>
            <a:r>
              <a:rPr lang="en-US" sz="1361" dirty="0">
                <a:solidFill>
                  <a:srgbClr val="CFD0D8"/>
                </a:solidFill>
                <a:latin typeface="Roboto" pitchFamily="34" charset="0"/>
                <a:ea typeface="Roboto" pitchFamily="34" charset="-122"/>
                <a:cs typeface="Roboto" pitchFamily="34" charset="-120"/>
              </a:rPr>
              <a:t>Solution: Maersk, in collaboration with IBM, developed TradeLens, a blockchain-based platform for digitizing and streamlining the shipping process.</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1310</Words>
  <Application>Microsoft Office PowerPoint</Application>
  <PresentationFormat>Custom</PresentationFormat>
  <Paragraphs>82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Quracy Mwihaki</cp:lastModifiedBy>
  <cp:revision>2</cp:revision>
  <dcterms:created xsi:type="dcterms:W3CDTF">2024-07-21T15:27:34Z</dcterms:created>
  <dcterms:modified xsi:type="dcterms:W3CDTF">2024-07-22T09:40:58Z</dcterms:modified>
</cp:coreProperties>
</file>