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3" d="100"/>
          <a:sy n="53" d="100"/>
        </p:scale>
        <p:origin x="9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26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image" Target="../media/image6.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africalive.net/article/teaching-and-learning-for-an-inclusive-society-as-uj-launches-neurodiversity-cent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publicdomainpictures.net/en/view-image.php?image=300894&amp;picture=high-school-students-in-clas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8229600"/>
          </a:xfrm>
          <a:prstGeom prst="rect">
            <a:avLst/>
          </a:prstGeom>
          <a:solidFill>
            <a:srgbClr val="123332"/>
          </a:solidFill>
          <a:ln/>
        </p:spPr>
        <p:txBody>
          <a:bodyPr/>
          <a:lstStyle/>
          <a:p>
            <a:endParaRPr lang="en-KE"/>
          </a:p>
        </p:txBody>
      </p:sp>
      <p:pic>
        <p:nvPicPr>
          <p:cNvPr id="4" name="Image 0"/>
          <p:cNvPicPr>
            <a:picLocks noChangeAspect="1"/>
          </p:cNvPicPr>
          <p:nvPr/>
        </p:nvPicPr>
        <p:blipFill>
          <a:blip r:embed="rId3"/>
          <a:srcRect/>
          <a:stretch/>
        </p:blipFill>
        <p:spPr>
          <a:xfrm>
            <a:off x="-1" y="-1"/>
            <a:ext cx="6004919" cy="8183879"/>
          </a:xfrm>
          <a:prstGeom prst="rect">
            <a:avLst/>
          </a:prstGeom>
        </p:spPr>
      </p:pic>
      <p:sp>
        <p:nvSpPr>
          <p:cNvPr id="5" name="Text 2"/>
          <p:cNvSpPr/>
          <p:nvPr/>
        </p:nvSpPr>
        <p:spPr>
          <a:xfrm>
            <a:off x="6091238" y="1291947"/>
            <a:ext cx="7934325" cy="3506986"/>
          </a:xfrm>
          <a:prstGeom prst="rect">
            <a:avLst/>
          </a:prstGeom>
          <a:noFill/>
          <a:ln/>
        </p:spPr>
        <p:txBody>
          <a:bodyPr wrap="square" rtlCol="0" anchor="t"/>
          <a:lstStyle/>
          <a:p>
            <a:pPr marL="0" indent="0">
              <a:lnSpc>
                <a:spcPts val="5523"/>
              </a:lnSpc>
              <a:buNone/>
            </a:pPr>
            <a:r>
              <a:rPr lang="en-US" sz="4419" dirty="0">
                <a:solidFill>
                  <a:srgbClr val="FFD9BE"/>
                </a:solidFill>
                <a:latin typeface="Quattrocento" pitchFamily="34" charset="0"/>
                <a:ea typeface="Quattrocento" pitchFamily="34" charset="-122"/>
                <a:cs typeface="Quattrocento" pitchFamily="34" charset="-120"/>
              </a:rPr>
              <a:t>The Importance of African Culture to Business Information Technology.</a:t>
            </a:r>
            <a:endParaRPr lang="en-US" sz="4419" dirty="0"/>
          </a:p>
        </p:txBody>
      </p:sp>
      <p:sp>
        <p:nvSpPr>
          <p:cNvPr id="6" name="Text 3"/>
          <p:cNvSpPr/>
          <p:nvPr/>
        </p:nvSpPr>
        <p:spPr>
          <a:xfrm>
            <a:off x="6091238" y="4114800"/>
            <a:ext cx="7934325" cy="2326243"/>
          </a:xfrm>
          <a:prstGeom prst="rect">
            <a:avLst/>
          </a:prstGeom>
          <a:noFill/>
          <a:ln/>
        </p:spPr>
        <p:txBody>
          <a:bodyPr wrap="square" rtlCol="0" anchor="t"/>
          <a:lstStyle/>
          <a:p>
            <a:pPr marL="0" indent="0">
              <a:lnSpc>
                <a:spcPts val="2177"/>
              </a:lnSpc>
              <a:buNone/>
            </a:pPr>
            <a:r>
              <a:rPr lang="en-US" dirty="0">
                <a:solidFill>
                  <a:srgbClr val="F9EEE7"/>
                </a:solidFill>
                <a:latin typeface="Quattrocento" pitchFamily="34" charset="0"/>
                <a:ea typeface="Quattrocento" pitchFamily="34" charset="-122"/>
                <a:cs typeface="Quattrocento" pitchFamily="34" charset="-120"/>
              </a:rPr>
              <a:t>African culture, encompassing a myriad of languages, traditions, practices, and knowledge systems, is integral to the identity and daily life of its people. In Kenya, where the cultural landscape is particularly diverse, this heritage provides a unique context for educational programs, including Business Information Technology (BBIT). The intersection of culture and technology offers a rich field for exploration and integration, essential for developing a holistic and relevant curriculum.</a:t>
            </a:r>
            <a:endParaRPr lang="en-US" dirty="0"/>
          </a:p>
        </p:txBody>
      </p:sp>
      <p:sp>
        <p:nvSpPr>
          <p:cNvPr id="7" name="Shape 4"/>
          <p:cNvSpPr/>
          <p:nvPr/>
        </p:nvSpPr>
        <p:spPr>
          <a:xfrm flipH="1" flipV="1">
            <a:off x="6348412" y="6924673"/>
            <a:ext cx="105609" cy="45719"/>
          </a:xfrm>
          <a:prstGeom prst="roundRect">
            <a:avLst>
              <a:gd name="adj" fmla="val 33071643"/>
            </a:avLst>
          </a:prstGeom>
          <a:solidFill>
            <a:srgbClr val="D2AECC"/>
          </a:solidFill>
          <a:ln w="7620">
            <a:solidFill>
              <a:srgbClr val="FFFFFF"/>
            </a:solidFill>
            <a:prstDash val="solid"/>
          </a:ln>
        </p:spPr>
        <p:txBody>
          <a:bodyPr/>
          <a:lstStyle/>
          <a:p>
            <a:endParaRPr lang="en-KE"/>
          </a:p>
        </p:txBody>
      </p:sp>
      <p:sp>
        <p:nvSpPr>
          <p:cNvPr id="8" name="Text 5"/>
          <p:cNvSpPr/>
          <p:nvPr/>
        </p:nvSpPr>
        <p:spPr>
          <a:xfrm>
            <a:off x="6004918" y="6558677"/>
            <a:ext cx="297775" cy="276463"/>
          </a:xfrm>
          <a:prstGeom prst="rect">
            <a:avLst/>
          </a:prstGeom>
          <a:noFill/>
          <a:ln/>
        </p:spPr>
        <p:txBody>
          <a:bodyPr wrap="none" rtlCol="0" anchor="t"/>
          <a:lstStyle/>
          <a:p>
            <a:pPr marL="0" indent="0" algn="ctr">
              <a:lnSpc>
                <a:spcPts val="768"/>
              </a:lnSpc>
              <a:buNone/>
            </a:pPr>
            <a:r>
              <a:rPr lang="en-US" sz="768" dirty="0">
                <a:solidFill>
                  <a:srgbClr val="3C3838"/>
                </a:solidFill>
                <a:latin typeface="Quattrocento" pitchFamily="34" charset="0"/>
                <a:ea typeface="Quattrocento" pitchFamily="34" charset="-122"/>
                <a:cs typeface="Quattrocento" pitchFamily="34" charset="-120"/>
              </a:rPr>
              <a:t>N</a:t>
            </a:r>
            <a:endParaRPr lang="en-US" sz="768" dirty="0"/>
          </a:p>
        </p:txBody>
      </p:sp>
      <p:sp>
        <p:nvSpPr>
          <p:cNvPr id="9" name="Text 6"/>
          <p:cNvSpPr/>
          <p:nvPr/>
        </p:nvSpPr>
        <p:spPr>
          <a:xfrm>
            <a:off x="6454021" y="6635353"/>
            <a:ext cx="1449110" cy="302300"/>
          </a:xfrm>
          <a:prstGeom prst="rect">
            <a:avLst/>
          </a:prstGeom>
          <a:noFill/>
          <a:ln/>
        </p:spPr>
        <p:txBody>
          <a:bodyPr wrap="none" rtlCol="0" anchor="t"/>
          <a:lstStyle/>
          <a:p>
            <a:pPr marL="0" indent="0" algn="l">
              <a:lnSpc>
                <a:spcPts val="2381"/>
              </a:lnSpc>
              <a:buNone/>
            </a:pPr>
            <a:endParaRPr lang="en-US" sz="170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8229600"/>
          </a:xfrm>
          <a:prstGeom prst="rect">
            <a:avLst/>
          </a:prstGeom>
          <a:solidFill>
            <a:srgbClr val="123332"/>
          </a:solidFill>
          <a:ln/>
        </p:spPr>
        <p:txBody>
          <a:bodyPr/>
          <a:lstStyle/>
          <a:p>
            <a:endParaRPr lang="en-KE"/>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187440" y="1167170"/>
            <a:ext cx="6760131" cy="589121"/>
          </a:xfrm>
          <a:prstGeom prst="rect">
            <a:avLst/>
          </a:prstGeom>
          <a:noFill/>
          <a:ln/>
        </p:spPr>
        <p:txBody>
          <a:bodyPr wrap="none" rtlCol="0" anchor="t"/>
          <a:lstStyle/>
          <a:p>
            <a:pPr marL="0" indent="0">
              <a:lnSpc>
                <a:spcPts val="4639"/>
              </a:lnSpc>
              <a:buNone/>
            </a:pPr>
            <a:r>
              <a:rPr lang="en-US" sz="3712" dirty="0">
                <a:solidFill>
                  <a:srgbClr val="FFD9BE"/>
                </a:solidFill>
                <a:latin typeface="Quattrocento" pitchFamily="34" charset="0"/>
                <a:ea typeface="Quattrocento" pitchFamily="34" charset="-122"/>
                <a:cs typeface="Quattrocento" pitchFamily="34" charset="-120"/>
              </a:rPr>
              <a:t>Indigenous Knowledge Systems</a:t>
            </a:r>
            <a:endParaRPr lang="en-US" sz="3712" dirty="0"/>
          </a:p>
        </p:txBody>
      </p:sp>
      <p:sp>
        <p:nvSpPr>
          <p:cNvPr id="6" name="Shape 3"/>
          <p:cNvSpPr/>
          <p:nvPr/>
        </p:nvSpPr>
        <p:spPr>
          <a:xfrm>
            <a:off x="6187440" y="2281952"/>
            <a:ext cx="450652" cy="450652"/>
          </a:xfrm>
          <a:prstGeom prst="roundRect">
            <a:avLst>
              <a:gd name="adj" fmla="val 8002"/>
            </a:avLst>
          </a:prstGeom>
          <a:solidFill>
            <a:srgbClr val="315251"/>
          </a:solidFill>
          <a:ln/>
        </p:spPr>
        <p:txBody>
          <a:bodyPr/>
          <a:lstStyle/>
          <a:p>
            <a:endParaRPr lang="en-KE"/>
          </a:p>
        </p:txBody>
      </p:sp>
      <p:sp>
        <p:nvSpPr>
          <p:cNvPr id="7" name="Text 4"/>
          <p:cNvSpPr/>
          <p:nvPr/>
        </p:nvSpPr>
        <p:spPr>
          <a:xfrm>
            <a:off x="6362700" y="2365891"/>
            <a:ext cx="100132" cy="282773"/>
          </a:xfrm>
          <a:prstGeom prst="rect">
            <a:avLst/>
          </a:prstGeom>
          <a:noFill/>
          <a:ln/>
        </p:spPr>
        <p:txBody>
          <a:bodyPr wrap="none" rtlCol="0" anchor="t"/>
          <a:lstStyle/>
          <a:p>
            <a:pPr marL="0" indent="0" algn="ctr">
              <a:lnSpc>
                <a:spcPts val="2227"/>
              </a:lnSpc>
              <a:buNone/>
            </a:pPr>
            <a:r>
              <a:rPr lang="en-US" sz="2227" dirty="0">
                <a:solidFill>
                  <a:srgbClr val="F9EEE7"/>
                </a:solidFill>
                <a:latin typeface="Quattrocento" pitchFamily="34" charset="0"/>
                <a:ea typeface="Quattrocento" pitchFamily="34" charset="-122"/>
                <a:cs typeface="Quattrocento" pitchFamily="34" charset="-120"/>
              </a:rPr>
              <a:t>1</a:t>
            </a:r>
            <a:endParaRPr lang="en-US" sz="2227" dirty="0"/>
          </a:p>
        </p:txBody>
      </p:sp>
      <p:sp>
        <p:nvSpPr>
          <p:cNvPr id="8" name="Text 5"/>
          <p:cNvSpPr/>
          <p:nvPr/>
        </p:nvSpPr>
        <p:spPr>
          <a:xfrm>
            <a:off x="6838355" y="2281952"/>
            <a:ext cx="3883104" cy="294442"/>
          </a:xfrm>
          <a:prstGeom prst="rect">
            <a:avLst/>
          </a:prstGeom>
          <a:noFill/>
          <a:ln/>
        </p:spPr>
        <p:txBody>
          <a:bodyPr wrap="none" rtlCol="0" anchor="t"/>
          <a:lstStyle/>
          <a:p>
            <a:pPr marL="0" indent="0">
              <a:lnSpc>
                <a:spcPts val="2320"/>
              </a:lnSpc>
              <a:buNone/>
            </a:pPr>
            <a:r>
              <a:rPr lang="en-US" sz="1856" dirty="0">
                <a:solidFill>
                  <a:srgbClr val="F9EEE7"/>
                </a:solidFill>
                <a:latin typeface="Quattrocento" pitchFamily="34" charset="0"/>
                <a:ea typeface="Quattrocento" pitchFamily="34" charset="-122"/>
                <a:cs typeface="Quattrocento" pitchFamily="34" charset="-120"/>
              </a:rPr>
              <a:t>Traditional Practices and Technology</a:t>
            </a:r>
            <a:endParaRPr lang="en-US" sz="1856" dirty="0"/>
          </a:p>
        </p:txBody>
      </p:sp>
      <p:sp>
        <p:nvSpPr>
          <p:cNvPr id="9" name="Text 6"/>
          <p:cNvSpPr/>
          <p:nvPr/>
        </p:nvSpPr>
        <p:spPr>
          <a:xfrm>
            <a:off x="6838355" y="2696527"/>
            <a:ext cx="7091005" cy="1923098"/>
          </a:xfrm>
          <a:prstGeom prst="rect">
            <a:avLst/>
          </a:prstGeom>
          <a:noFill/>
          <a:ln/>
        </p:spPr>
        <p:txBody>
          <a:bodyPr wrap="square" rtlCol="0" anchor="t"/>
          <a:lstStyle/>
          <a:p>
            <a:pPr marL="0" indent="0">
              <a:lnSpc>
                <a:spcPts val="2524"/>
              </a:lnSpc>
              <a:buNone/>
            </a:pPr>
            <a:r>
              <a:rPr lang="en-US" sz="1577" dirty="0">
                <a:solidFill>
                  <a:srgbClr val="F9EEE7"/>
                </a:solidFill>
                <a:latin typeface="Quattrocento" pitchFamily="34" charset="0"/>
                <a:ea typeface="Quattrocento" pitchFamily="34" charset="-122"/>
                <a:cs typeface="Quattrocento" pitchFamily="34" charset="-120"/>
              </a:rPr>
              <a:t>African indigenous knowledge systems are rich with traditional practices that have been honed over centuries. These practices often involve unique technological solutions to local challenges, which can inspire modern technological innovation. For example, traditional methods of water conservation and soil management in agriculture can inform sustainable agricultural technologies.</a:t>
            </a:r>
            <a:endParaRPr lang="en-US" sz="1577" dirty="0"/>
          </a:p>
        </p:txBody>
      </p:sp>
      <p:sp>
        <p:nvSpPr>
          <p:cNvPr id="10" name="Shape 7"/>
          <p:cNvSpPr/>
          <p:nvPr/>
        </p:nvSpPr>
        <p:spPr>
          <a:xfrm>
            <a:off x="6187440" y="5045154"/>
            <a:ext cx="450652" cy="450652"/>
          </a:xfrm>
          <a:prstGeom prst="roundRect">
            <a:avLst>
              <a:gd name="adj" fmla="val 8002"/>
            </a:avLst>
          </a:prstGeom>
          <a:solidFill>
            <a:srgbClr val="315251"/>
          </a:solidFill>
          <a:ln/>
        </p:spPr>
        <p:txBody>
          <a:bodyPr/>
          <a:lstStyle/>
          <a:p>
            <a:endParaRPr lang="en-KE"/>
          </a:p>
        </p:txBody>
      </p:sp>
      <p:sp>
        <p:nvSpPr>
          <p:cNvPr id="11" name="Text 8"/>
          <p:cNvSpPr/>
          <p:nvPr/>
        </p:nvSpPr>
        <p:spPr>
          <a:xfrm>
            <a:off x="6336983" y="5129093"/>
            <a:ext cx="151567" cy="282773"/>
          </a:xfrm>
          <a:prstGeom prst="rect">
            <a:avLst/>
          </a:prstGeom>
          <a:noFill/>
          <a:ln/>
        </p:spPr>
        <p:txBody>
          <a:bodyPr wrap="none" rtlCol="0" anchor="t"/>
          <a:lstStyle/>
          <a:p>
            <a:pPr marL="0" indent="0" algn="ctr">
              <a:lnSpc>
                <a:spcPts val="2227"/>
              </a:lnSpc>
              <a:buNone/>
            </a:pPr>
            <a:r>
              <a:rPr lang="en-US" sz="2227" dirty="0">
                <a:solidFill>
                  <a:srgbClr val="F9EEE7"/>
                </a:solidFill>
                <a:latin typeface="Quattrocento" pitchFamily="34" charset="0"/>
                <a:ea typeface="Quattrocento" pitchFamily="34" charset="-122"/>
                <a:cs typeface="Quattrocento" pitchFamily="34" charset="-120"/>
              </a:rPr>
              <a:t>2</a:t>
            </a:r>
            <a:endParaRPr lang="en-US" sz="2227" dirty="0"/>
          </a:p>
        </p:txBody>
      </p:sp>
      <p:sp>
        <p:nvSpPr>
          <p:cNvPr id="12" name="Text 9"/>
          <p:cNvSpPr/>
          <p:nvPr/>
        </p:nvSpPr>
        <p:spPr>
          <a:xfrm>
            <a:off x="6838355" y="5045154"/>
            <a:ext cx="4118610" cy="294442"/>
          </a:xfrm>
          <a:prstGeom prst="rect">
            <a:avLst/>
          </a:prstGeom>
          <a:noFill/>
          <a:ln/>
        </p:spPr>
        <p:txBody>
          <a:bodyPr wrap="none" rtlCol="0" anchor="t"/>
          <a:lstStyle/>
          <a:p>
            <a:pPr marL="0" indent="0">
              <a:lnSpc>
                <a:spcPts val="2320"/>
              </a:lnSpc>
              <a:buNone/>
            </a:pPr>
            <a:r>
              <a:rPr lang="en-US" sz="1856" dirty="0">
                <a:solidFill>
                  <a:srgbClr val="F9EEE7"/>
                </a:solidFill>
                <a:latin typeface="Quattrocento" pitchFamily="34" charset="0"/>
                <a:ea typeface="Quattrocento" pitchFamily="34" charset="-122"/>
                <a:cs typeface="Quattrocento" pitchFamily="34" charset="-120"/>
              </a:rPr>
              <a:t>Community-Based Knowledge Sharing</a:t>
            </a:r>
            <a:endParaRPr lang="en-US" sz="1856" dirty="0"/>
          </a:p>
        </p:txBody>
      </p:sp>
      <p:sp>
        <p:nvSpPr>
          <p:cNvPr id="13" name="Text 10"/>
          <p:cNvSpPr/>
          <p:nvPr/>
        </p:nvSpPr>
        <p:spPr>
          <a:xfrm>
            <a:off x="6838355" y="5459730"/>
            <a:ext cx="7091005" cy="1602581"/>
          </a:xfrm>
          <a:prstGeom prst="rect">
            <a:avLst/>
          </a:prstGeom>
          <a:noFill/>
          <a:ln/>
        </p:spPr>
        <p:txBody>
          <a:bodyPr wrap="square" rtlCol="0" anchor="t"/>
          <a:lstStyle/>
          <a:p>
            <a:pPr marL="0" indent="0">
              <a:lnSpc>
                <a:spcPts val="2524"/>
              </a:lnSpc>
              <a:buNone/>
            </a:pPr>
            <a:r>
              <a:rPr lang="en-US" sz="1577" dirty="0">
                <a:solidFill>
                  <a:srgbClr val="F9EEE7"/>
                </a:solidFill>
                <a:latin typeface="Quattrocento" pitchFamily="34" charset="0"/>
                <a:ea typeface="Quattrocento" pitchFamily="34" charset="-122"/>
                <a:cs typeface="Quattrocento" pitchFamily="34" charset="-120"/>
              </a:rPr>
              <a:t>Traditional African societies often operate on community-based knowledge sharing, where information is passed down through generations via oral traditions and communal activities. This approach can be mirrored in modern business practices, emphasizing collaborative learning and knowledge management systems.</a:t>
            </a:r>
            <a:endParaRPr lang="en-US" sz="157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8229600"/>
          </a:xfrm>
          <a:prstGeom prst="rect">
            <a:avLst/>
          </a:prstGeom>
          <a:solidFill>
            <a:srgbClr val="123332"/>
          </a:solidFill>
          <a:ln/>
        </p:spPr>
        <p:txBody>
          <a:bodyPr/>
          <a:lstStyle/>
          <a:p>
            <a:endParaRPr lang="en-KE"/>
          </a:p>
        </p:txBody>
      </p:sp>
      <p:sp>
        <p:nvSpPr>
          <p:cNvPr id="4" name="Text 2"/>
          <p:cNvSpPr/>
          <p:nvPr/>
        </p:nvSpPr>
        <p:spPr>
          <a:xfrm>
            <a:off x="968693" y="1249442"/>
            <a:ext cx="11602998"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Impact on Innovation and Entrepreneurship</a:t>
            </a:r>
            <a:endParaRPr lang="en-US" sz="4574" dirty="0"/>
          </a:p>
        </p:txBody>
      </p:sp>
      <p:sp>
        <p:nvSpPr>
          <p:cNvPr id="5" name="Text 3"/>
          <p:cNvSpPr/>
          <p:nvPr/>
        </p:nvSpPr>
        <p:spPr>
          <a:xfrm>
            <a:off x="968693" y="2592586"/>
            <a:ext cx="3444954"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Cultural Entrepreneurship</a:t>
            </a:r>
            <a:endParaRPr lang="en-US" sz="2287" dirty="0"/>
          </a:p>
        </p:txBody>
      </p:sp>
      <p:sp>
        <p:nvSpPr>
          <p:cNvPr id="6" name="Text 4"/>
          <p:cNvSpPr/>
          <p:nvPr/>
        </p:nvSpPr>
        <p:spPr>
          <a:xfrm>
            <a:off x="968693" y="3202543"/>
            <a:ext cx="6045279" cy="3555444"/>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African culture fosters a spirit of entrepreneurship, with many traditional communities engaging in trade and artisanal activities. This entrepreneurial spirit is crucial for BBIT students, who can draw on these cultural precedents to develop their business ideas. Understanding the cultural context of entrepreneurship can help students create business models that are culturally relevant and resonate with local communities.</a:t>
            </a:r>
            <a:endParaRPr lang="en-US" sz="1944" dirty="0"/>
          </a:p>
        </p:txBody>
      </p:sp>
      <p:sp>
        <p:nvSpPr>
          <p:cNvPr id="7" name="Text 5"/>
          <p:cNvSpPr/>
          <p:nvPr/>
        </p:nvSpPr>
        <p:spPr>
          <a:xfrm>
            <a:off x="7623810" y="2592586"/>
            <a:ext cx="5273635"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Innovation Inspired by Cultural Heritage</a:t>
            </a:r>
            <a:endParaRPr lang="en-US" sz="2287" dirty="0"/>
          </a:p>
        </p:txBody>
      </p:sp>
      <p:sp>
        <p:nvSpPr>
          <p:cNvPr id="8" name="Text 6"/>
          <p:cNvSpPr/>
          <p:nvPr/>
        </p:nvSpPr>
        <p:spPr>
          <a:xfrm>
            <a:off x="7623810" y="3202543"/>
            <a:ext cx="6045279" cy="3160395"/>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Innovation in technology can be significantly influenced by cultural heritage. For instance, the design of mobile applications and digital platforms can draw inspiration from traditional African art and storytelling techniques. By incorporating elements such as local languages, symbols, and narratives, BBIT students can develop more engaging and accessible technologies for the local market.</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8229957"/>
          </a:xfrm>
          <a:prstGeom prst="rect">
            <a:avLst/>
          </a:prstGeom>
          <a:solidFill>
            <a:srgbClr val="123332"/>
          </a:solidFill>
          <a:ln/>
        </p:spPr>
        <p:txBody>
          <a:bodyPr/>
          <a:lstStyle/>
          <a:p>
            <a:endParaRPr lang="en-KE"/>
          </a:p>
        </p:txBody>
      </p:sp>
      <p:pic>
        <p:nvPicPr>
          <p:cNvPr id="4" name="Image 0" descr="preencoded.png"/>
          <p:cNvPicPr>
            <a:picLocks noChangeAspect="1"/>
          </p:cNvPicPr>
          <p:nvPr/>
        </p:nvPicPr>
        <p:blipFill>
          <a:blip r:embed="rId3"/>
          <a:stretch>
            <a:fillRect/>
          </a:stretch>
        </p:blipFill>
        <p:spPr>
          <a:xfrm>
            <a:off x="0" y="0"/>
            <a:ext cx="14630400" cy="2420422"/>
          </a:xfrm>
          <a:prstGeom prst="rect">
            <a:avLst/>
          </a:prstGeom>
        </p:spPr>
      </p:pic>
      <p:sp>
        <p:nvSpPr>
          <p:cNvPr id="5" name="Text 2"/>
          <p:cNvSpPr/>
          <p:nvPr/>
        </p:nvSpPr>
        <p:spPr>
          <a:xfrm>
            <a:off x="2337554" y="2952869"/>
            <a:ext cx="7834789" cy="569476"/>
          </a:xfrm>
          <a:prstGeom prst="rect">
            <a:avLst/>
          </a:prstGeom>
          <a:noFill/>
          <a:ln/>
        </p:spPr>
        <p:txBody>
          <a:bodyPr wrap="none" rtlCol="0" anchor="t"/>
          <a:lstStyle/>
          <a:p>
            <a:pPr marL="0" indent="0">
              <a:lnSpc>
                <a:spcPts val="4484"/>
              </a:lnSpc>
              <a:buNone/>
            </a:pPr>
            <a:r>
              <a:rPr lang="en-US" sz="3588" dirty="0">
                <a:solidFill>
                  <a:srgbClr val="FFD9BE"/>
                </a:solidFill>
                <a:latin typeface="Quattrocento" pitchFamily="34" charset="0"/>
                <a:ea typeface="Quattrocento" pitchFamily="34" charset="-122"/>
                <a:cs typeface="Quattrocento" pitchFamily="34" charset="-120"/>
              </a:rPr>
              <a:t>Role of Language and Communication</a:t>
            </a:r>
            <a:endParaRPr lang="en-US" sz="3588" dirty="0"/>
          </a:p>
        </p:txBody>
      </p:sp>
      <p:sp>
        <p:nvSpPr>
          <p:cNvPr id="6" name="Shape 3"/>
          <p:cNvSpPr/>
          <p:nvPr/>
        </p:nvSpPr>
        <p:spPr>
          <a:xfrm>
            <a:off x="2337554" y="3812738"/>
            <a:ext cx="4880848" cy="3884771"/>
          </a:xfrm>
          <a:prstGeom prst="roundRect">
            <a:avLst>
              <a:gd name="adj" fmla="val 897"/>
            </a:avLst>
          </a:prstGeom>
          <a:solidFill>
            <a:srgbClr val="315251"/>
          </a:solidFill>
          <a:ln/>
        </p:spPr>
        <p:txBody>
          <a:bodyPr/>
          <a:lstStyle/>
          <a:p>
            <a:endParaRPr lang="en-KE"/>
          </a:p>
        </p:txBody>
      </p:sp>
      <p:sp>
        <p:nvSpPr>
          <p:cNvPr id="7" name="Text 4"/>
          <p:cNvSpPr/>
          <p:nvPr/>
        </p:nvSpPr>
        <p:spPr>
          <a:xfrm>
            <a:off x="2531150" y="4006334"/>
            <a:ext cx="2437448" cy="284678"/>
          </a:xfrm>
          <a:prstGeom prst="rect">
            <a:avLst/>
          </a:prstGeom>
          <a:noFill/>
          <a:ln/>
        </p:spPr>
        <p:txBody>
          <a:bodyPr wrap="none" rtlCol="0" anchor="t"/>
          <a:lstStyle/>
          <a:p>
            <a:pPr marL="0" indent="0">
              <a:lnSpc>
                <a:spcPts val="2242"/>
              </a:lnSpc>
              <a:buNone/>
            </a:pPr>
            <a:r>
              <a:rPr lang="en-US" sz="1794" dirty="0">
                <a:solidFill>
                  <a:srgbClr val="F9EEE7"/>
                </a:solidFill>
                <a:latin typeface="Quattrocento" pitchFamily="34" charset="0"/>
                <a:ea typeface="Quattrocento" pitchFamily="34" charset="-122"/>
                <a:cs typeface="Quattrocento" pitchFamily="34" charset="-120"/>
              </a:rPr>
              <a:t>Multilingual Proficiency</a:t>
            </a:r>
            <a:endParaRPr lang="en-US" sz="1794" dirty="0"/>
          </a:p>
        </p:txBody>
      </p:sp>
      <p:sp>
        <p:nvSpPr>
          <p:cNvPr id="8" name="Text 5"/>
          <p:cNvSpPr/>
          <p:nvPr/>
        </p:nvSpPr>
        <p:spPr>
          <a:xfrm>
            <a:off x="2531150" y="4407098"/>
            <a:ext cx="4493657" cy="2787134"/>
          </a:xfrm>
          <a:prstGeom prst="rect">
            <a:avLst/>
          </a:prstGeom>
          <a:noFill/>
          <a:ln/>
        </p:spPr>
        <p:txBody>
          <a:bodyPr wrap="square" rtlCol="0" anchor="t"/>
          <a:lstStyle/>
          <a:p>
            <a:pPr marL="0" indent="0">
              <a:lnSpc>
                <a:spcPts val="2440"/>
              </a:lnSpc>
              <a:buNone/>
            </a:pPr>
            <a:r>
              <a:rPr lang="en-US" sz="1525" dirty="0">
                <a:solidFill>
                  <a:srgbClr val="F9EEE7"/>
                </a:solidFill>
                <a:latin typeface="Quattrocento" pitchFamily="34" charset="0"/>
                <a:ea typeface="Quattrocento" pitchFamily="34" charset="-122"/>
                <a:cs typeface="Quattrocento" pitchFamily="34" charset="-120"/>
              </a:rPr>
              <a:t>Kenya is a multilingual country with a rich tapestry of languages, including Swahili and numerous indigenous languages. BBIT programs can benefit from this linguistic diversity by promoting multilingual proficiency. Understanding multiple languages enhances communication skills and cultural sensitivity, essential for developing user-friendly information systems and applications that cater to diverse populations.</a:t>
            </a:r>
            <a:endParaRPr lang="en-US" sz="1525" dirty="0"/>
          </a:p>
        </p:txBody>
      </p:sp>
      <p:sp>
        <p:nvSpPr>
          <p:cNvPr id="9" name="Shape 6"/>
          <p:cNvSpPr/>
          <p:nvPr/>
        </p:nvSpPr>
        <p:spPr>
          <a:xfrm>
            <a:off x="7411998" y="3812738"/>
            <a:ext cx="4880848" cy="3884771"/>
          </a:xfrm>
          <a:prstGeom prst="roundRect">
            <a:avLst>
              <a:gd name="adj" fmla="val 897"/>
            </a:avLst>
          </a:prstGeom>
          <a:solidFill>
            <a:srgbClr val="315251"/>
          </a:solidFill>
          <a:ln/>
        </p:spPr>
        <p:txBody>
          <a:bodyPr/>
          <a:lstStyle/>
          <a:p>
            <a:endParaRPr lang="en-KE"/>
          </a:p>
        </p:txBody>
      </p:sp>
      <p:sp>
        <p:nvSpPr>
          <p:cNvPr id="10" name="Text 7"/>
          <p:cNvSpPr/>
          <p:nvPr/>
        </p:nvSpPr>
        <p:spPr>
          <a:xfrm>
            <a:off x="7605593" y="4006334"/>
            <a:ext cx="3203258" cy="284678"/>
          </a:xfrm>
          <a:prstGeom prst="rect">
            <a:avLst/>
          </a:prstGeom>
          <a:noFill/>
          <a:ln/>
        </p:spPr>
        <p:txBody>
          <a:bodyPr wrap="none" rtlCol="0" anchor="t"/>
          <a:lstStyle/>
          <a:p>
            <a:pPr marL="0" indent="0">
              <a:lnSpc>
                <a:spcPts val="2242"/>
              </a:lnSpc>
              <a:buNone/>
            </a:pPr>
            <a:r>
              <a:rPr lang="en-US" sz="1794" dirty="0">
                <a:solidFill>
                  <a:srgbClr val="F9EEE7"/>
                </a:solidFill>
                <a:latin typeface="Quattrocento" pitchFamily="34" charset="0"/>
                <a:ea typeface="Quattrocento" pitchFamily="34" charset="-122"/>
                <a:cs typeface="Quattrocento" pitchFamily="34" charset="-120"/>
              </a:rPr>
              <a:t>Cultural Communication Styles</a:t>
            </a:r>
            <a:endParaRPr lang="en-US" sz="1794" dirty="0"/>
          </a:p>
        </p:txBody>
      </p:sp>
      <p:sp>
        <p:nvSpPr>
          <p:cNvPr id="11" name="Text 8"/>
          <p:cNvSpPr/>
          <p:nvPr/>
        </p:nvSpPr>
        <p:spPr>
          <a:xfrm>
            <a:off x="7605593" y="4407098"/>
            <a:ext cx="4493657" cy="3096816"/>
          </a:xfrm>
          <a:prstGeom prst="rect">
            <a:avLst/>
          </a:prstGeom>
          <a:noFill/>
          <a:ln/>
        </p:spPr>
        <p:txBody>
          <a:bodyPr wrap="square" rtlCol="0" anchor="t"/>
          <a:lstStyle/>
          <a:p>
            <a:pPr marL="0" indent="0">
              <a:lnSpc>
                <a:spcPts val="2440"/>
              </a:lnSpc>
              <a:buNone/>
            </a:pPr>
            <a:r>
              <a:rPr lang="en-US" sz="1525" dirty="0">
                <a:solidFill>
                  <a:srgbClr val="F9EEE7"/>
                </a:solidFill>
                <a:latin typeface="Quattrocento" pitchFamily="34" charset="0"/>
                <a:ea typeface="Quattrocento" pitchFamily="34" charset="-122"/>
                <a:cs typeface="Quattrocento" pitchFamily="34" charset="-120"/>
              </a:rPr>
              <a:t>Different cultures have unique communication styles, which can impact business practices and technology adoption. For example, the high-context communication style prevalent in many African cultures emphasizes indirect communication and the importance of relationships. BBIT students can learn to design communication tools and business strategies that align with these cultural preferences, thereby improving user engagement and satisfaction.</a:t>
            </a:r>
            <a:endParaRPr lang="en-US" sz="1525" dirty="0"/>
          </a:p>
        </p:txBody>
      </p:sp>
      <p:pic>
        <p:nvPicPr>
          <p:cNvPr id="1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8229600"/>
          </a:xfrm>
          <a:prstGeom prst="rect">
            <a:avLst/>
          </a:prstGeom>
          <a:solidFill>
            <a:srgbClr val="123332"/>
          </a:solidFill>
          <a:ln/>
        </p:spPr>
        <p:txBody>
          <a:bodyPr/>
          <a:lstStyle/>
          <a:p>
            <a:endParaRPr lang="en-KE"/>
          </a:p>
        </p:txBody>
      </p:sp>
      <p:pic>
        <p:nvPicPr>
          <p:cNvPr id="4" name="Image 0"/>
          <p:cNvPicPr>
            <a:picLocks noChangeAspect="1"/>
          </p:cNvPicPr>
          <p:nvPr/>
        </p:nvPicPr>
        <p:blipFill>
          <a:blip r:embed="rId3"/>
          <a:srcRect/>
          <a:stretch/>
        </p:blipFill>
        <p:spPr>
          <a:xfrm>
            <a:off x="-1" y="0"/>
            <a:ext cx="6004797" cy="8229600"/>
          </a:xfrm>
          <a:prstGeom prst="rect">
            <a:avLst/>
          </a:prstGeom>
        </p:spPr>
      </p:pic>
      <p:sp>
        <p:nvSpPr>
          <p:cNvPr id="5" name="Text 2"/>
          <p:cNvSpPr/>
          <p:nvPr/>
        </p:nvSpPr>
        <p:spPr>
          <a:xfrm>
            <a:off x="6091238" y="1281946"/>
            <a:ext cx="4103846" cy="508159"/>
          </a:xfrm>
          <a:prstGeom prst="rect">
            <a:avLst/>
          </a:prstGeom>
          <a:noFill/>
          <a:ln/>
        </p:spPr>
        <p:txBody>
          <a:bodyPr wrap="none" rtlCol="0" anchor="t"/>
          <a:lstStyle/>
          <a:p>
            <a:pPr marL="0" indent="0">
              <a:lnSpc>
                <a:spcPts val="4002"/>
              </a:lnSpc>
              <a:buNone/>
            </a:pPr>
            <a:r>
              <a:rPr lang="en-US" sz="3202" dirty="0">
                <a:solidFill>
                  <a:srgbClr val="FFD9BE"/>
                </a:solidFill>
                <a:latin typeface="Quattrocento" pitchFamily="34" charset="0"/>
                <a:ea typeface="Quattrocento" pitchFamily="34" charset="-122"/>
                <a:cs typeface="Quattrocento" pitchFamily="34" charset="-120"/>
              </a:rPr>
              <a:t>Ethical Considerations</a:t>
            </a:r>
            <a:endParaRPr lang="en-US" sz="3202" dirty="0"/>
          </a:p>
        </p:txBody>
      </p:sp>
      <p:sp>
        <p:nvSpPr>
          <p:cNvPr id="6" name="Shape 3"/>
          <p:cNvSpPr/>
          <p:nvPr/>
        </p:nvSpPr>
        <p:spPr>
          <a:xfrm>
            <a:off x="6339721" y="2049304"/>
            <a:ext cx="21550" cy="4898350"/>
          </a:xfrm>
          <a:prstGeom prst="roundRect">
            <a:avLst>
              <a:gd name="adj" fmla="val 144352"/>
            </a:avLst>
          </a:prstGeom>
          <a:solidFill>
            <a:srgbClr val="4A6B6A"/>
          </a:solidFill>
          <a:ln/>
        </p:spPr>
        <p:txBody>
          <a:bodyPr/>
          <a:lstStyle/>
          <a:p>
            <a:endParaRPr lang="en-KE"/>
          </a:p>
        </p:txBody>
      </p:sp>
      <p:sp>
        <p:nvSpPr>
          <p:cNvPr id="7" name="Shape 4"/>
          <p:cNvSpPr/>
          <p:nvPr/>
        </p:nvSpPr>
        <p:spPr>
          <a:xfrm>
            <a:off x="6544806" y="2427149"/>
            <a:ext cx="604837" cy="21550"/>
          </a:xfrm>
          <a:prstGeom prst="roundRect">
            <a:avLst>
              <a:gd name="adj" fmla="val 144352"/>
            </a:avLst>
          </a:prstGeom>
          <a:solidFill>
            <a:srgbClr val="4A6B6A"/>
          </a:solidFill>
          <a:ln/>
        </p:spPr>
        <p:txBody>
          <a:bodyPr/>
          <a:lstStyle/>
          <a:p>
            <a:endParaRPr lang="en-KE"/>
          </a:p>
        </p:txBody>
      </p:sp>
      <p:sp>
        <p:nvSpPr>
          <p:cNvPr id="8" name="Shape 5"/>
          <p:cNvSpPr/>
          <p:nvPr/>
        </p:nvSpPr>
        <p:spPr>
          <a:xfrm>
            <a:off x="6156067" y="2243614"/>
            <a:ext cx="388739" cy="388739"/>
          </a:xfrm>
          <a:prstGeom prst="roundRect">
            <a:avLst>
              <a:gd name="adj" fmla="val 8002"/>
            </a:avLst>
          </a:prstGeom>
          <a:solidFill>
            <a:srgbClr val="315251"/>
          </a:solidFill>
          <a:ln/>
        </p:spPr>
        <p:txBody>
          <a:bodyPr/>
          <a:lstStyle/>
          <a:p>
            <a:endParaRPr lang="en-KE"/>
          </a:p>
        </p:txBody>
      </p:sp>
      <p:sp>
        <p:nvSpPr>
          <p:cNvPr id="9" name="Text 6"/>
          <p:cNvSpPr/>
          <p:nvPr/>
        </p:nvSpPr>
        <p:spPr>
          <a:xfrm>
            <a:off x="6307276" y="2316004"/>
            <a:ext cx="86320" cy="243959"/>
          </a:xfrm>
          <a:prstGeom prst="rect">
            <a:avLst/>
          </a:prstGeom>
          <a:noFill/>
          <a:ln/>
        </p:spPr>
        <p:txBody>
          <a:bodyPr wrap="none" rtlCol="0" anchor="t"/>
          <a:lstStyle/>
          <a:p>
            <a:pPr marL="0" indent="0" algn="ctr">
              <a:lnSpc>
                <a:spcPts val="1921"/>
              </a:lnSpc>
              <a:buNone/>
            </a:pPr>
            <a:r>
              <a:rPr lang="en-US" sz="1921" dirty="0">
                <a:solidFill>
                  <a:srgbClr val="F9EEE7"/>
                </a:solidFill>
                <a:latin typeface="Quattrocento" pitchFamily="34" charset="0"/>
                <a:ea typeface="Quattrocento" pitchFamily="34" charset="-122"/>
                <a:cs typeface="Quattrocento" pitchFamily="34" charset="-120"/>
              </a:rPr>
              <a:t>1</a:t>
            </a:r>
            <a:endParaRPr lang="en-US" sz="1921" dirty="0"/>
          </a:p>
        </p:txBody>
      </p:sp>
      <p:sp>
        <p:nvSpPr>
          <p:cNvPr id="10" name="Text 7"/>
          <p:cNvSpPr/>
          <p:nvPr/>
        </p:nvSpPr>
        <p:spPr>
          <a:xfrm>
            <a:off x="7300913" y="2222063"/>
            <a:ext cx="3440906" cy="254198"/>
          </a:xfrm>
          <a:prstGeom prst="rect">
            <a:avLst/>
          </a:prstGeom>
          <a:noFill/>
          <a:ln/>
        </p:spPr>
        <p:txBody>
          <a:bodyPr wrap="none" rtlCol="0" anchor="t"/>
          <a:lstStyle/>
          <a:p>
            <a:pPr marL="0" indent="0" algn="l">
              <a:lnSpc>
                <a:spcPts val="2001"/>
              </a:lnSpc>
              <a:buNone/>
            </a:pPr>
            <a:r>
              <a:rPr lang="en-US" sz="1601" dirty="0">
                <a:solidFill>
                  <a:srgbClr val="F9EEE7"/>
                </a:solidFill>
                <a:latin typeface="Quattrocento" pitchFamily="34" charset="0"/>
                <a:ea typeface="Quattrocento" pitchFamily="34" charset="-122"/>
                <a:cs typeface="Quattrocento" pitchFamily="34" charset="-120"/>
              </a:rPr>
              <a:t>Cultural Ethics and Business Practices</a:t>
            </a:r>
            <a:endParaRPr lang="en-US" sz="1601" dirty="0"/>
          </a:p>
        </p:txBody>
      </p:sp>
      <p:sp>
        <p:nvSpPr>
          <p:cNvPr id="11" name="Text 8"/>
          <p:cNvSpPr/>
          <p:nvPr/>
        </p:nvSpPr>
        <p:spPr>
          <a:xfrm>
            <a:off x="7300913" y="2579846"/>
            <a:ext cx="6724650" cy="1659493"/>
          </a:xfrm>
          <a:prstGeom prst="rect">
            <a:avLst/>
          </a:prstGeom>
          <a:noFill/>
          <a:ln/>
        </p:spPr>
        <p:txBody>
          <a:bodyPr wrap="square" rtlCol="0" anchor="t"/>
          <a:lstStyle/>
          <a:p>
            <a:pPr marL="0" indent="0" algn="l">
              <a:lnSpc>
                <a:spcPts val="2177"/>
              </a:lnSpc>
              <a:buNone/>
            </a:pPr>
            <a:r>
              <a:rPr lang="en-US" sz="1361" dirty="0">
                <a:solidFill>
                  <a:srgbClr val="F9EEE7"/>
                </a:solidFill>
                <a:latin typeface="Quattrocento" pitchFamily="34" charset="0"/>
                <a:ea typeface="Quattrocento" pitchFamily="34" charset="-122"/>
                <a:cs typeface="Quattrocento" pitchFamily="34" charset="-120"/>
              </a:rPr>
              <a:t>African cultural ethics, which often emphasize community welfare, respect for elders, and collective responsibility, can provide a strong ethical foundation for business practices. BBIT curricula can integrate these cultural values to teach students about ethical decision-making in business and technology. This can lead to the development of business models and technologies that are not only profitable but also socially responsible and culturally respectful.</a:t>
            </a:r>
            <a:endParaRPr lang="en-US" sz="1361" dirty="0"/>
          </a:p>
        </p:txBody>
      </p:sp>
      <p:sp>
        <p:nvSpPr>
          <p:cNvPr id="12" name="Shape 9"/>
          <p:cNvSpPr/>
          <p:nvPr/>
        </p:nvSpPr>
        <p:spPr>
          <a:xfrm>
            <a:off x="6544806" y="4962704"/>
            <a:ext cx="604837" cy="21550"/>
          </a:xfrm>
          <a:prstGeom prst="roundRect">
            <a:avLst>
              <a:gd name="adj" fmla="val 144352"/>
            </a:avLst>
          </a:prstGeom>
          <a:solidFill>
            <a:srgbClr val="4A6B6A"/>
          </a:solidFill>
          <a:ln/>
        </p:spPr>
        <p:txBody>
          <a:bodyPr/>
          <a:lstStyle/>
          <a:p>
            <a:endParaRPr lang="en-KE"/>
          </a:p>
        </p:txBody>
      </p:sp>
      <p:sp>
        <p:nvSpPr>
          <p:cNvPr id="13" name="Shape 10"/>
          <p:cNvSpPr/>
          <p:nvPr/>
        </p:nvSpPr>
        <p:spPr>
          <a:xfrm>
            <a:off x="6156067" y="4779169"/>
            <a:ext cx="388739" cy="388739"/>
          </a:xfrm>
          <a:prstGeom prst="roundRect">
            <a:avLst>
              <a:gd name="adj" fmla="val 8002"/>
            </a:avLst>
          </a:prstGeom>
          <a:solidFill>
            <a:srgbClr val="315251"/>
          </a:solidFill>
          <a:ln/>
        </p:spPr>
        <p:txBody>
          <a:bodyPr/>
          <a:lstStyle/>
          <a:p>
            <a:endParaRPr lang="en-KE"/>
          </a:p>
        </p:txBody>
      </p:sp>
      <p:sp>
        <p:nvSpPr>
          <p:cNvPr id="14" name="Text 11"/>
          <p:cNvSpPr/>
          <p:nvPr/>
        </p:nvSpPr>
        <p:spPr>
          <a:xfrm>
            <a:off x="6285012" y="4851559"/>
            <a:ext cx="130731" cy="243959"/>
          </a:xfrm>
          <a:prstGeom prst="rect">
            <a:avLst/>
          </a:prstGeom>
          <a:noFill/>
          <a:ln/>
        </p:spPr>
        <p:txBody>
          <a:bodyPr wrap="none" rtlCol="0" anchor="t"/>
          <a:lstStyle/>
          <a:p>
            <a:pPr marL="0" indent="0" algn="ctr">
              <a:lnSpc>
                <a:spcPts val="1921"/>
              </a:lnSpc>
              <a:buNone/>
            </a:pPr>
            <a:r>
              <a:rPr lang="en-US" sz="1921" dirty="0">
                <a:solidFill>
                  <a:srgbClr val="F9EEE7"/>
                </a:solidFill>
                <a:latin typeface="Quattrocento" pitchFamily="34" charset="0"/>
                <a:ea typeface="Quattrocento" pitchFamily="34" charset="-122"/>
                <a:cs typeface="Quattrocento" pitchFamily="34" charset="-120"/>
              </a:rPr>
              <a:t>2</a:t>
            </a:r>
            <a:endParaRPr lang="en-US" sz="1921" dirty="0"/>
          </a:p>
        </p:txBody>
      </p:sp>
      <p:sp>
        <p:nvSpPr>
          <p:cNvPr id="15" name="Text 12"/>
          <p:cNvSpPr/>
          <p:nvPr/>
        </p:nvSpPr>
        <p:spPr>
          <a:xfrm>
            <a:off x="7300913" y="4757618"/>
            <a:ext cx="3212425" cy="254198"/>
          </a:xfrm>
          <a:prstGeom prst="rect">
            <a:avLst/>
          </a:prstGeom>
          <a:noFill/>
          <a:ln/>
        </p:spPr>
        <p:txBody>
          <a:bodyPr wrap="none" rtlCol="0" anchor="t"/>
          <a:lstStyle/>
          <a:p>
            <a:pPr marL="0" indent="0" algn="l">
              <a:lnSpc>
                <a:spcPts val="2001"/>
              </a:lnSpc>
              <a:buNone/>
            </a:pPr>
            <a:r>
              <a:rPr lang="en-US" sz="1601" dirty="0">
                <a:solidFill>
                  <a:srgbClr val="F9EEE7"/>
                </a:solidFill>
                <a:latin typeface="Quattrocento" pitchFamily="34" charset="0"/>
                <a:ea typeface="Quattrocento" pitchFamily="34" charset="-122"/>
                <a:cs typeface="Quattrocento" pitchFamily="34" charset="-120"/>
              </a:rPr>
              <a:t>Data Privacy and Indigenous Rights</a:t>
            </a:r>
            <a:endParaRPr lang="en-US" sz="1601" dirty="0"/>
          </a:p>
        </p:txBody>
      </p:sp>
      <p:sp>
        <p:nvSpPr>
          <p:cNvPr id="16" name="Text 13"/>
          <p:cNvSpPr/>
          <p:nvPr/>
        </p:nvSpPr>
        <p:spPr>
          <a:xfrm>
            <a:off x="7300913" y="5115401"/>
            <a:ext cx="6724650" cy="1659493"/>
          </a:xfrm>
          <a:prstGeom prst="rect">
            <a:avLst/>
          </a:prstGeom>
          <a:noFill/>
          <a:ln/>
        </p:spPr>
        <p:txBody>
          <a:bodyPr wrap="square" rtlCol="0" anchor="t"/>
          <a:lstStyle/>
          <a:p>
            <a:pPr marL="0" indent="0" algn="l">
              <a:lnSpc>
                <a:spcPts val="2177"/>
              </a:lnSpc>
              <a:buNone/>
            </a:pPr>
            <a:r>
              <a:rPr lang="en-US" sz="1361" dirty="0">
                <a:solidFill>
                  <a:srgbClr val="F9EEE7"/>
                </a:solidFill>
                <a:latin typeface="Quattrocento" pitchFamily="34" charset="0"/>
                <a:ea typeface="Quattrocento" pitchFamily="34" charset="-122"/>
                <a:cs typeface="Quattrocento" pitchFamily="34" charset="-120"/>
              </a:rPr>
              <a:t>With the increasing focus on data collection and analysis in BBIT, it's essential to consider the ethical implications related to data privacy and indigenous rights. African cultures have specific views on privacy and the ownership of knowledge, which should be respected in technological applications. BBIT programs can educate students on the importance of ethical data practices, ensuring that technology development does not infringe on the rights and privacy of indigenous communities.</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9514165"/>
          </a:xfrm>
          <a:prstGeom prst="rect">
            <a:avLst/>
          </a:prstGeom>
          <a:solidFill>
            <a:srgbClr val="123332"/>
          </a:solidFill>
          <a:ln/>
        </p:spPr>
        <p:txBody>
          <a:bodyPr/>
          <a:lstStyle/>
          <a:p>
            <a:endParaRPr lang="en-KE"/>
          </a:p>
        </p:txBody>
      </p:sp>
      <p:pic>
        <p:nvPicPr>
          <p:cNvPr id="4"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1" y="0"/>
            <a:ext cx="5952565" cy="9038988"/>
          </a:xfrm>
          <a:prstGeom prst="rect">
            <a:avLst/>
          </a:prstGeom>
        </p:spPr>
      </p:pic>
      <p:sp>
        <p:nvSpPr>
          <p:cNvPr id="5" name="Text 2"/>
          <p:cNvSpPr/>
          <p:nvPr/>
        </p:nvSpPr>
        <p:spPr>
          <a:xfrm>
            <a:off x="6091238" y="475178"/>
            <a:ext cx="4066342" cy="508159"/>
          </a:xfrm>
          <a:prstGeom prst="rect">
            <a:avLst/>
          </a:prstGeom>
          <a:noFill/>
          <a:ln/>
        </p:spPr>
        <p:txBody>
          <a:bodyPr wrap="none" rtlCol="0" anchor="t"/>
          <a:lstStyle/>
          <a:p>
            <a:pPr marL="0" indent="0">
              <a:lnSpc>
                <a:spcPts val="4002"/>
              </a:lnSpc>
              <a:buNone/>
            </a:pPr>
            <a:r>
              <a:rPr lang="en-US" sz="3202" dirty="0">
                <a:solidFill>
                  <a:srgbClr val="FFD9BE"/>
                </a:solidFill>
                <a:latin typeface="Quattrocento" pitchFamily="34" charset="0"/>
                <a:ea typeface="Quattrocento" pitchFamily="34" charset="-122"/>
                <a:cs typeface="Quattrocento" pitchFamily="34" charset="-120"/>
              </a:rPr>
              <a:t>Case Studies</a:t>
            </a:r>
            <a:endParaRPr lang="en-US" sz="3202" dirty="0"/>
          </a:p>
        </p:txBody>
      </p:sp>
      <p:pic>
        <p:nvPicPr>
          <p:cNvPr id="6" name="Image 1" descr="preencoded.png"/>
          <p:cNvPicPr>
            <a:picLocks noChangeAspect="1"/>
          </p:cNvPicPr>
          <p:nvPr/>
        </p:nvPicPr>
        <p:blipFill>
          <a:blip r:embed="rId5"/>
          <a:stretch>
            <a:fillRect/>
          </a:stretch>
        </p:blipFill>
        <p:spPr>
          <a:xfrm>
            <a:off x="6091238" y="1242536"/>
            <a:ext cx="431959" cy="431959"/>
          </a:xfrm>
          <a:prstGeom prst="rect">
            <a:avLst/>
          </a:prstGeom>
        </p:spPr>
      </p:pic>
      <p:sp>
        <p:nvSpPr>
          <p:cNvPr id="7" name="Text 3"/>
          <p:cNvSpPr/>
          <p:nvPr/>
        </p:nvSpPr>
        <p:spPr>
          <a:xfrm>
            <a:off x="6091238" y="1847255"/>
            <a:ext cx="4155519" cy="254198"/>
          </a:xfrm>
          <a:prstGeom prst="rect">
            <a:avLst/>
          </a:prstGeom>
          <a:noFill/>
          <a:ln/>
        </p:spPr>
        <p:txBody>
          <a:bodyPr wrap="none" rtlCol="0" anchor="t"/>
          <a:lstStyle/>
          <a:p>
            <a:pPr marL="0" indent="0" algn="l">
              <a:lnSpc>
                <a:spcPts val="2001"/>
              </a:lnSpc>
              <a:buNone/>
            </a:pPr>
            <a:r>
              <a:rPr lang="en-US" sz="1601" dirty="0">
                <a:solidFill>
                  <a:srgbClr val="F9EEE7"/>
                </a:solidFill>
                <a:latin typeface="Quattrocento" pitchFamily="34" charset="0"/>
                <a:ea typeface="Quattrocento" pitchFamily="34" charset="-122"/>
                <a:cs typeface="Quattrocento" pitchFamily="34" charset="-120"/>
              </a:rPr>
              <a:t>M-Pesa: A Cultural and Technological Success</a:t>
            </a:r>
            <a:endParaRPr lang="en-US" sz="1601" dirty="0"/>
          </a:p>
        </p:txBody>
      </p:sp>
      <p:sp>
        <p:nvSpPr>
          <p:cNvPr id="8" name="Text 4"/>
          <p:cNvSpPr/>
          <p:nvPr/>
        </p:nvSpPr>
        <p:spPr>
          <a:xfrm>
            <a:off x="6091238" y="2205038"/>
            <a:ext cx="7934325" cy="1382911"/>
          </a:xfrm>
          <a:prstGeom prst="rect">
            <a:avLst/>
          </a:prstGeom>
          <a:noFill/>
          <a:ln/>
        </p:spPr>
        <p:txBody>
          <a:bodyPr wrap="square" rtlCol="0" anchor="t"/>
          <a:lstStyle/>
          <a:p>
            <a:pPr marL="0" indent="0" algn="l">
              <a:lnSpc>
                <a:spcPts val="2177"/>
              </a:lnSpc>
              <a:buNone/>
            </a:pPr>
            <a:r>
              <a:rPr lang="en-US" sz="1361" dirty="0">
                <a:solidFill>
                  <a:srgbClr val="F9EEE7"/>
                </a:solidFill>
                <a:latin typeface="Quattrocento" pitchFamily="34" charset="0"/>
                <a:ea typeface="Quattrocento" pitchFamily="34" charset="-122"/>
                <a:cs typeface="Quattrocento" pitchFamily="34" charset="-120"/>
              </a:rPr>
              <a:t>One of the most notable examples of technology influenced by African culture is M-Pesa, the mobile money transfer service developed in Kenya. M-Pesa's success can be attributed to its alignment with the cultural context of financial practices in Kenya, where many people were unbanked and relied on informal financial systems. By understanding and leveraging these cultural practices, M-Pesa revolutionized financial transactions in Kenya and has been replicated in other countries.</a:t>
            </a:r>
            <a:endParaRPr lang="en-US" sz="1361" dirty="0"/>
          </a:p>
        </p:txBody>
      </p:sp>
      <p:pic>
        <p:nvPicPr>
          <p:cNvPr id="9" name="Image 2" descr="preencoded.png"/>
          <p:cNvPicPr>
            <a:picLocks noChangeAspect="1"/>
          </p:cNvPicPr>
          <p:nvPr/>
        </p:nvPicPr>
        <p:blipFill>
          <a:blip r:embed="rId6"/>
          <a:stretch>
            <a:fillRect/>
          </a:stretch>
        </p:blipFill>
        <p:spPr>
          <a:xfrm>
            <a:off x="6091238" y="4106347"/>
            <a:ext cx="431959" cy="431959"/>
          </a:xfrm>
          <a:prstGeom prst="rect">
            <a:avLst/>
          </a:prstGeom>
        </p:spPr>
      </p:pic>
      <p:sp>
        <p:nvSpPr>
          <p:cNvPr id="10" name="Text 5"/>
          <p:cNvSpPr/>
          <p:nvPr/>
        </p:nvSpPr>
        <p:spPr>
          <a:xfrm>
            <a:off x="6091238" y="4711065"/>
            <a:ext cx="4033599" cy="254198"/>
          </a:xfrm>
          <a:prstGeom prst="rect">
            <a:avLst/>
          </a:prstGeom>
          <a:noFill/>
          <a:ln/>
        </p:spPr>
        <p:txBody>
          <a:bodyPr wrap="none" rtlCol="0" anchor="t"/>
          <a:lstStyle/>
          <a:p>
            <a:pPr marL="0" indent="0" algn="l">
              <a:lnSpc>
                <a:spcPts val="2001"/>
              </a:lnSpc>
              <a:buNone/>
            </a:pPr>
            <a:r>
              <a:rPr lang="en-US" sz="1601" dirty="0">
                <a:solidFill>
                  <a:srgbClr val="F9EEE7"/>
                </a:solidFill>
                <a:latin typeface="Quattrocento" pitchFamily="34" charset="0"/>
                <a:ea typeface="Quattrocento" pitchFamily="34" charset="-122"/>
                <a:cs typeface="Quattrocento" pitchFamily="34" charset="-120"/>
              </a:rPr>
              <a:t>Ushahidi: Crowdsourcing Crisis Information</a:t>
            </a:r>
            <a:endParaRPr lang="en-US" sz="1601" dirty="0"/>
          </a:p>
        </p:txBody>
      </p:sp>
      <p:sp>
        <p:nvSpPr>
          <p:cNvPr id="11" name="Text 6"/>
          <p:cNvSpPr/>
          <p:nvPr/>
        </p:nvSpPr>
        <p:spPr>
          <a:xfrm>
            <a:off x="6091238" y="5068848"/>
            <a:ext cx="7934325" cy="1382911"/>
          </a:xfrm>
          <a:prstGeom prst="rect">
            <a:avLst/>
          </a:prstGeom>
          <a:noFill/>
          <a:ln/>
        </p:spPr>
        <p:txBody>
          <a:bodyPr wrap="square" rtlCol="0" anchor="t"/>
          <a:lstStyle/>
          <a:p>
            <a:pPr marL="0" indent="0" algn="l">
              <a:lnSpc>
                <a:spcPts val="2177"/>
              </a:lnSpc>
              <a:buNone/>
            </a:pPr>
            <a:r>
              <a:rPr lang="en-US" sz="1361" dirty="0">
                <a:solidFill>
                  <a:srgbClr val="F9EEE7"/>
                </a:solidFill>
                <a:latin typeface="Quattrocento" pitchFamily="34" charset="0"/>
                <a:ea typeface="Quattrocento" pitchFamily="34" charset="-122"/>
                <a:cs typeface="Quattrocento" pitchFamily="34" charset="-120"/>
              </a:rPr>
              <a:t>Ushahidi, a platform developed to crowdsource and map crisis information, is another example of technology rooted in cultural understanding. Developed in response to the 2008 post-election violence in Kenya, Ushahidi leverages the community-based knowledge sharing prevalent in African cultures. It enables real-time information sharing and has been used globally in various crisis situations, demonstrating how culturally inspired technology can have a broad impact.</a:t>
            </a:r>
            <a:endParaRPr lang="en-US" sz="1361" dirty="0"/>
          </a:p>
        </p:txBody>
      </p:sp>
      <p:pic>
        <p:nvPicPr>
          <p:cNvPr id="12" name="Image 3" descr="preencoded.png"/>
          <p:cNvPicPr>
            <a:picLocks noChangeAspect="1"/>
          </p:cNvPicPr>
          <p:nvPr/>
        </p:nvPicPr>
        <p:blipFill>
          <a:blip r:embed="rId7"/>
          <a:stretch>
            <a:fillRect/>
          </a:stretch>
        </p:blipFill>
        <p:spPr>
          <a:xfrm>
            <a:off x="6091238" y="6970157"/>
            <a:ext cx="431959" cy="431959"/>
          </a:xfrm>
          <a:prstGeom prst="rect">
            <a:avLst/>
          </a:prstGeom>
        </p:spPr>
      </p:pic>
      <p:sp>
        <p:nvSpPr>
          <p:cNvPr id="13" name="Text 7"/>
          <p:cNvSpPr/>
          <p:nvPr/>
        </p:nvSpPr>
        <p:spPr>
          <a:xfrm>
            <a:off x="6091238" y="7574875"/>
            <a:ext cx="3578304" cy="254198"/>
          </a:xfrm>
          <a:prstGeom prst="rect">
            <a:avLst/>
          </a:prstGeom>
          <a:noFill/>
          <a:ln/>
        </p:spPr>
        <p:txBody>
          <a:bodyPr wrap="none" rtlCol="0" anchor="t"/>
          <a:lstStyle/>
          <a:p>
            <a:pPr marL="0" indent="0" algn="l">
              <a:lnSpc>
                <a:spcPts val="2001"/>
              </a:lnSpc>
              <a:buNone/>
            </a:pPr>
            <a:r>
              <a:rPr lang="en-US" sz="1601" dirty="0">
                <a:solidFill>
                  <a:srgbClr val="F9EEE7"/>
                </a:solidFill>
                <a:latin typeface="Quattrocento" pitchFamily="34" charset="0"/>
                <a:ea typeface="Quattrocento" pitchFamily="34" charset="-122"/>
                <a:cs typeface="Quattrocento" pitchFamily="34" charset="-120"/>
              </a:rPr>
              <a:t>M-Farm: Bridging Farmers and Markets</a:t>
            </a:r>
            <a:endParaRPr lang="en-US" sz="1601" dirty="0"/>
          </a:p>
        </p:txBody>
      </p:sp>
      <p:sp>
        <p:nvSpPr>
          <p:cNvPr id="14" name="Text 8"/>
          <p:cNvSpPr/>
          <p:nvPr/>
        </p:nvSpPr>
        <p:spPr>
          <a:xfrm>
            <a:off x="6091238" y="7932658"/>
            <a:ext cx="7934325" cy="1106329"/>
          </a:xfrm>
          <a:prstGeom prst="rect">
            <a:avLst/>
          </a:prstGeom>
          <a:noFill/>
          <a:ln/>
        </p:spPr>
        <p:txBody>
          <a:bodyPr wrap="square" rtlCol="0" anchor="t"/>
          <a:lstStyle/>
          <a:p>
            <a:pPr marL="0" indent="0" algn="l">
              <a:lnSpc>
                <a:spcPts val="2177"/>
              </a:lnSpc>
              <a:buNone/>
            </a:pPr>
            <a:r>
              <a:rPr lang="en-US" sz="1361" dirty="0">
                <a:solidFill>
                  <a:srgbClr val="F9EEE7"/>
                </a:solidFill>
                <a:latin typeface="Quattrocento" pitchFamily="34" charset="0"/>
                <a:ea typeface="Quattrocento" pitchFamily="34" charset="-122"/>
                <a:cs typeface="Quattrocento" pitchFamily="34" charset="-120"/>
              </a:rPr>
              <a:t>M-Farm is a Kenyan mobile platform that connects farmers with buyers, providing real-time market prices and agricultural advice. This innovation draws on the traditional agricultural practices and communal knowledge sharing of African societies. By leveraging these cultural elements, M-Farm has empowered farmers, increased market transparency, and improved agricultural productivity.</a:t>
            </a:r>
            <a:endParaRPr lang="en-US" sz="1361" dirty="0"/>
          </a:p>
        </p:txBody>
      </p:sp>
      <p:sp>
        <p:nvSpPr>
          <p:cNvPr id="17" name="TextBox 16">
            <a:extLst>
              <a:ext uri="{FF2B5EF4-FFF2-40B4-BE49-F238E27FC236}">
                <a16:creationId xmlns:a16="http://schemas.microsoft.com/office/drawing/2014/main" id="{25CF8C49-2DCD-EB89-BC4C-D327FA2941DB}"/>
              </a:ext>
            </a:extLst>
          </p:cNvPr>
          <p:cNvSpPr txBox="1"/>
          <p:nvPr/>
        </p:nvSpPr>
        <p:spPr>
          <a:xfrm>
            <a:off x="0" y="7500282"/>
            <a:ext cx="5486400" cy="230832"/>
          </a:xfrm>
          <a:prstGeom prst="rect">
            <a:avLst/>
          </a:prstGeom>
          <a:noFill/>
        </p:spPr>
        <p:txBody>
          <a:bodyPr wrap="square" rtlCol="0">
            <a:spAutoFit/>
          </a:bodyPr>
          <a:lstStyle/>
          <a:p>
            <a:r>
              <a:rPr lang="en-KE" sz="900">
                <a:hlinkClick r:id="rId4" tooltip="https://africalive.net/article/teaching-and-learning-for-an-inclusive-society-as-uj-launches-neurodiversity-centre/"/>
              </a:rPr>
              <a:t>This Photo</a:t>
            </a:r>
            <a:r>
              <a:rPr lang="en-KE" sz="900"/>
              <a:t> by Unknown Author is licensed under </a:t>
            </a:r>
            <a:r>
              <a:rPr lang="en-KE" sz="900">
                <a:hlinkClick r:id="rId8" tooltip="https://creativecommons.org/licenses/by/3.0/"/>
              </a:rPr>
              <a:t>CC BY</a:t>
            </a:r>
            <a:endParaRPr lang="en-KE"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8229600"/>
          </a:xfrm>
          <a:prstGeom prst="rect">
            <a:avLst/>
          </a:prstGeom>
          <a:solidFill>
            <a:srgbClr val="123332"/>
          </a:solidFill>
          <a:ln/>
        </p:spPr>
        <p:txBody>
          <a:bodyPr/>
          <a:lstStyle/>
          <a:p>
            <a:endParaRPr lang="en-KE"/>
          </a:p>
        </p:txBody>
      </p:sp>
      <p:pic>
        <p:nvPicPr>
          <p:cNvPr id="4"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8279964" y="219456"/>
            <a:ext cx="6151886" cy="7827264"/>
          </a:xfrm>
          <a:prstGeom prst="rect">
            <a:avLst/>
          </a:prstGeom>
        </p:spPr>
      </p:pic>
      <p:sp>
        <p:nvSpPr>
          <p:cNvPr id="5" name="Text 2"/>
          <p:cNvSpPr/>
          <p:nvPr/>
        </p:nvSpPr>
        <p:spPr>
          <a:xfrm>
            <a:off x="864037" y="1591389"/>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Conclusion</a:t>
            </a:r>
            <a:endParaRPr lang="en-US" sz="4574" dirty="0"/>
          </a:p>
        </p:txBody>
      </p:sp>
      <p:sp>
        <p:nvSpPr>
          <p:cNvPr id="6" name="Text 3"/>
          <p:cNvSpPr/>
          <p:nvPr/>
        </p:nvSpPr>
        <p:spPr>
          <a:xfrm>
            <a:off x="864037" y="2687717"/>
            <a:ext cx="7415927" cy="3950494"/>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integration of African culture into Business Information Technology education in Kenyan universities offers numerous benefits. It provides a rich source of inspiration for innovation, promotes culturally relevant entrepreneurship, enhances communication skills, and instills strong ethical values. By embracing and integrating African cultural elements, BBIT programs can produce graduates who are not only technically proficient but also culturally aware and ethically responsible, ready to contribute to the development of technology solutions that address local and global challenges.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txBody>
          <a:bodyPr/>
          <a:lstStyle/>
          <a:p>
            <a:endParaRPr lang="en-KE"/>
          </a:p>
        </p:txBody>
      </p:sp>
      <p:sp>
        <p:nvSpPr>
          <p:cNvPr id="3" name="Shape 1"/>
          <p:cNvSpPr/>
          <p:nvPr/>
        </p:nvSpPr>
        <p:spPr>
          <a:xfrm>
            <a:off x="0" y="0"/>
            <a:ext cx="14630400" cy="8229600"/>
          </a:xfrm>
          <a:prstGeom prst="rect">
            <a:avLst/>
          </a:prstGeom>
          <a:solidFill>
            <a:srgbClr val="123332"/>
          </a:solidFill>
          <a:ln/>
        </p:spPr>
        <p:txBody>
          <a:bodyPr/>
          <a:lstStyle/>
          <a:p>
            <a:endParaRPr lang="en-KE"/>
          </a:p>
        </p:txBody>
      </p:sp>
      <p:pic>
        <p:nvPicPr>
          <p:cNvPr id="4" name="Image 0"/>
          <p:cNvPicPr>
            <a:picLocks noChangeAspect="1"/>
          </p:cNvPicPr>
          <p:nvPr/>
        </p:nvPicPr>
        <p:blipFill>
          <a:blip r:embed="rId3"/>
          <a:srcRect/>
          <a:stretch/>
        </p:blipFill>
        <p:spPr>
          <a:xfrm>
            <a:off x="8279964" y="1425894"/>
            <a:ext cx="6350436" cy="5669850"/>
          </a:xfrm>
          <a:prstGeom prst="rect">
            <a:avLst/>
          </a:prstGeom>
        </p:spPr>
      </p:pic>
      <p:sp>
        <p:nvSpPr>
          <p:cNvPr id="5" name="Text 2"/>
          <p:cNvSpPr/>
          <p:nvPr/>
        </p:nvSpPr>
        <p:spPr>
          <a:xfrm>
            <a:off x="864037" y="1425893"/>
            <a:ext cx="7415927" cy="1452086"/>
          </a:xfrm>
          <a:prstGeom prst="rect">
            <a:avLst/>
          </a:prstGeom>
          <a:noFill/>
          <a:ln/>
        </p:spPr>
        <p:txBody>
          <a:bodyPr wrap="squar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The Importance of African Culture</a:t>
            </a:r>
            <a:endParaRPr lang="en-US" sz="4574" dirty="0"/>
          </a:p>
        </p:txBody>
      </p:sp>
      <p:sp>
        <p:nvSpPr>
          <p:cNvPr id="6" name="Text 3"/>
          <p:cNvSpPr/>
          <p:nvPr/>
        </p:nvSpPr>
        <p:spPr>
          <a:xfrm>
            <a:off x="864037" y="3248263"/>
            <a:ext cx="7415927" cy="3555444"/>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In conclusion, the importance of African culture to BBIT education is multifaceted and profound. It enriches the curriculum, fosters innovation and entrepreneurship, enhances communication and ethical practices, and provides real-world case studies that exemplify the successful integration of culture and technology. As Kenyan universities continue to evolve their BIT programs, the inclusion and celebration of African culture will be crucial in preparing students for successful careers in the global business and technology landscape.</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1035</Words>
  <Application>Microsoft Office PowerPoint</Application>
  <PresentationFormat>Custom</PresentationFormat>
  <Paragraphs>47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Quracy Mwihaki</cp:lastModifiedBy>
  <cp:revision>2</cp:revision>
  <dcterms:created xsi:type="dcterms:W3CDTF">2024-07-22T07:04:34Z</dcterms:created>
  <dcterms:modified xsi:type="dcterms:W3CDTF">2024-07-22T07:27:15Z</dcterms:modified>
</cp:coreProperties>
</file>