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1" r:id="rId4"/>
    <p:sldId id="263" r:id="rId5"/>
    <p:sldId id="266" r:id="rId6"/>
    <p:sldId id="269" r:id="rId7"/>
    <p:sldId id="256" r:id="rId8"/>
    <p:sldId id="267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8784-D7A7-48C8-8A41-27D6D7C26E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4C35E-1F36-4EE5-8155-5A258E500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8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85DF-3561-529A-4AAA-7AF486E4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CA11-0C9A-952A-B454-06CA012A4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7769-CFA7-6391-820E-4FF9B48C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B3F8-F3D9-3188-EC41-4BB893D0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3D96-CFCB-9E4E-C362-7802C294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3E94-083D-A34C-E5CE-D072DC20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9A633-48CA-1B96-5222-CD043A46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CBC6-54C3-E8F5-98B7-0C60878E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ADD4-7F9B-621C-D6EA-10CE9D83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B028-F8FF-B509-D282-EA8B1069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7C22F-9A45-BE45-EA41-6B02AAB7E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C2F74-4DBE-13BF-E63C-89F85A2A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3D6F-E198-6B26-E6A4-6E0E20DC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A655-D4F7-D0F1-4237-0E560769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D242-EE2A-D739-D3A2-C591D52D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2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724F-E7C7-64DB-FE5C-3F089E81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F9DA-DAB7-29E1-EE63-C7A82E1D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1F4E-A155-B944-5E4F-1177F3C6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AE80-BF8B-4CB9-2543-8B2057E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5198-65E2-D6D7-353C-BEA250F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C5F4-D583-5074-1C6B-A7235A4F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D3442-A83F-2C3C-01D9-48058581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B133-09C4-8C07-2B3F-1BFF04B5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963B-BADF-0ADA-0C57-5F7E84AA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AFF5-D5AC-7B37-910A-0CC4B523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C7BF-5132-66F0-A6AA-36019AE6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E221-7762-6D64-76EF-8CBEB78E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945D3-28C5-0B65-61B6-1C2A8751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271B-7360-0336-0D01-5121FC9A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419E0-2E7A-F943-D2B5-378E5D15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82C15-39B3-F039-863F-638AC52C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D9AD-E982-228D-B391-526CA681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98DD-0281-E5F4-C9B3-EB904FFC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BFAF-BE31-2936-D4A0-95E394AAE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611C8-7C4C-9903-5566-5C56F3179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C08F5-6C88-C0FA-33A8-E428C1F0E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43213-35E6-138C-2BBB-4B5F9758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9D2BC-921D-0DD1-993C-075478FB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468C5-3A55-A411-7E5C-C74DD6F6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05F-8C00-F899-BE0E-BDCC59EB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298-E4A6-41F4-52F2-F9D9C435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C102A-D804-B8CC-5B77-4C1B6566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07B3F-FF5A-10AD-C426-15A92005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1F78F-2964-424F-1EB5-E9BA1F7A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6C2C4-F775-4F66-F4C4-7440204D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EA094-167B-2C46-708F-5A762D33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B022-4643-DF16-B2B7-52F37203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16BD-A065-4D2F-71FB-202F113F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E8058-CEDA-4275-C35A-F7A89EAB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101C-9EA2-3839-121A-0D4840DE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EF71C-2FF9-5670-5DA6-53D07723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D08AE-00C6-8AD6-72BA-A7FB23F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7DD5-7458-97ED-0E0C-EBDDEF77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56D4C-F926-B49F-E40D-536D31C57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8704A-9B6F-8616-32DA-83C702D2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76C2-9C53-4A8C-A4CC-C16536F0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783C-3CF3-C02B-BA4F-035D426D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B687-FEC3-42EE-CF0E-8C4CA266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47CAF-C0E3-B5FD-43A9-9EEEF301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4CE2-FD80-84D2-EA7D-C3FAC226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242D-5FA2-B3CD-FB2C-61B550B9A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6E35-C15C-4B75-BF7A-E1E8564F3AD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5E41-F0BE-7707-4847-322CFCDE8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25CD-139B-BC3A-1441-B2B9ACF07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425F-F3CD-4E0E-84A6-6459E54B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E2EB-EED9-B900-459D-307FAABF7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AD42-3743-5655-A712-7458F7CBC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oup of dogs looking at the camera&#10;&#10;Description automatically generated">
            <a:extLst>
              <a:ext uri="{FF2B5EF4-FFF2-40B4-BE49-F238E27FC236}">
                <a16:creationId xmlns:a16="http://schemas.microsoft.com/office/drawing/2014/main" id="{2554057C-D263-8F67-33B6-537FAB3E6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014"/>
            <a:ext cx="12192000" cy="5494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260FA-D944-3971-719E-1F66DB3E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78" y="1479984"/>
            <a:ext cx="6432233" cy="780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80E6AC-9BA2-2C15-05AA-9163D25A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760" y="2377782"/>
            <a:ext cx="1708468" cy="279409"/>
          </a:xfrm>
          <a:prstGeom prst="rect">
            <a:avLst/>
          </a:prstGeom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DBFE0BA0-2DF1-7D95-3988-4E50BBDC1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56" y="207196"/>
            <a:ext cx="6226080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dogs with their tongue out&#10;&#10;Description automatically generated">
            <a:extLst>
              <a:ext uri="{FF2B5EF4-FFF2-40B4-BE49-F238E27FC236}">
                <a16:creationId xmlns:a16="http://schemas.microsoft.com/office/drawing/2014/main" id="{7A721334-2652-20AC-64F0-9B80C8FE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12192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7DAFF-9461-8557-8E4B-144DB360B41D}"/>
              </a:ext>
            </a:extLst>
          </p:cNvPr>
          <p:cNvSpPr txBox="1"/>
          <p:nvPr/>
        </p:nvSpPr>
        <p:spPr>
          <a:xfrm>
            <a:off x="4088880" y="716340"/>
            <a:ext cx="4014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600" b="1" dirty="0">
                <a:latin typeface="Helvetica Neue" pitchFamily="50" charset="0"/>
              </a:rPr>
              <a:t>¡Gracias!</a:t>
            </a:r>
            <a:endParaRPr lang="en-US" sz="9600" b="1" dirty="0"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9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CA23-AAEA-C34A-8699-0D313918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7200" b="1" kern="100" dirty="0">
                <a:effectLst/>
                <a:latin typeface="Helvetica Neue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</a:t>
            </a:r>
            <a:endParaRPr lang="en-US" sz="5400" b="1" dirty="0">
              <a:latin typeface="Helvetica" panose="020B0604020202020204" pitchFamily="34" charset="0"/>
              <a:ea typeface="HGSGothicE" panose="020B0400000000000000" pitchFamily="34" charset="-128"/>
              <a:cs typeface="Helvetica" panose="020B0604020202020204" pitchFamily="34" charset="0"/>
            </a:endParaRPr>
          </a:p>
        </p:txBody>
      </p:sp>
      <p:pic>
        <p:nvPicPr>
          <p:cNvPr id="5" name="Content Placeholder 4" descr="A collage of dogs sticking their tongue out&#10;&#10;Description automatically generated">
            <a:extLst>
              <a:ext uri="{FF2B5EF4-FFF2-40B4-BE49-F238E27FC236}">
                <a16:creationId xmlns:a16="http://schemas.microsoft.com/office/drawing/2014/main" id="{6913F011-42C2-19B9-3F5B-8E5B9DDBD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6" r="1"/>
          <a:stretch/>
        </p:blipFill>
        <p:spPr>
          <a:xfrm>
            <a:off x="7618407" y="2267980"/>
            <a:ext cx="4572000" cy="4590020"/>
          </a:xfrm>
        </p:spPr>
      </p:pic>
      <p:pic>
        <p:nvPicPr>
          <p:cNvPr id="6" name="Content Placeholder 4" descr="A collage of dogs sticking their tongue out&#10;&#10;Description automatically generated">
            <a:extLst>
              <a:ext uri="{FF2B5EF4-FFF2-40B4-BE49-F238E27FC236}">
                <a16:creationId xmlns:a16="http://schemas.microsoft.com/office/drawing/2014/main" id="{62D1499E-48B7-26FC-C317-CA1F9DC18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95" b="50274"/>
          <a:stretch/>
        </p:blipFill>
        <p:spPr>
          <a:xfrm>
            <a:off x="7616814" y="-14471"/>
            <a:ext cx="2287593" cy="2282450"/>
          </a:xfrm>
          <a:prstGeom prst="rect">
            <a:avLst/>
          </a:prstGeom>
        </p:spPr>
      </p:pic>
      <p:pic>
        <p:nvPicPr>
          <p:cNvPr id="7" name="Content Placeholder 4" descr="A collage of dogs sticking their tongue out&#10;&#10;Description automatically generated">
            <a:extLst>
              <a:ext uri="{FF2B5EF4-FFF2-40B4-BE49-F238E27FC236}">
                <a16:creationId xmlns:a16="http://schemas.microsoft.com/office/drawing/2014/main" id="{22D405C3-EDAC-83E2-F6F1-DA4C6CDD2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3" r="66795"/>
          <a:stretch/>
        </p:blipFill>
        <p:spPr>
          <a:xfrm>
            <a:off x="9904407" y="-14471"/>
            <a:ext cx="2287593" cy="2282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2E69-888F-C811-F4A4-DCA38EF97C7A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636159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Con aproximadamente </a:t>
            </a:r>
            <a:r>
              <a:rPr lang="es-ES" sz="2000" kern="100" dirty="0">
                <a:latin typeface="HelveticaNeue MediumCond" panose="020B0506000000000000" pitchFamily="34" charset="0"/>
                <a:cs typeface="Times New Roman" panose="02020603050405020304" pitchFamily="18" charset="0"/>
              </a:rPr>
              <a:t>360 razas de perros reconocidas </a:t>
            </a:r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en todo el mundo, cada una con sus características únicas, identificar la raza de un perro a partir de una imagen es un desafío significativo en el campo de la visión por computadora. </a:t>
            </a:r>
          </a:p>
          <a:p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Este proyecto se enfoca en la clasificación multiclase de </a:t>
            </a:r>
            <a:r>
              <a:rPr lang="es-ES" sz="2000" kern="100" dirty="0">
                <a:latin typeface="HelveticaNeue MediumCond" panose="020B0506000000000000" pitchFamily="34" charset="0"/>
                <a:cs typeface="Times New Roman" panose="02020603050405020304" pitchFamily="18" charset="0"/>
              </a:rPr>
              <a:t>120 de estas razas</a:t>
            </a:r>
            <a:r>
              <a:rPr lang="es-ES" sz="2000" kern="100" dirty="0">
                <a:solidFill>
                  <a:srgbClr val="374151"/>
                </a:solidFill>
                <a:latin typeface="Helvetica Neue" pitchFamily="50" charset="0"/>
                <a:cs typeface="Times New Roman" panose="02020603050405020304" pitchFamily="18" charset="0"/>
              </a:rPr>
              <a:t>. </a:t>
            </a:r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Aunque el </a:t>
            </a:r>
            <a:r>
              <a:rPr lang="es-ES" sz="2000" dirty="0" err="1">
                <a:solidFill>
                  <a:srgbClr val="374151"/>
                </a:solidFill>
                <a:latin typeface="Helvetica Neue" pitchFamily="50" charset="0"/>
              </a:rPr>
              <a:t>dataset</a:t>
            </a:r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 cubre solo una tercera parte de la diversidad total de razas caninas, proporciona una sólida base para </a:t>
            </a:r>
            <a:r>
              <a:rPr lang="es-ES" sz="2000" kern="100" dirty="0">
                <a:latin typeface="HelveticaNeue MediumCond" panose="020B0506000000000000" pitchFamily="34" charset="0"/>
                <a:cs typeface="Times New Roman" panose="02020603050405020304" pitchFamily="18" charset="0"/>
              </a:rPr>
              <a:t>explorar la eficacia y precisión de distintas arquitecturas de modelos de clasificación.</a:t>
            </a:r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 </a:t>
            </a:r>
          </a:p>
          <a:p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La capacidad de identificar la raza de un perro mediante una imagen puede ser útil para </a:t>
            </a:r>
            <a:r>
              <a:rPr lang="es-ES" sz="2000" kern="100" dirty="0">
                <a:latin typeface="HelveticaNeue MediumCond" panose="020B0506000000000000" pitchFamily="34" charset="0"/>
                <a:cs typeface="Times New Roman" panose="02020603050405020304" pitchFamily="18" charset="0"/>
              </a:rPr>
              <a:t>ayudar a dueños de mascotas y profesionales veterinarios</a:t>
            </a:r>
            <a:r>
              <a:rPr lang="es-ES" sz="2000" kern="100" dirty="0">
                <a:solidFill>
                  <a:srgbClr val="374151"/>
                </a:solidFill>
                <a:latin typeface="Helvetica Neue" pitchFamily="50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y </a:t>
            </a:r>
            <a:r>
              <a:rPr lang="es-ES" sz="2000" kern="100" dirty="0">
                <a:latin typeface="HelveticaNeue MediumCond" panose="020B0506000000000000" pitchFamily="34" charset="0"/>
                <a:cs typeface="Times New Roman" panose="02020603050405020304" pitchFamily="18" charset="0"/>
              </a:rPr>
              <a:t>facilitar procesos en refugios </a:t>
            </a:r>
            <a:r>
              <a:rPr lang="es-ES" sz="2000" dirty="0">
                <a:solidFill>
                  <a:srgbClr val="374151"/>
                </a:solidFill>
                <a:latin typeface="Helvetica Neue" pitchFamily="50" charset="0"/>
              </a:rPr>
              <a:t>de animales y plataformas de adopción, proporcionando información rápida y precisa sobre las razas de los perros. </a:t>
            </a:r>
            <a:endParaRPr lang="en-US" sz="2000" dirty="0"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hart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18F73DDB-5C24-03C9-B0C0-6D073A85F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"/>
          <a:stretch/>
        </p:blipFill>
        <p:spPr>
          <a:xfrm>
            <a:off x="0" y="798989"/>
            <a:ext cx="12192000" cy="58627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818B9F-75C4-92CC-5A0F-D62F6725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415" y="0"/>
            <a:ext cx="7045170" cy="1325563"/>
          </a:xfrm>
        </p:spPr>
        <p:txBody>
          <a:bodyPr>
            <a:normAutofit/>
          </a:bodyPr>
          <a:lstStyle/>
          <a:p>
            <a:r>
              <a:rPr lang="es-AR" sz="4800" b="1" dirty="0">
                <a:latin typeface="Helvetica Neue" pitchFamily="50" charset="0"/>
              </a:rPr>
              <a:t>Distribución de razas de perros</a:t>
            </a:r>
            <a:endParaRPr lang="en-US" sz="4800" b="1" dirty="0"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1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AD5-9DF5-BB9B-B311-3E0D0F39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5400" b="1" dirty="0">
                <a:latin typeface="Helvetica Neue" pitchFamily="50" charset="0"/>
              </a:rPr>
              <a:t>Ejemplos aleatorios de imágenes en los datos</a:t>
            </a:r>
            <a:endParaRPr lang="en-US" sz="5400" b="1" dirty="0">
              <a:latin typeface="Helvetica Neue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1B69D5-AA91-DA94-D228-2D9F5F4A11EE}"/>
              </a:ext>
            </a:extLst>
          </p:cNvPr>
          <p:cNvGrpSpPr/>
          <p:nvPr/>
        </p:nvGrpSpPr>
        <p:grpSpPr>
          <a:xfrm>
            <a:off x="690562" y="2162175"/>
            <a:ext cx="10810875" cy="4124325"/>
            <a:chOff x="838200" y="2162175"/>
            <a:chExt cx="10810875" cy="4124325"/>
          </a:xfrm>
        </p:grpSpPr>
        <p:pic>
          <p:nvPicPr>
            <p:cNvPr id="5" name="Picture 4" descr="A collage of different dogs&#10;&#10;Description automatically generated">
              <a:extLst>
                <a:ext uri="{FF2B5EF4-FFF2-40B4-BE49-F238E27FC236}">
                  <a16:creationId xmlns:a16="http://schemas.microsoft.com/office/drawing/2014/main" id="{C2F83998-E1EF-3647-4469-B4AF65A7F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861"/>
            <a:stretch/>
          </p:blipFill>
          <p:spPr>
            <a:xfrm>
              <a:off x="838200" y="2162175"/>
              <a:ext cx="6718928" cy="4124325"/>
            </a:xfrm>
            <a:prstGeom prst="rect">
              <a:avLst/>
            </a:prstGeom>
          </p:spPr>
        </p:pic>
        <p:pic>
          <p:nvPicPr>
            <p:cNvPr id="6" name="Picture 5" descr="A collage of different dogs&#10;&#10;Description automatically generated">
              <a:extLst>
                <a:ext uri="{FF2B5EF4-FFF2-40B4-BE49-F238E27FC236}">
                  <a16:creationId xmlns:a16="http://schemas.microsoft.com/office/drawing/2014/main" id="{E9FD9C2D-9F4B-367E-7BBA-72D0F1CA6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32" r="39665"/>
            <a:stretch/>
          </p:blipFill>
          <p:spPr>
            <a:xfrm>
              <a:off x="7595228" y="2190750"/>
              <a:ext cx="4053847" cy="2727325"/>
            </a:xfrm>
            <a:prstGeom prst="rect">
              <a:avLst/>
            </a:prstGeom>
          </p:spPr>
        </p:pic>
        <p:pic>
          <p:nvPicPr>
            <p:cNvPr id="7" name="Picture 6" descr="A collage of different dogs&#10;&#10;Description automatically generated">
              <a:extLst>
                <a:ext uri="{FF2B5EF4-FFF2-40B4-BE49-F238E27FC236}">
                  <a16:creationId xmlns:a16="http://schemas.microsoft.com/office/drawing/2014/main" id="{CD6AAED2-160B-504E-5E39-67FDC6D97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60" t="60232" b="19814"/>
            <a:stretch/>
          </p:blipFill>
          <p:spPr>
            <a:xfrm>
              <a:off x="7595228" y="4918074"/>
              <a:ext cx="2636506" cy="1368425"/>
            </a:xfrm>
            <a:prstGeom prst="rect">
              <a:avLst/>
            </a:prstGeom>
          </p:spPr>
        </p:pic>
        <p:pic>
          <p:nvPicPr>
            <p:cNvPr id="8" name="Picture 7" descr="A collage of different dogs&#10;&#10;Description automatically generated">
              <a:extLst>
                <a:ext uri="{FF2B5EF4-FFF2-40B4-BE49-F238E27FC236}">
                  <a16:creationId xmlns:a16="http://schemas.microsoft.com/office/drawing/2014/main" id="{22FFA85E-EE94-684A-CF66-743D2A174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60" t="80047" r="19280"/>
            <a:stretch/>
          </p:blipFill>
          <p:spPr>
            <a:xfrm>
              <a:off x="10307969" y="4918075"/>
              <a:ext cx="1341106" cy="1368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75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6863-C823-59FF-9C01-8E48DD03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58"/>
            <a:ext cx="10515600" cy="1325563"/>
          </a:xfrm>
        </p:spPr>
        <p:txBody>
          <a:bodyPr>
            <a:normAutofit/>
          </a:bodyPr>
          <a:lstStyle/>
          <a:p>
            <a:r>
              <a:rPr lang="es-AR" sz="4800" b="1" dirty="0">
                <a:latin typeface="Helvetica Neue" pitchFamily="50" charset="0"/>
              </a:rPr>
              <a:t>Razas más comunes y posibles desafíos</a:t>
            </a:r>
            <a:endParaRPr lang="en-US" sz="4800" b="1" dirty="0">
              <a:latin typeface="Helvetica Neue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C9A4D2-AF74-0DFD-F294-0CCD86E0C392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0" y="1539426"/>
            <a:ext cx="7334250" cy="5145157"/>
            <a:chOff x="152400" y="1548951"/>
            <a:chExt cx="7334250" cy="5145157"/>
          </a:xfrm>
        </p:grpSpPr>
        <p:pic>
          <p:nvPicPr>
            <p:cNvPr id="5" name="Picture 4" descr="A animal walking in a field&#10;&#10;Description automatically generated">
              <a:extLst>
                <a:ext uri="{FF2B5EF4-FFF2-40B4-BE49-F238E27FC236}">
                  <a16:creationId xmlns:a16="http://schemas.microsoft.com/office/drawing/2014/main" id="{09C7A402-33A2-F0EB-6069-6A98A0925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6"/>
            <a:stretch/>
          </p:blipFill>
          <p:spPr>
            <a:xfrm>
              <a:off x="152400" y="1548951"/>
              <a:ext cx="4857750" cy="2529716"/>
            </a:xfrm>
            <a:prstGeom prst="rect">
              <a:avLst/>
            </a:prstGeom>
          </p:spPr>
        </p:pic>
        <p:pic>
          <p:nvPicPr>
            <p:cNvPr id="6" name="Picture 5" descr="A animal walking in a field&#10;&#10;Description automatically generated">
              <a:extLst>
                <a:ext uri="{FF2B5EF4-FFF2-40B4-BE49-F238E27FC236}">
                  <a16:creationId xmlns:a16="http://schemas.microsoft.com/office/drawing/2014/main" id="{E3954F7B-969D-7398-F8CC-EEA0424D1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4"/>
            <a:stretch/>
          </p:blipFill>
          <p:spPr>
            <a:xfrm>
              <a:off x="152400" y="4164392"/>
              <a:ext cx="7334250" cy="252971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92A3A1-9D1E-0CD0-B615-8EB7FEF69FBD}"/>
              </a:ext>
            </a:extLst>
          </p:cNvPr>
          <p:cNvSpPr txBox="1"/>
          <p:nvPr/>
        </p:nvSpPr>
        <p:spPr>
          <a:xfrm>
            <a:off x="5915025" y="1588566"/>
            <a:ext cx="543877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900" i="0" dirty="0">
                <a:effectLst/>
                <a:latin typeface="HelveticaNeue MediumCond" panose="020B0506000000000000" pitchFamily="34" charset="0"/>
              </a:rPr>
              <a:t>Variabilidad </a:t>
            </a:r>
            <a:r>
              <a:rPr lang="es-ES" sz="1900" i="0" dirty="0" err="1">
                <a:effectLst/>
                <a:latin typeface="HelveticaNeue MediumCond" panose="020B0506000000000000" pitchFamily="34" charset="0"/>
              </a:rPr>
              <a:t>intra-raza</a:t>
            </a:r>
            <a:r>
              <a:rPr lang="es-ES" sz="1900" i="0" dirty="0">
                <a:effectLst/>
                <a:latin typeface="Helvetica Neue" pitchFamily="50" charset="0"/>
              </a:rPr>
              <a:t>: Diferencias de pelaje, color y tamaño dentro de la misma raza.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900" i="0" dirty="0">
                <a:effectLst/>
                <a:latin typeface="HelveticaNeue MediumCond" panose="020B0506000000000000" pitchFamily="34" charset="0"/>
              </a:rPr>
              <a:t>Similitudes </a:t>
            </a:r>
            <a:r>
              <a:rPr lang="es-ES" sz="1900" i="0" dirty="0" err="1">
                <a:effectLst/>
                <a:latin typeface="HelveticaNeue MediumCond" panose="020B0506000000000000" pitchFamily="34" charset="0"/>
              </a:rPr>
              <a:t>inter-raza</a:t>
            </a:r>
            <a:r>
              <a:rPr lang="es-ES" sz="1900" i="0" dirty="0">
                <a:effectLst/>
                <a:latin typeface="Helvetica Neue" pitchFamily="50" charset="0"/>
              </a:rPr>
              <a:t>: Razas diferentes con características físicas similares.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900" i="0" dirty="0">
                <a:effectLst/>
                <a:latin typeface="HelveticaNeue MediumCond" panose="020B0506000000000000" pitchFamily="34" charset="0"/>
              </a:rPr>
              <a:t>Calidad de imagen</a:t>
            </a:r>
            <a:r>
              <a:rPr lang="es-ES" sz="1900" i="0" dirty="0">
                <a:effectLst/>
                <a:latin typeface="Helvetica Neue" pitchFamily="50" charset="0"/>
              </a:rPr>
              <a:t>: Variaciones en iluminación, fondo y claridad pueden afectar la clasificación.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i="0" dirty="0">
                <a:effectLst/>
                <a:latin typeface="HelveticaNeue MediumCond" panose="020B0506000000000000" pitchFamily="34" charset="0"/>
              </a:rPr>
              <a:t>Accesorios y estilos de pelaje</a:t>
            </a:r>
            <a:r>
              <a:rPr lang="es-ES" sz="1900" b="0" i="0" dirty="0">
                <a:effectLst/>
                <a:latin typeface="Helvetica Neue" pitchFamily="50" charset="0"/>
              </a:rPr>
              <a:t>: Lazos, ropa y cortes de pelo que cambian la apariencia.</a:t>
            </a:r>
            <a:endParaRPr lang="es-ES" sz="1900" i="0" dirty="0">
              <a:effectLst/>
              <a:latin typeface="HelveticaNeue MediumCond" panose="020B0506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F7774-5681-0567-EB58-FA176716BE70}"/>
              </a:ext>
            </a:extLst>
          </p:cNvPr>
          <p:cNvSpPr txBox="1"/>
          <p:nvPr/>
        </p:nvSpPr>
        <p:spPr>
          <a:xfrm>
            <a:off x="8354535" y="4204007"/>
            <a:ext cx="29992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i="0" dirty="0">
                <a:effectLst/>
                <a:latin typeface="HelveticaNeue MediumCond" panose="020B0506000000000000" pitchFamily="34" charset="0"/>
              </a:rPr>
              <a:t>Poses y movimiento</a:t>
            </a:r>
            <a:r>
              <a:rPr lang="es-ES" sz="1900" b="0" i="0" dirty="0">
                <a:effectLst/>
                <a:latin typeface="Helvetica Neue" pitchFamily="50" charset="0"/>
              </a:rPr>
              <a:t>: Diferentes posturas y niveles de actividad alteran la forma visible.</a:t>
            </a:r>
            <a:endParaRPr lang="es-ES" sz="1900" i="0" dirty="0">
              <a:effectLst/>
              <a:latin typeface="HelveticaNeue MediumCond" panose="020B050600000000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900" i="0" dirty="0">
                <a:effectLst/>
                <a:latin typeface="HelveticaNeue MediumCond" panose="020B0506000000000000" pitchFamily="34" charset="0"/>
              </a:rPr>
              <a:t>Perspectiva y Escala</a:t>
            </a:r>
            <a:r>
              <a:rPr lang="es-ES" sz="1900" b="0" i="0" dirty="0">
                <a:effectLst/>
                <a:latin typeface="Helvetica Neue" pitchFamily="50" charset="0"/>
              </a:rPr>
              <a:t>: El ángulo y la distancia de la cámara pueden distorsionar el tamaño aparente.</a:t>
            </a:r>
          </a:p>
        </p:txBody>
      </p:sp>
    </p:spTree>
    <p:extLst>
      <p:ext uri="{BB962C8B-B14F-4D97-AF65-F5344CB8AC3E}">
        <p14:creationId xmlns:p14="http://schemas.microsoft.com/office/powerpoint/2010/main" val="361494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33-F27D-DE05-47E1-5037F39C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latin typeface="Helvetica Neue" pitchFamily="50" charset="0"/>
              </a:rPr>
              <a:t>Solución</a:t>
            </a:r>
            <a:endParaRPr lang="en-US" b="1" dirty="0">
              <a:latin typeface="Helvetica Neue" pitchFamily="50" charset="0"/>
            </a:endParaRPr>
          </a:p>
        </p:txBody>
      </p:sp>
      <p:pic>
        <p:nvPicPr>
          <p:cNvPr id="3" name="Picture 2" descr="A group of dogs looking up&#10;&#10;Description automatically generated">
            <a:extLst>
              <a:ext uri="{FF2B5EF4-FFF2-40B4-BE49-F238E27FC236}">
                <a16:creationId xmlns:a16="http://schemas.microsoft.com/office/drawing/2014/main" id="{135BDCF2-34B8-5C9D-655B-49A2F3C9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4320"/>
            <a:ext cx="12192000" cy="4043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34C50-D3EA-66D3-84E9-5E7891F8EAC5}"/>
              </a:ext>
            </a:extLst>
          </p:cNvPr>
          <p:cNvSpPr txBox="1"/>
          <p:nvPr/>
        </p:nvSpPr>
        <p:spPr>
          <a:xfrm>
            <a:off x="3067050" y="1935798"/>
            <a:ext cx="149542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CD3A3-8948-A6A5-5C82-E39E4FF8BEF2}"/>
              </a:ext>
            </a:extLst>
          </p:cNvPr>
          <p:cNvSpPr txBox="1"/>
          <p:nvPr/>
        </p:nvSpPr>
        <p:spPr>
          <a:xfrm>
            <a:off x="838200" y="1690688"/>
            <a:ext cx="1149626" cy="1200329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latin typeface="HelveticaNeue MediumCond" panose="020B0506000000000000" pitchFamily="34" charset="0"/>
              </a:rPr>
              <a:t>Problema</a:t>
            </a:r>
          </a:p>
          <a:p>
            <a:r>
              <a:rPr lang="es-AR" dirty="0">
                <a:latin typeface="Helvetica Neue" pitchFamily="50" charset="0"/>
              </a:rPr>
              <a:t>Clasificación multiclase (120)</a:t>
            </a:r>
            <a:endParaRPr lang="en-US" dirty="0">
              <a:latin typeface="Helvetica Neue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5A806-5385-D8F5-BDAC-EB9E5F0131A0}"/>
              </a:ext>
            </a:extLst>
          </p:cNvPr>
          <p:cNvSpPr txBox="1"/>
          <p:nvPr/>
        </p:nvSpPr>
        <p:spPr>
          <a:xfrm>
            <a:off x="3067050" y="3195921"/>
            <a:ext cx="1180951" cy="1107996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HelveticaNeue MediumCond" panose="020B0506000000000000" pitchFamily="34" charset="0"/>
              </a:rPr>
              <a:t>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>
                <a:latin typeface="Helvetica Neue" pitchFamily="50" charset="0"/>
              </a:rPr>
              <a:t>Matriz de confusión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>
                <a:latin typeface="Helvetica Neue" pitchFamily="50" charset="0"/>
              </a:rPr>
              <a:t>Accuracy</a:t>
            </a:r>
            <a:endParaRPr lang="en-US" sz="1600" dirty="0">
              <a:latin typeface="Helvetica Neue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0F6A7-6D7D-20F9-120D-6479C27864E3}"/>
              </a:ext>
            </a:extLst>
          </p:cNvPr>
          <p:cNvSpPr txBox="1"/>
          <p:nvPr/>
        </p:nvSpPr>
        <p:spPr>
          <a:xfrm>
            <a:off x="3067050" y="1681785"/>
            <a:ext cx="1464040" cy="923330"/>
          </a:xfrm>
          <a:prstGeom prst="rect">
            <a:avLst/>
          </a:prstGeom>
          <a:solidFill>
            <a:srgbClr val="7030A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latin typeface="HelveticaNeue MediumCond" panose="020B0506000000000000" pitchFamily="34" charset="0"/>
              </a:rPr>
              <a:t>Modelo</a:t>
            </a:r>
            <a:r>
              <a:rPr lang="en-US" dirty="0">
                <a:latin typeface="HelveticaNeue MediumCond" panose="020B0506000000000000" pitchFamily="34" charset="0"/>
              </a:rPr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ysClr val="windowText" lastClr="000000"/>
                </a:solidFill>
                <a:latin typeface="Helvetica Neue" pitchFamily="50" charset="0"/>
              </a:rPr>
              <a:t>ResNet18</a:t>
            </a:r>
            <a:endParaRPr lang="es-AR" dirty="0">
              <a:solidFill>
                <a:sysClr val="windowText" lastClr="000000"/>
              </a:solidFill>
              <a:latin typeface="Helvetica Neue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ysClr val="windowText" lastClr="000000"/>
                </a:solidFill>
                <a:latin typeface="Helvetica Neue" pitchFamily="50" charset="0"/>
              </a:rPr>
              <a:t>ResNet50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D9C74-6766-450F-D0CD-AB3817921329}"/>
              </a:ext>
            </a:extLst>
          </p:cNvPr>
          <p:cNvSpPr txBox="1"/>
          <p:nvPr/>
        </p:nvSpPr>
        <p:spPr>
          <a:xfrm>
            <a:off x="6245081" y="1681785"/>
            <a:ext cx="1564705" cy="369332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latin typeface="HelveticaNeue MediumCond" panose="020B0506000000000000" pitchFamily="34" charset="0"/>
              </a:rPr>
              <a:t>Entrenamiento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A2427-5F8A-1FBA-8713-D8744F2D6FE3}"/>
              </a:ext>
            </a:extLst>
          </p:cNvPr>
          <p:cNvSpPr txBox="1"/>
          <p:nvPr/>
        </p:nvSpPr>
        <p:spPr>
          <a:xfrm>
            <a:off x="9779633" y="1681785"/>
            <a:ext cx="1759697" cy="923330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latin typeface="HelveticaNeue MediumCond" panose="020B0506000000000000" pitchFamily="34" charset="0"/>
              </a:rPr>
              <a:t>Inferencia</a:t>
            </a:r>
          </a:p>
          <a:p>
            <a:r>
              <a:rPr lang="es-AR" dirty="0">
                <a:solidFill>
                  <a:sysClr val="windowText" lastClr="000000"/>
                </a:solidFill>
                <a:latin typeface="Helvetica Neue" pitchFamily="50" charset="0"/>
              </a:rPr>
              <a:t>Devuelve el nombre de la raza del perro</a:t>
            </a:r>
            <a:endParaRPr lang="es-AR" sz="1800" dirty="0">
              <a:solidFill>
                <a:sysClr val="windowText" lastClr="000000"/>
              </a:solidFill>
              <a:latin typeface="Helvetica Neue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1A685-9632-6936-83E0-C872B5A5C0CF}"/>
              </a:ext>
            </a:extLst>
          </p:cNvPr>
          <p:cNvSpPr txBox="1"/>
          <p:nvPr/>
        </p:nvSpPr>
        <p:spPr>
          <a:xfrm>
            <a:off x="4571304" y="3195921"/>
            <a:ext cx="3347555" cy="1877437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HelveticaNeue MediumCond" panose="020B0506000000000000" pitchFamily="34" charset="0"/>
              </a:rPr>
              <a:t>Data </a:t>
            </a:r>
            <a:r>
              <a:rPr lang="es-AR" sz="1600" dirty="0" err="1">
                <a:latin typeface="HelveticaNeue MediumCond" panose="020B0506000000000000" pitchFamily="34" charset="0"/>
              </a:rPr>
              <a:t>augmentation</a:t>
            </a:r>
            <a:endParaRPr lang="es-AR" sz="1600" dirty="0">
              <a:latin typeface="HelveticaNeue MediumCond" panose="020B0506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Helvetica Neue" pitchFamily="50" charset="0"/>
              </a:rPr>
              <a:t>Reflejo Horizontal (</a:t>
            </a:r>
            <a:r>
              <a:rPr lang="es-ES" sz="1600" dirty="0" err="1">
                <a:latin typeface="Helvetica Neue" pitchFamily="50" charset="0"/>
              </a:rPr>
              <a:t>Random</a:t>
            </a:r>
            <a:r>
              <a:rPr lang="es-ES" sz="1600" dirty="0">
                <a:latin typeface="Helvetica Neue" pitchFamily="50" charset="0"/>
              </a:rPr>
              <a:t> Horizontal </a:t>
            </a:r>
            <a:r>
              <a:rPr lang="es-ES" sz="1600" dirty="0" err="1">
                <a:latin typeface="Helvetica Neue" pitchFamily="50" charset="0"/>
              </a:rPr>
              <a:t>Flip</a:t>
            </a:r>
            <a:r>
              <a:rPr lang="es-ES" sz="1600" dirty="0">
                <a:latin typeface="Helvetica Neue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Helvetica Neue" pitchFamily="50" charset="0"/>
              </a:rPr>
              <a:t>Rotación Aleatoria (</a:t>
            </a:r>
            <a:r>
              <a:rPr lang="es-ES" sz="1600" dirty="0" err="1">
                <a:latin typeface="Helvetica Neue" pitchFamily="50" charset="0"/>
              </a:rPr>
              <a:t>Random</a:t>
            </a:r>
            <a:r>
              <a:rPr lang="es-ES" sz="1600" dirty="0">
                <a:latin typeface="Helvetica Neue" pitchFamily="50" charset="0"/>
              </a:rPr>
              <a:t> </a:t>
            </a:r>
            <a:r>
              <a:rPr lang="es-ES" sz="1600" dirty="0" err="1">
                <a:latin typeface="Helvetica Neue" pitchFamily="50" charset="0"/>
              </a:rPr>
              <a:t>Rotation</a:t>
            </a:r>
            <a:r>
              <a:rPr lang="es-ES" sz="1600" dirty="0">
                <a:latin typeface="Helvetica Neue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Helvetica Neue" pitchFamily="50" charset="0"/>
              </a:rPr>
              <a:t>Ajuste de Color (Color </a:t>
            </a:r>
            <a:r>
              <a:rPr lang="es-ES" sz="1600" dirty="0" err="1">
                <a:latin typeface="Helvetica Neue" pitchFamily="50" charset="0"/>
              </a:rPr>
              <a:t>Jitter</a:t>
            </a:r>
            <a:r>
              <a:rPr lang="es-ES" sz="1600" dirty="0">
                <a:latin typeface="Helvetica Neue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>
                <a:latin typeface="Helvetica Neue" pitchFamily="50" charset="0"/>
              </a:rPr>
              <a:t>Redimensionamiento a 224x224 (</a:t>
            </a:r>
            <a:r>
              <a:rPr lang="es-AR" sz="1600" dirty="0" err="1">
                <a:latin typeface="Helvetica Neue" pitchFamily="50" charset="0"/>
              </a:rPr>
              <a:t>Resize</a:t>
            </a:r>
            <a:r>
              <a:rPr lang="es-AR" sz="1600" dirty="0">
                <a:latin typeface="Helvetica Neue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>
                <a:latin typeface="Helvetica Neue" pitchFamily="50" charset="0"/>
              </a:rPr>
              <a:t>Recorte Centralizado (</a:t>
            </a:r>
            <a:r>
              <a:rPr lang="es-AR" sz="1600" dirty="0" err="1">
                <a:latin typeface="Helvetica Neue" pitchFamily="50" charset="0"/>
              </a:rPr>
              <a:t>CenterCrop</a:t>
            </a:r>
            <a:r>
              <a:rPr lang="es-AR" sz="1600" dirty="0">
                <a:latin typeface="Helvetica Neue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>
                <a:latin typeface="Helvetica Neue" pitchFamily="50" charset="0"/>
              </a:rPr>
              <a:t>Normalización de </a:t>
            </a:r>
            <a:r>
              <a:rPr lang="es-AR" sz="1600" dirty="0" err="1">
                <a:latin typeface="Helvetica Neue" pitchFamily="50" charset="0"/>
              </a:rPr>
              <a:t>Imagenes</a:t>
            </a:r>
            <a:r>
              <a:rPr lang="es-AR" sz="1600" dirty="0">
                <a:latin typeface="Helvetica Neue" pitchFamily="50" charset="0"/>
              </a:rPr>
              <a:t> (</a:t>
            </a:r>
            <a:r>
              <a:rPr lang="es-AR" sz="1600" dirty="0" err="1">
                <a:latin typeface="Helvetica Neue" pitchFamily="50" charset="0"/>
              </a:rPr>
              <a:t>Normalize</a:t>
            </a:r>
            <a:r>
              <a:rPr lang="es-AR" sz="1600" dirty="0">
                <a:latin typeface="Helvetica Neue" pitchFamily="50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FD985-CFB3-4FB8-E5AB-1AB31DEF8F08}"/>
              </a:ext>
            </a:extLst>
          </p:cNvPr>
          <p:cNvSpPr txBox="1"/>
          <p:nvPr/>
        </p:nvSpPr>
        <p:spPr>
          <a:xfrm>
            <a:off x="8242163" y="3195921"/>
            <a:ext cx="1733109" cy="1323439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HelveticaNeue MediumCond" panose="020B0506000000000000" pitchFamily="34" charset="0"/>
              </a:rPr>
              <a:t>Transfer </a:t>
            </a:r>
            <a:r>
              <a:rPr lang="es-AR" sz="1600" dirty="0" err="1">
                <a:latin typeface="HelveticaNeue MediumCond" panose="020B0506000000000000" pitchFamily="34" charset="0"/>
              </a:rPr>
              <a:t>learning</a:t>
            </a:r>
            <a:endParaRPr lang="es-AR" sz="1600" dirty="0">
              <a:latin typeface="HelveticaNeue MediumCond" panose="020B0506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>
                <a:latin typeface="Helvetica Neue" pitchFamily="50" charset="0"/>
              </a:rPr>
              <a:t>ResNet18: IMAGENET1K_V1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>
                <a:latin typeface="Helvetica Neue" pitchFamily="50" charset="0"/>
              </a:rPr>
              <a:t>ResNet50: IMAGENET1K_V2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057E7-361D-7A55-3DDB-228EC0D5EDC2}"/>
              </a:ext>
            </a:extLst>
          </p:cNvPr>
          <p:cNvCxnSpPr/>
          <p:nvPr/>
        </p:nvCxnSpPr>
        <p:spPr>
          <a:xfrm>
            <a:off x="1987826" y="1858617"/>
            <a:ext cx="1079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5F0E64-8744-4334-B580-8FA7CD2D6B22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657525" y="3001617"/>
            <a:ext cx="1" cy="19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8CBA7B-2359-7934-6BA6-03CD17B63B75}"/>
              </a:ext>
            </a:extLst>
          </p:cNvPr>
          <p:cNvCxnSpPr/>
          <p:nvPr/>
        </p:nvCxnSpPr>
        <p:spPr>
          <a:xfrm flipH="1" flipV="1">
            <a:off x="6245081" y="2998986"/>
            <a:ext cx="1" cy="19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02EB34-AB09-88BC-AD59-BD54D0CD9A9E}"/>
              </a:ext>
            </a:extLst>
          </p:cNvPr>
          <p:cNvCxnSpPr>
            <a:cxnSpLocks/>
          </p:cNvCxnSpPr>
          <p:nvPr/>
        </p:nvCxnSpPr>
        <p:spPr>
          <a:xfrm flipH="1" flipV="1">
            <a:off x="9114650" y="3004106"/>
            <a:ext cx="1" cy="19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880DD8-1781-20CC-6379-200242D0EAC3}"/>
              </a:ext>
            </a:extLst>
          </p:cNvPr>
          <p:cNvCxnSpPr>
            <a:cxnSpLocks/>
          </p:cNvCxnSpPr>
          <p:nvPr/>
        </p:nvCxnSpPr>
        <p:spPr>
          <a:xfrm>
            <a:off x="3657525" y="2998986"/>
            <a:ext cx="5451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760939-FD66-378F-96BF-1E1B74A1ACD7}"/>
              </a:ext>
            </a:extLst>
          </p:cNvPr>
          <p:cNvCxnSpPr>
            <a:endCxn id="9" idx="2"/>
          </p:cNvCxnSpPr>
          <p:nvPr/>
        </p:nvCxnSpPr>
        <p:spPr>
          <a:xfrm flipV="1">
            <a:off x="7027433" y="2051117"/>
            <a:ext cx="1" cy="947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381F67-2906-45AB-9326-2C9074EB280A}"/>
              </a:ext>
            </a:extLst>
          </p:cNvPr>
          <p:cNvCxnSpPr>
            <a:stCxn id="9" idx="3"/>
          </p:cNvCxnSpPr>
          <p:nvPr/>
        </p:nvCxnSpPr>
        <p:spPr>
          <a:xfrm>
            <a:off x="7809786" y="1866451"/>
            <a:ext cx="1969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679120-1505-8F77-5A30-AFE597F92FF8}"/>
              </a:ext>
            </a:extLst>
          </p:cNvPr>
          <p:cNvCxnSpPr>
            <a:stCxn id="9" idx="1"/>
          </p:cNvCxnSpPr>
          <p:nvPr/>
        </p:nvCxnSpPr>
        <p:spPr>
          <a:xfrm flipH="1">
            <a:off x="4531090" y="1866451"/>
            <a:ext cx="17139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ogs sitting in a row&#10;&#10;Description automatically generated">
            <a:extLst>
              <a:ext uri="{FF2B5EF4-FFF2-40B4-BE49-F238E27FC236}">
                <a16:creationId xmlns:a16="http://schemas.microsoft.com/office/drawing/2014/main" id="{81E595DF-C593-6F12-0777-61215C573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2" r="1417" b="2139"/>
          <a:stretch/>
        </p:blipFill>
        <p:spPr>
          <a:xfrm>
            <a:off x="86360" y="4348480"/>
            <a:ext cx="12019280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E473-80DE-A955-51B7-974B1A4B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latin typeface="Helvetica Neue" pitchFamily="50" charset="0"/>
              </a:rPr>
              <a:t>Resultados</a:t>
            </a:r>
            <a:endParaRPr lang="en-US" b="1" dirty="0">
              <a:latin typeface="Helvetica Neue" pitchFamily="50" charset="0"/>
            </a:endParaRPr>
          </a:p>
        </p:txBody>
      </p:sp>
      <p:pic>
        <p:nvPicPr>
          <p:cNvPr id="3" name="Picture 2" descr="A group of dogs looking up&#10;&#10;Description automatically generated">
            <a:extLst>
              <a:ext uri="{FF2B5EF4-FFF2-40B4-BE49-F238E27FC236}">
                <a16:creationId xmlns:a16="http://schemas.microsoft.com/office/drawing/2014/main" id="{38F67856-2D65-7829-97C5-734E31899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4320"/>
            <a:ext cx="1219200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dogs lying down&#10;&#10;Description automatically generated">
            <a:extLst>
              <a:ext uri="{FF2B5EF4-FFF2-40B4-BE49-F238E27FC236}">
                <a16:creationId xmlns:a16="http://schemas.microsoft.com/office/drawing/2014/main" id="{7892B489-E57B-3DE7-DA5F-67000AE4D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6" b="26786"/>
          <a:stretch/>
        </p:blipFill>
        <p:spPr>
          <a:xfrm>
            <a:off x="675773" y="4094480"/>
            <a:ext cx="10840453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3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Neue</vt:lpstr>
      <vt:lpstr>HelveticaNeue MediumCond</vt:lpstr>
      <vt:lpstr>Office Theme</vt:lpstr>
      <vt:lpstr>PowerPoint Presentation</vt:lpstr>
      <vt:lpstr>Introducción</vt:lpstr>
      <vt:lpstr>Distribución de razas de perros</vt:lpstr>
      <vt:lpstr>Ejemplos aleatorios de imágenes en los datos</vt:lpstr>
      <vt:lpstr>Razas más comunes y posibles desafíos</vt:lpstr>
      <vt:lpstr>Solución</vt:lpstr>
      <vt:lpstr>PowerPoint Presentation</vt:lpstr>
      <vt:lpstr>Resultados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Raczkowski</dc:creator>
  <cp:lastModifiedBy>Karen Raczkowski</cp:lastModifiedBy>
  <cp:revision>35</cp:revision>
  <dcterms:created xsi:type="dcterms:W3CDTF">2023-12-09T17:13:28Z</dcterms:created>
  <dcterms:modified xsi:type="dcterms:W3CDTF">2023-12-09T20:12:18Z</dcterms:modified>
</cp:coreProperties>
</file>