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22642"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886020" cy="276999"/>
          </a:xfrm>
          <a:prstGeom prst="rect">
            <a:avLst/>
          </a:prstGeom>
          <a:noFill/>
        </p:spPr>
        <p:txBody>
          <a:bodyPr wrap="square" rtlCol="0" anchor="ctr">
            <a:spAutoFit/>
          </a:bodyPr>
          <a:lstStyle/>
          <a:p>
            <a:r>
              <a:rPr lang="en-US" sz="1200" dirty="0">
                <a:solidFill>
                  <a:srgbClr val="161D23"/>
                </a:solidFill>
              </a:rPr>
              <a:t>RADHAKRISHNAN B</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97856"/>
            <a:ext cx="3129032" cy="276999"/>
          </a:xfrm>
          <a:prstGeom prst="rect">
            <a:avLst/>
          </a:prstGeom>
          <a:noFill/>
        </p:spPr>
        <p:txBody>
          <a:bodyPr wrap="square" rtlCol="0" anchor="ctr">
            <a:spAutoFit/>
          </a:bodyPr>
          <a:lstStyle/>
          <a:p>
            <a:r>
              <a:rPr lang="en-US" sz="1200" dirty="0">
                <a:solidFill>
                  <a:srgbClr val="161D23"/>
                </a:solidFill>
              </a:rPr>
              <a:t>STU671790bdb27471729597629</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47434"/>
            <a:ext cx="3675415" cy="276999"/>
          </a:xfrm>
          <a:prstGeom prst="rect">
            <a:avLst/>
          </a:prstGeom>
          <a:noFill/>
        </p:spPr>
        <p:txBody>
          <a:bodyPr wrap="square" rtlCol="0" anchor="ctr">
            <a:spAutoFit/>
          </a:bodyPr>
          <a:lstStyle/>
          <a:p>
            <a:r>
              <a:rPr lang="en-US" sz="1200" dirty="0">
                <a:solidFill>
                  <a:srgbClr val="161D23"/>
                </a:solidFill>
              </a:rPr>
              <a:t>Sri Krishna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EA45CAA-ACC1-8FFB-6CBD-6B6CE799887C}"/>
              </a:ext>
            </a:extLst>
          </p:cNvPr>
          <p:cNvPicPr>
            <a:picLocks noChangeAspect="1"/>
          </p:cNvPicPr>
          <p:nvPr/>
        </p:nvPicPr>
        <p:blipFill>
          <a:blip r:embed="rId3"/>
          <a:srcRect l="19716" r="27022"/>
          <a:stretch/>
        </p:blipFill>
        <p:spPr>
          <a:xfrm>
            <a:off x="928687" y="1167778"/>
            <a:ext cx="3745535" cy="3483567"/>
          </a:xfrm>
          <a:prstGeom prst="rect">
            <a:avLst/>
          </a:prstGeom>
        </p:spPr>
      </p:pic>
      <p:pic>
        <p:nvPicPr>
          <p:cNvPr id="7" name="Picture 6">
            <a:extLst>
              <a:ext uri="{FF2B5EF4-FFF2-40B4-BE49-F238E27FC236}">
                <a16:creationId xmlns:a16="http://schemas.microsoft.com/office/drawing/2014/main" id="{63DBB731-AF96-E410-21D6-65ADC08D86D7}"/>
              </a:ext>
            </a:extLst>
          </p:cNvPr>
          <p:cNvPicPr>
            <a:picLocks noChangeAspect="1"/>
          </p:cNvPicPr>
          <p:nvPr/>
        </p:nvPicPr>
        <p:blipFill>
          <a:blip r:embed="rId4"/>
          <a:stretch>
            <a:fillRect/>
          </a:stretch>
        </p:blipFill>
        <p:spPr>
          <a:xfrm>
            <a:off x="4674222" y="1167778"/>
            <a:ext cx="4269518" cy="3483566"/>
          </a:xfrm>
          <a:prstGeom prst="rect">
            <a:avLst/>
          </a:prstGeom>
          <a:ln>
            <a:solidFill>
              <a:schemeClr val="bg1">
                <a:lumMod val="65000"/>
              </a:schemeClr>
            </a:solidFill>
          </a:ln>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500943"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a:latin typeface="+mn-lt"/>
              </a:rPr>
              <a:t>The Online Auction Platform built using React and ExpressJS provides a seamless and real-time bidding experience for buyers and sellers. By integrating secure authentication, real-time updates, and a user-friendly interface, the platform ensures smooth transactions and competitive auctions. The use of MongoDB for scalable data storage and WebSockets for live bidding enhances performance and responsiveness. With future enhancements like AI-powered price predictions and blockchain-based security, this platform has the potential to revolutionize online auctions, making them more transparent, efficient, and accessible.</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534104"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 Online Auction Platform with React and </a:t>
              </a:r>
              <a:r>
                <a:rPr lang="en-US" sz="1600" b="1" dirty="0" err="1">
                  <a:latin typeface="+mj-lt"/>
                </a:rPr>
                <a:t>ExpressJS</a:t>
              </a:r>
              <a:r>
                <a:rPr lang="en-US" sz="1600" b="1" dirty="0">
                  <a:latin typeface="+mj-lt"/>
                </a:rPr>
                <a:t> Framework (P2)</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1879F7ED-7785-7F38-D2BF-A6B606992D04}"/>
              </a:ext>
            </a:extLst>
          </p:cNvPr>
          <p:cNvSpPr txBox="1"/>
          <p:nvPr/>
        </p:nvSpPr>
        <p:spPr>
          <a:xfrm>
            <a:off x="1594815" y="1398366"/>
            <a:ext cx="6679407" cy="523220"/>
          </a:xfrm>
          <a:prstGeom prst="rect">
            <a:avLst/>
          </a:prstGeom>
          <a:noFill/>
        </p:spPr>
        <p:txBody>
          <a:bodyPr wrap="square">
            <a:spAutoFit/>
          </a:bodyPr>
          <a:lstStyle/>
          <a:p>
            <a:r>
              <a:rPr lang="en-US" dirty="0"/>
              <a:t>Real-Time Bidding System – The platform enables buyers and sellers to engage in competitive bidding, ensuring a transparent and dynamic auction experience.</a:t>
            </a:r>
            <a:endParaRPr lang="en-IN" dirty="0"/>
          </a:p>
        </p:txBody>
      </p:sp>
      <p:sp>
        <p:nvSpPr>
          <p:cNvPr id="8" name="TextBox 7">
            <a:extLst>
              <a:ext uri="{FF2B5EF4-FFF2-40B4-BE49-F238E27FC236}">
                <a16:creationId xmlns:a16="http://schemas.microsoft.com/office/drawing/2014/main" id="{92B88AAC-05F6-047B-4C6B-13E95AB3BD0D}"/>
              </a:ext>
            </a:extLst>
          </p:cNvPr>
          <p:cNvSpPr txBox="1"/>
          <p:nvPr/>
        </p:nvSpPr>
        <p:spPr>
          <a:xfrm>
            <a:off x="1673397" y="2184024"/>
            <a:ext cx="6522244" cy="738664"/>
          </a:xfrm>
          <a:prstGeom prst="rect">
            <a:avLst/>
          </a:prstGeom>
          <a:noFill/>
        </p:spPr>
        <p:txBody>
          <a:bodyPr wrap="square">
            <a:spAutoFit/>
          </a:bodyPr>
          <a:lstStyle/>
          <a:p>
            <a:r>
              <a:rPr lang="en-US" dirty="0"/>
              <a:t>Secure &amp; Scalable Architecture – Built using ReactJS (frontend) and </a:t>
            </a:r>
            <a:r>
              <a:rPr lang="en-US" dirty="0" err="1"/>
              <a:t>ExpressJS</a:t>
            </a:r>
            <a:r>
              <a:rPr lang="en-US" dirty="0"/>
              <a:t> (backend), the system ensures robust security, seamless user authentication, and efficient scalability.</a:t>
            </a:r>
            <a:endParaRPr lang="en-IN" dirty="0"/>
          </a:p>
        </p:txBody>
      </p:sp>
      <p:sp>
        <p:nvSpPr>
          <p:cNvPr id="12" name="TextBox 11">
            <a:extLst>
              <a:ext uri="{FF2B5EF4-FFF2-40B4-BE49-F238E27FC236}">
                <a16:creationId xmlns:a16="http://schemas.microsoft.com/office/drawing/2014/main" id="{03E08430-27E4-A509-1516-71B302BF2F72}"/>
              </a:ext>
            </a:extLst>
          </p:cNvPr>
          <p:cNvSpPr txBox="1"/>
          <p:nvPr/>
        </p:nvSpPr>
        <p:spPr>
          <a:xfrm>
            <a:off x="1710438" y="3185126"/>
            <a:ext cx="6193631" cy="523220"/>
          </a:xfrm>
          <a:prstGeom prst="rect">
            <a:avLst/>
          </a:prstGeom>
          <a:noFill/>
        </p:spPr>
        <p:txBody>
          <a:bodyPr wrap="square">
            <a:spAutoFit/>
          </a:bodyPr>
          <a:lstStyle/>
          <a:p>
            <a:r>
              <a:rPr lang="en-US" dirty="0"/>
              <a:t>User-Friendly Interface – Intuitive design for listing products, placing bids, and tracking auctions in real-time, enhancing the overall user experience.</a:t>
            </a:r>
            <a:endParaRPr lang="en-IN" dirty="0"/>
          </a:p>
        </p:txBody>
      </p:sp>
      <p:sp>
        <p:nvSpPr>
          <p:cNvPr id="14" name="TextBox 13">
            <a:extLst>
              <a:ext uri="{FF2B5EF4-FFF2-40B4-BE49-F238E27FC236}">
                <a16:creationId xmlns:a16="http://schemas.microsoft.com/office/drawing/2014/main" id="{0072434A-99C6-0D3E-C6D3-8D9DC6F334C2}"/>
              </a:ext>
            </a:extLst>
          </p:cNvPr>
          <p:cNvSpPr txBox="1"/>
          <p:nvPr/>
        </p:nvSpPr>
        <p:spPr>
          <a:xfrm>
            <a:off x="1710438" y="4000547"/>
            <a:ext cx="6563784" cy="738664"/>
          </a:xfrm>
          <a:prstGeom prst="rect">
            <a:avLst/>
          </a:prstGeom>
          <a:noFill/>
        </p:spPr>
        <p:txBody>
          <a:bodyPr wrap="square">
            <a:spAutoFit/>
          </a:bodyPr>
          <a:lstStyle/>
          <a:p>
            <a:r>
              <a:rPr lang="en-US" dirty="0"/>
              <a:t>Secure Transactions &amp; Notifications – Integrated payment security and real-time alerts for bid updates, auction status, and user actions, ensuring a seamless auction process.</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67765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a:latin typeface="+mn-lt"/>
              </a:rPr>
              <a:t>Online Auction Platform with React and ExpressJS Framework' =&gt; "In the digital era, traditional auction systems have evolved into dynamic online platforms where buyers and sellers from across the globe can interact in real-time to buy and sell goods through competitive bidding. This project focuses on developing a modern online auction platform using React for the frontend and Express.js for the backend, offering a seamless and real-time auction experience. The platform will allow sellers to list products and buyers to place bids, all while providing secure payments, user-friendly interfaces, and scalable performance.</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6" name="TextBox 5">
            <a:extLst>
              <a:ext uri="{FF2B5EF4-FFF2-40B4-BE49-F238E27FC236}">
                <a16:creationId xmlns:a16="http://schemas.microsoft.com/office/drawing/2014/main" id="{D67C0BD0-E689-D64D-E87C-D9837627B5A5}"/>
              </a:ext>
            </a:extLst>
          </p:cNvPr>
          <p:cNvSpPr txBox="1"/>
          <p:nvPr/>
        </p:nvSpPr>
        <p:spPr>
          <a:xfrm>
            <a:off x="271220" y="1297216"/>
            <a:ext cx="4643438" cy="2677656"/>
          </a:xfrm>
          <a:prstGeom prst="rect">
            <a:avLst/>
          </a:prstGeom>
          <a:noFill/>
        </p:spPr>
        <p:txBody>
          <a:bodyPr wrap="square">
            <a:spAutoFit/>
          </a:bodyPr>
          <a:lstStyle/>
          <a:p>
            <a:r>
              <a:rPr lang="en-US" dirty="0"/>
              <a:t>The Online Auction Platform is a web-based system that facilitates real-time bidding, allowing sellers to list items and buyers to place bids competitively. Built using ReactJS for the frontend and </a:t>
            </a:r>
            <a:r>
              <a:rPr lang="en-US" dirty="0" err="1"/>
              <a:t>ExpressJS</a:t>
            </a:r>
            <a:r>
              <a:rPr lang="en-US" dirty="0"/>
              <a:t> for the backend, the platform ensures a seamless, interactive, and scalable auction experience. It features secure user authentication, real-time bid tracking, auction management, and secure payment integration. The system provides notifications for bid updates, ensuring transparency and engagement. Designed for efficiency and scalability, the platform enhances traditional auction systems by bringing them into the digital era.</a:t>
            </a:r>
            <a:endParaRPr lang="en-IN" dirty="0"/>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777874" y="1427456"/>
            <a:ext cx="7588252" cy="255454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 Online Auction Platform leverages ReactJS for an interactive and dynamic user experience and </a:t>
            </a:r>
            <a:r>
              <a:rPr lang="en-US" dirty="0" err="1">
                <a:latin typeface="+mn-lt"/>
              </a:rPr>
              <a:t>ExpressJS</a:t>
            </a:r>
            <a:r>
              <a:rPr lang="en-US" dirty="0">
                <a:latin typeface="+mn-lt"/>
              </a:rPr>
              <a:t> for a robust backend. </a:t>
            </a:r>
          </a:p>
          <a:p>
            <a:pPr marL="173736" indent="-173736">
              <a:spcAft>
                <a:spcPts val="800"/>
              </a:spcAft>
              <a:buFont typeface="Arial" panose="020B0604020202020204" pitchFamily="34" charset="0"/>
              <a:buChar char="•"/>
            </a:pPr>
            <a:r>
              <a:rPr lang="en-US" dirty="0">
                <a:latin typeface="+mn-lt"/>
              </a:rPr>
              <a:t>The platform offers secure user authentication, allowing sellers to list auction items and buyers to place bids in real-time. </a:t>
            </a:r>
            <a:r>
              <a:rPr lang="en-US" dirty="0" err="1">
                <a:latin typeface="+mn-lt"/>
              </a:rPr>
              <a:t>WebSockets</a:t>
            </a:r>
            <a:r>
              <a:rPr lang="en-US" dirty="0">
                <a:latin typeface="+mn-lt"/>
              </a:rPr>
              <a:t> or polling mechanisms ensure instant bid updates. </a:t>
            </a:r>
          </a:p>
          <a:p>
            <a:pPr marL="173736" indent="-173736">
              <a:spcAft>
                <a:spcPts val="800"/>
              </a:spcAft>
              <a:buFont typeface="Arial" panose="020B0604020202020204" pitchFamily="34" charset="0"/>
              <a:buChar char="•"/>
            </a:pPr>
            <a:r>
              <a:rPr lang="en-US" dirty="0">
                <a:latin typeface="+mn-lt"/>
              </a:rPr>
              <a:t>The system integrates payment gateways for secure transactions and employs MongoDB for efficient data management. Admin features include auction moderation, user management, and analytics. </a:t>
            </a:r>
          </a:p>
          <a:p>
            <a:pPr marL="173736" indent="-173736">
              <a:spcAft>
                <a:spcPts val="800"/>
              </a:spcAft>
              <a:buFont typeface="Arial" panose="020B0604020202020204" pitchFamily="34" charset="0"/>
              <a:buChar char="•"/>
            </a:pPr>
            <a:r>
              <a:rPr lang="en-US" dirty="0">
                <a:latin typeface="+mn-lt"/>
              </a:rPr>
              <a:t>This solution modernizes traditional auctions, providing a scalable, user-friendly, and transparent bidding environment.</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1039099" y="1282175"/>
            <a:ext cx="7065801" cy="2964914"/>
          </a:xfrm>
          <a:prstGeom prst="rect">
            <a:avLst/>
          </a:prstGeom>
          <a:noFill/>
        </p:spPr>
        <p:txBody>
          <a:bodyPr wrap="square" rtlCol="0">
            <a:spAutoFit/>
          </a:bodyPr>
          <a:lstStyle/>
          <a:p>
            <a:pPr>
              <a:spcAft>
                <a:spcPts val="800"/>
              </a:spcAft>
            </a:pPr>
            <a:r>
              <a:rPr lang="en-US" dirty="0">
                <a:latin typeface="+mn-lt"/>
              </a:rPr>
              <a:t>•Frontend: React – Provides a dynamic and user-friendly interface for seamless interaction.</a:t>
            </a:r>
          </a:p>
          <a:p>
            <a:pPr>
              <a:spcAft>
                <a:spcPts val="800"/>
              </a:spcAft>
            </a:pPr>
            <a:r>
              <a:rPr lang="en-US" dirty="0">
                <a:latin typeface="+mn-lt"/>
              </a:rPr>
              <a:t>•Backend: Express.js – Handles server-side logic, API requests, and authentication.</a:t>
            </a:r>
          </a:p>
          <a:p>
            <a:pPr>
              <a:spcAft>
                <a:spcPts val="800"/>
              </a:spcAft>
            </a:pPr>
            <a:r>
              <a:rPr lang="en-US" dirty="0">
                <a:latin typeface="+mn-lt"/>
              </a:rPr>
              <a:t>•Database: MongoDB – Stores user details, auction listings, and bid history efficiently.</a:t>
            </a:r>
          </a:p>
          <a:p>
            <a:pPr>
              <a:spcAft>
                <a:spcPts val="800"/>
              </a:spcAft>
            </a:pPr>
            <a:r>
              <a:rPr lang="en-US" dirty="0">
                <a:latin typeface="+mn-lt"/>
              </a:rPr>
              <a:t>•API Communication: Axios – Facilitates smooth interaction between frontend and backend.</a:t>
            </a:r>
          </a:p>
          <a:p>
            <a:pPr>
              <a:spcAft>
                <a:spcPts val="800"/>
              </a:spcAft>
            </a:pPr>
            <a:r>
              <a:rPr lang="en-US" dirty="0">
                <a:latin typeface="+mn-lt"/>
              </a:rPr>
              <a:t>•Security:</a:t>
            </a:r>
          </a:p>
          <a:p>
            <a:pPr>
              <a:spcAft>
                <a:spcPts val="800"/>
              </a:spcAft>
            </a:pPr>
            <a:r>
              <a:rPr lang="en-US" dirty="0">
                <a:latin typeface="+mn-lt"/>
              </a:rPr>
              <a:t>	Password Encryption: Ensures secure storage of user credentials.</a:t>
            </a:r>
          </a:p>
          <a:p>
            <a:pPr>
              <a:spcAft>
                <a:spcPts val="800"/>
              </a:spcAft>
            </a:pPr>
            <a:r>
              <a:rPr lang="en-US" dirty="0">
                <a:latin typeface="+mn-lt"/>
              </a:rPr>
              <a:t>	Authentication: JWT (JSON Web Token) – Manages secure user sessions.</a:t>
            </a:r>
          </a:p>
          <a:p>
            <a:pPr>
              <a:spcAft>
                <a:spcPts val="800"/>
              </a:spcAft>
            </a:pPr>
            <a:r>
              <a:rPr lang="en-US" dirty="0">
                <a:latin typeface="+mn-lt"/>
              </a:rPr>
              <a:t>•API Testing: Postman – Used for testing and validating backend API endpoints.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05AE7C9-5F0A-C776-1B1B-88B007A5FC95}"/>
              </a:ext>
            </a:extLst>
          </p:cNvPr>
          <p:cNvPicPr>
            <a:picLocks noChangeAspect="1"/>
          </p:cNvPicPr>
          <p:nvPr/>
        </p:nvPicPr>
        <p:blipFill>
          <a:blip r:embed="rId3"/>
          <a:stretch>
            <a:fillRect/>
          </a:stretch>
        </p:blipFill>
        <p:spPr>
          <a:xfrm>
            <a:off x="524166" y="1185863"/>
            <a:ext cx="4206692" cy="3541123"/>
          </a:xfrm>
          <a:prstGeom prst="rect">
            <a:avLst/>
          </a:prstGeom>
        </p:spPr>
      </p:pic>
      <p:pic>
        <p:nvPicPr>
          <p:cNvPr id="4" name="Picture 3">
            <a:extLst>
              <a:ext uri="{FF2B5EF4-FFF2-40B4-BE49-F238E27FC236}">
                <a16:creationId xmlns:a16="http://schemas.microsoft.com/office/drawing/2014/main" id="{41958482-2C95-8332-D060-9817834DB4F9}"/>
              </a:ext>
            </a:extLst>
          </p:cNvPr>
          <p:cNvPicPr>
            <a:picLocks noChangeAspect="1"/>
          </p:cNvPicPr>
          <p:nvPr/>
        </p:nvPicPr>
        <p:blipFill>
          <a:blip r:embed="rId4"/>
          <a:stretch>
            <a:fillRect/>
          </a:stretch>
        </p:blipFill>
        <p:spPr>
          <a:xfrm>
            <a:off x="4727589" y="1185862"/>
            <a:ext cx="3622365" cy="3541123"/>
          </a:xfrm>
          <a:prstGeom prst="rect">
            <a:avLst/>
          </a:prstGeom>
          <a:ln>
            <a:solidFill>
              <a:schemeClr val="bg1">
                <a:lumMod val="65000"/>
              </a:schemeClr>
            </a:solidFill>
          </a:ln>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BD56A41-F2B7-9E73-7898-6DE6D4E8B60E}"/>
              </a:ext>
            </a:extLst>
          </p:cNvPr>
          <p:cNvPicPr>
            <a:picLocks noChangeAspect="1"/>
          </p:cNvPicPr>
          <p:nvPr/>
        </p:nvPicPr>
        <p:blipFill>
          <a:blip r:embed="rId3"/>
          <a:stretch>
            <a:fillRect/>
          </a:stretch>
        </p:blipFill>
        <p:spPr>
          <a:xfrm>
            <a:off x="1423059" y="1186270"/>
            <a:ext cx="6615597" cy="3483566"/>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2771</TotalTime>
  <Words>700</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radhakrishnan balachandran</cp:lastModifiedBy>
  <cp:revision>54</cp:revision>
  <dcterms:modified xsi:type="dcterms:W3CDTF">2025-03-09T17:53:11Z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