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75" r:id="rId8"/>
    <p:sldId id="276" r:id="rId9"/>
    <p:sldId id="264" r:id="rId10"/>
    <p:sldId id="271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6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049DE-A4E6-46CD-963B-65A94AB2B8E3}" v="43" dt="2024-05-26T19:20:59.372"/>
    <p1510:client id="{7B480626-E1A6-4267-BB33-8A34CBAF2542}" v="542" dt="2024-05-26T19:11:49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0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89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29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5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9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40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0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0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41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13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88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3171-EE1C-46F5-8A66-985EB9AE93EB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00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8020" y="1715483"/>
            <a:ext cx="4152714" cy="1562858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Дипломная работа Создание криптографического приложения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471" y="5432873"/>
            <a:ext cx="4545237" cy="1226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1400" dirty="0">
                <a:latin typeface="Times New Roman"/>
                <a:cs typeface="Times New Roman"/>
              </a:rPr>
              <a:t>Кузьмин Артем Сергеевич</a:t>
            </a:r>
            <a:endParaRPr lang="ru-RU" dirty="0"/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ИС 1.20 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Нефтеюганский политехнический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197344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2141" y="200025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38" y="1635160"/>
            <a:ext cx="11237705" cy="54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>
                <a:solidFill>
                  <a:srgbClr val="333333"/>
                </a:solidFill>
                <a:latin typeface="Times New Roman"/>
                <a:cs typeface="Times New Roman"/>
              </a:rPr>
              <a:t>Для реализации криптографического приложения потребуется:</a:t>
            </a:r>
          </a:p>
          <a:p>
            <a:pPr algn="just"/>
            <a:r>
              <a:rPr lang="ru-RU" dirty="0">
                <a:latin typeface="Times New Roman"/>
                <a:cs typeface="Times New Roman"/>
              </a:rPr>
              <a:t>1. Выбрать подходящие криптографические алгоритмы, такие как AES, RSA или SHA-256, и реализовать их в приложении.</a:t>
            </a:r>
          </a:p>
          <a:p>
            <a:pPr algn="just"/>
            <a:r>
              <a:rPr lang="ru-RU" dirty="0">
                <a:latin typeface="Times New Roman"/>
                <a:cs typeface="Times New Roman"/>
              </a:rPr>
              <a:t>2. Создание пользовательского интерфейса для приложения включает в себя создание формы или окна, где пользователь может вводить данные для шифрования или дешифрования, а также кнопки для запуска процесса шифрования или дешифрования.</a:t>
            </a:r>
          </a:p>
          <a:p>
            <a:pPr algn="just"/>
            <a:r>
              <a:rPr lang="ru-RU" dirty="0">
                <a:latin typeface="Times New Roman"/>
                <a:cs typeface="Times New Roman"/>
              </a:rPr>
              <a:t>3. При шифровании данных требуется использование ключа, который используется для защиты информации. Приложение должно предоставлять возможность генерации, сохранения и загрузки ключей для использования в шифровании и дешифровании данных.</a:t>
            </a:r>
          </a:p>
          <a:p>
            <a:pPr algn="just"/>
            <a:r>
              <a:rPr lang="ru-RU" dirty="0">
                <a:latin typeface="Times New Roman"/>
                <a:cs typeface="Times New Roman"/>
              </a:rPr>
              <a:t>4. Необходимо обеспечить безопасность данных, хранящихся на устройстве пользователя или передаваемых через сеть, путем реализации дополнительных мер безопасности, таких как защита паролем или шифрование хранилища данных.</a:t>
            </a:r>
          </a:p>
          <a:p>
            <a:pPr algn="just"/>
            <a:r>
              <a:rPr lang="ru-RU" dirty="0">
                <a:latin typeface="Times New Roman"/>
                <a:cs typeface="Times New Roman"/>
              </a:rPr>
              <a:t>5. Не менее важной задачей является тестирование приложения для обнаружения и устранения возможных уязвимостей или ошибок в его работе.</a:t>
            </a:r>
          </a:p>
          <a:p>
            <a:pPr algn="just"/>
            <a:r>
              <a:rPr lang="ru-RU" dirty="0">
                <a:latin typeface="Times New Roman"/>
                <a:cs typeface="Times New Roman"/>
              </a:rPr>
              <a:t>6. Криптографические алгоритмы и технологии постоянно меняются и обновляются. Необходимо проследить за последними разработками в области криптографии и, при необходимости, обновить приложение, чтобы обеспечить его соответствие современным стандартам безопасности.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790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6825009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Используемое программное обеспечение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554" y="1418731"/>
            <a:ext cx="11140240" cy="50475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Все элементы, необходимые для создания приложения, объединены в специальной программе IDE, а именно:</a:t>
            </a:r>
          </a:p>
          <a:p>
            <a:pPr algn="just"/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1.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Calibri"/>
              </a:rPr>
              <a:t> 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Кодовый редактор</a:t>
            </a:r>
          </a:p>
          <a:p>
            <a:pPr algn="just"/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2.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Calibri"/>
              </a:rPr>
              <a:t> 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Транслятор (компилятор или интерпретатор)</a:t>
            </a:r>
          </a:p>
          <a:p>
            <a:pPr algn="just"/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3.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Calibri"/>
              </a:rPr>
              <a:t> 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Средства автоматизированной сборки</a:t>
            </a:r>
          </a:p>
          <a:p>
            <a:pPr algn="just"/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4.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Calibri"/>
              </a:rPr>
              <a:t> 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Отладчик</a:t>
            </a:r>
          </a:p>
          <a:p>
            <a:pPr algn="just"/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Как правило, каждая IDE предназначена для нескольких языков программирования. Для разработки приложения на языке </a:t>
            </a:r>
            <a:r>
              <a:rPr lang="en-US" sz="1400" dirty="0">
                <a:solidFill>
                  <a:srgbClr val="202124"/>
                </a:solidFill>
                <a:latin typeface="Times New Roman"/>
                <a:cs typeface="Times New Roman"/>
              </a:rPr>
              <a:t>JavaScript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 можно выделить следующие среды разработки: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202124"/>
                </a:solidFill>
                <a:latin typeface="Times New Roman"/>
                <a:cs typeface="Times New Roman"/>
              </a:rPr>
              <a:t>Sublime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02124"/>
                </a:solidFill>
                <a:latin typeface="Times New Roman"/>
                <a:cs typeface="Times New Roman"/>
              </a:rPr>
              <a:t>Text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 – легкий текстовый редактор с широким набором функциональных возможностей и поддержкой плагинов, который позволяет ускорить процесс разработки.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Visual Studio Code – бесплатный многофункциональный кодовый редактор с открытым исходным кодом, который поддерживает большое количество языков программирования, интегрированный отладчик и возможность запуска кода из самого редактора.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err="1">
                <a:solidFill>
                  <a:srgbClr val="202124"/>
                </a:solidFill>
                <a:latin typeface="Times New Roman"/>
                <a:cs typeface="Times New Roman"/>
              </a:rPr>
              <a:t>Atom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 – бесплатный редактор кода от </a:t>
            </a:r>
            <a:r>
              <a:rPr lang="en-US" sz="1400" err="1">
                <a:solidFill>
                  <a:srgbClr val="202124"/>
                </a:solidFill>
                <a:latin typeface="Times New Roman"/>
                <a:cs typeface="Times New Roman"/>
              </a:rPr>
              <a:t>Github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, который поддерживает множество плагинов и тем, а также является настраиваемым и расширяемым.</a:t>
            </a:r>
            <a:endParaRPr lang="ru-RU" sz="140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400" err="1">
                <a:solidFill>
                  <a:srgbClr val="202124"/>
                </a:solidFill>
                <a:latin typeface="Times New Roman"/>
                <a:cs typeface="Times New Roman"/>
              </a:rPr>
              <a:t>Brackets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 – бесплатный редактор кода от </a:t>
            </a:r>
            <a:r>
              <a:rPr lang="en-US" sz="1400" dirty="0">
                <a:solidFill>
                  <a:srgbClr val="202124"/>
                </a:solidFill>
                <a:latin typeface="Times New Roman"/>
                <a:cs typeface="Times New Roman"/>
              </a:rPr>
              <a:t>Adobe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, который дает возможность быстро и комфортно работать со своими проектами, благодаря функциональным возможностям и плагинам.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err="1">
                <a:solidFill>
                  <a:srgbClr val="202124"/>
                </a:solidFill>
                <a:latin typeface="Times New Roman"/>
                <a:cs typeface="Times New Roman"/>
              </a:rPr>
              <a:t>SciTe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 – простой, лёгкий и очень быстрый текстовый редактор, поддерживающий большую часть языков программирования и основные функциональные возможности.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Notepad++ – бесплатный редактор кода, который позволяет работать с большой частью языков программирования и обладает множеством функциональных возможностей.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err="1">
                <a:solidFill>
                  <a:srgbClr val="202124"/>
                </a:solidFill>
                <a:latin typeface="Times New Roman"/>
                <a:cs typeface="Times New Roman"/>
              </a:rPr>
              <a:t>Vim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 – текстовый редактор, который позволяет быстро и эффективно редактировать текст, благодаря своей уникальной системе управления.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err="1">
                <a:solidFill>
                  <a:srgbClr val="202124"/>
                </a:solidFill>
                <a:latin typeface="Times New Roman"/>
                <a:cs typeface="Times New Roman"/>
              </a:rPr>
              <a:t>Emacs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 – текстовый редактор, который поддерживает </a:t>
            </a:r>
            <a:r>
              <a:rPr lang="ru-RU" sz="1400" err="1">
                <a:solidFill>
                  <a:srgbClr val="202124"/>
                </a:solidFill>
                <a:latin typeface="Times New Roman"/>
                <a:cs typeface="Times New Roman"/>
              </a:rPr>
              <a:t>многоплатформенность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 и множество пакетов, а также специальных функций для упрощения работы.</a:t>
            </a:r>
          </a:p>
          <a:p>
            <a:pPr algn="just"/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162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6629642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Выбор средства автоматизации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456" y="1831676"/>
            <a:ext cx="11361752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 dirty="0">
                <a:latin typeface="Times New Roman"/>
                <a:cs typeface="Times New Roman"/>
              </a:rPr>
              <a:t>Данный проект необходимо реализовать в среде программирования </a:t>
            </a:r>
            <a:r>
              <a:rPr lang="en-US" sz="1400" dirty="0">
                <a:latin typeface="Times New Roman"/>
                <a:cs typeface="Times New Roman"/>
              </a:rPr>
              <a:t>Visual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Studio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с помощью языка </a:t>
            </a:r>
            <a:r>
              <a:rPr lang="en-US" sz="1400" dirty="0">
                <a:latin typeface="Times New Roman"/>
                <a:cs typeface="Times New Roman"/>
              </a:rPr>
              <a:t>JavaScript</a:t>
            </a:r>
            <a:r>
              <a:rPr lang="ru-RU" sz="1400" dirty="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1400" dirty="0">
                <a:latin typeface="Times New Roman"/>
                <a:cs typeface="Times New Roman"/>
              </a:rPr>
              <a:t>Visual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Studio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(</a:t>
            </a:r>
            <a:r>
              <a:rPr lang="en-US" sz="1400" dirty="0">
                <a:latin typeface="Times New Roman"/>
                <a:cs typeface="Times New Roman"/>
              </a:rPr>
              <a:t>VS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) — текстовый редактор, разработанный </a:t>
            </a:r>
            <a:r>
              <a:rPr lang="en-US" sz="1400" dirty="0">
                <a:latin typeface="Times New Roman"/>
                <a:cs typeface="Times New Roman"/>
              </a:rPr>
              <a:t>Microsoft</a:t>
            </a:r>
            <a:r>
              <a:rPr lang="ru-RU" sz="1400" dirty="0">
                <a:latin typeface="Times New Roman"/>
                <a:cs typeface="Times New Roman"/>
              </a:rPr>
              <a:t> для </a:t>
            </a:r>
            <a:r>
              <a:rPr lang="en-US" sz="1400" dirty="0">
                <a:latin typeface="Times New Roman"/>
                <a:cs typeface="Times New Roman"/>
              </a:rPr>
              <a:t>Windows</a:t>
            </a:r>
            <a:r>
              <a:rPr lang="ru-RU" sz="1400" dirty="0">
                <a:latin typeface="Times New Roman"/>
                <a:cs typeface="Times New Roman"/>
              </a:rPr>
              <a:t>, </a:t>
            </a:r>
            <a:r>
              <a:rPr lang="en-US" sz="1400" dirty="0">
                <a:latin typeface="Times New Roman"/>
                <a:cs typeface="Times New Roman"/>
              </a:rPr>
              <a:t>Linux</a:t>
            </a:r>
            <a:r>
              <a:rPr lang="ru-RU" sz="1400" dirty="0">
                <a:latin typeface="Times New Roman"/>
                <a:cs typeface="Times New Roman"/>
              </a:rPr>
              <a:t> и </a:t>
            </a:r>
            <a:r>
              <a:rPr lang="en-US" sz="1400" dirty="0">
                <a:latin typeface="Times New Roman"/>
                <a:cs typeface="Times New Roman"/>
              </a:rPr>
              <a:t>macOS</a:t>
            </a:r>
            <a:r>
              <a:rPr lang="ru-RU" sz="1400" dirty="0">
                <a:latin typeface="Times New Roman"/>
                <a:cs typeface="Times New Roman"/>
              </a:rPr>
              <a:t>. Позиционируется как «лёгкий» редактор кода для кроссплатформенной разработки веб- и облачных приложений.</a:t>
            </a: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Преимущества </a:t>
            </a:r>
            <a:r>
              <a:rPr lang="en-US" sz="1400" dirty="0">
                <a:latin typeface="Times New Roman"/>
                <a:cs typeface="Times New Roman"/>
              </a:rPr>
              <a:t>Visual Studio Code:</a:t>
            </a:r>
            <a:endParaRPr lang="ru-RU" sz="14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Открытый и бесплатный исходный код: </a:t>
            </a:r>
            <a:r>
              <a:rPr lang="en-US" sz="1400" dirty="0">
                <a:latin typeface="Times New Roman"/>
                <a:cs typeface="Times New Roman"/>
              </a:rPr>
              <a:t>VS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разработан и поддерживается </a:t>
            </a:r>
            <a:r>
              <a:rPr lang="en-US" sz="1400" dirty="0">
                <a:latin typeface="Times New Roman"/>
                <a:cs typeface="Times New Roman"/>
              </a:rPr>
              <a:t>Microsoft</a:t>
            </a:r>
            <a:r>
              <a:rPr lang="ru-RU" sz="1400" dirty="0">
                <a:latin typeface="Times New Roman"/>
                <a:cs typeface="Times New Roman"/>
              </a:rPr>
              <a:t> как бесплатный и открытый исходный код с поддержкой </a:t>
            </a:r>
            <a:r>
              <a:rPr lang="en-US" sz="1400" dirty="0">
                <a:latin typeface="Times New Roman"/>
                <a:cs typeface="Times New Roman"/>
              </a:rPr>
              <a:t>GitHub</a:t>
            </a:r>
            <a:r>
              <a:rPr lang="ru-RU" sz="1400" dirty="0">
                <a:latin typeface="Times New Roman"/>
                <a:cs typeface="Times New Roman"/>
              </a:rPr>
              <a:t>. Это означает, что он доступен для всех, а его исходный код может быть изменен и улучшен со всеми по мере необходимости.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Настраиваемый интерфейс: </a:t>
            </a:r>
            <a:r>
              <a:rPr lang="en-US" sz="1400" dirty="0">
                <a:latin typeface="Times New Roman"/>
                <a:cs typeface="Times New Roman"/>
              </a:rPr>
              <a:t>VS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имеет настраиваемый интерфейс, который позволяет пользователям настраивать его в соответствии с его индивидуальными потребностями. С помощью него можно сделать очень удобный и интуитивно понятный интерфейс программирования.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Поддержка многих языков программирования: </a:t>
            </a:r>
            <a:r>
              <a:rPr lang="en-US" sz="1400" dirty="0">
                <a:latin typeface="Times New Roman"/>
                <a:cs typeface="Times New Roman"/>
              </a:rPr>
              <a:t>VS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поддерживает множество языков программирования, что делает его очень полезным для различных программистов, включая </a:t>
            </a:r>
            <a:r>
              <a:rPr lang="en-US" sz="1400" dirty="0">
                <a:latin typeface="Times New Roman"/>
                <a:cs typeface="Times New Roman"/>
              </a:rPr>
              <a:t>PHP</a:t>
            </a:r>
            <a:r>
              <a:rPr lang="ru-RU" sz="1400" dirty="0">
                <a:latin typeface="Times New Roman"/>
                <a:cs typeface="Times New Roman"/>
              </a:rPr>
              <a:t>, </a:t>
            </a:r>
            <a:r>
              <a:rPr lang="en-US" sz="1400" dirty="0">
                <a:latin typeface="Times New Roman"/>
                <a:cs typeface="Times New Roman"/>
              </a:rPr>
              <a:t>C</a:t>
            </a:r>
            <a:r>
              <a:rPr lang="ru-RU" sz="1400" dirty="0">
                <a:latin typeface="Times New Roman"/>
                <a:cs typeface="Times New Roman"/>
              </a:rPr>
              <a:t>++, </a:t>
            </a:r>
            <a:r>
              <a:rPr lang="en-US" sz="1400" dirty="0">
                <a:latin typeface="Times New Roman"/>
                <a:cs typeface="Times New Roman"/>
              </a:rPr>
              <a:t>Java</a:t>
            </a:r>
            <a:r>
              <a:rPr lang="ru-RU" sz="1400" dirty="0">
                <a:latin typeface="Times New Roman"/>
                <a:cs typeface="Times New Roman"/>
              </a:rPr>
              <a:t>, </a:t>
            </a:r>
            <a:r>
              <a:rPr lang="en-US" sz="1400" dirty="0">
                <a:latin typeface="Times New Roman"/>
                <a:cs typeface="Times New Roman"/>
              </a:rPr>
              <a:t>Python</a:t>
            </a:r>
            <a:r>
              <a:rPr lang="ru-RU" sz="1400" dirty="0">
                <a:latin typeface="Times New Roman"/>
                <a:cs typeface="Times New Roman"/>
              </a:rPr>
              <a:t>, </a:t>
            </a:r>
            <a:r>
              <a:rPr lang="en-US" sz="1400" dirty="0">
                <a:latin typeface="Times New Roman"/>
                <a:cs typeface="Times New Roman"/>
              </a:rPr>
              <a:t>Ruby</a:t>
            </a:r>
            <a:r>
              <a:rPr lang="ru-RU" sz="1400" dirty="0">
                <a:latin typeface="Times New Roman"/>
                <a:cs typeface="Times New Roman"/>
              </a:rPr>
              <a:t>, </a:t>
            </a:r>
            <a:r>
              <a:rPr lang="en-US" sz="1400" dirty="0">
                <a:latin typeface="Times New Roman"/>
                <a:cs typeface="Times New Roman"/>
              </a:rPr>
              <a:t>SQL</a:t>
            </a:r>
            <a:r>
              <a:rPr lang="ru-RU" sz="1400" dirty="0">
                <a:latin typeface="Times New Roman"/>
                <a:cs typeface="Times New Roman"/>
              </a:rPr>
              <a:t> и многие другие.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Отличные инструменты для отладки: </a:t>
            </a:r>
            <a:r>
              <a:rPr lang="en-US" sz="1400" dirty="0">
                <a:latin typeface="Times New Roman"/>
                <a:cs typeface="Times New Roman"/>
              </a:rPr>
              <a:t>VS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предоставляет широкий выбор отладочных инструментов, которые делают процесс отладки кода проще и быстрее.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Терминал внутри программы: Программа имеет командную строку, что позволяет вам работать с файловой системой и выполнить любые команды прямо внутри программы.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Расширяемость: </a:t>
            </a:r>
            <a:r>
              <a:rPr lang="en-US" sz="1400" dirty="0">
                <a:latin typeface="Times New Roman"/>
                <a:cs typeface="Times New Roman"/>
              </a:rPr>
              <a:t>VS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расширяем и может быть дополнен различными плагинами, которые добавляют больше функциональности в процесс программирования.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Хорошее сообщество поддержки: Существует большое сообщество пользователей, которые активно развивают и поддерживают </a:t>
            </a:r>
            <a:r>
              <a:rPr lang="en-US" sz="1400" dirty="0">
                <a:latin typeface="Times New Roman"/>
                <a:cs typeface="Times New Roman"/>
              </a:rPr>
              <a:t>VS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. Это означает, что вы можете получить помощь, если у вас возникнут проблемы, или задать вопрос, если есть необходимость.</a:t>
            </a: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2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Требования к программе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944" y="1610164"/>
            <a:ext cx="11583263" cy="29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>
                <a:latin typeface="Times New Roman"/>
                <a:cs typeface="Times New Roman"/>
              </a:rPr>
              <a:t>Моя программа должна выполнять такие функции как:</a:t>
            </a:r>
          </a:p>
          <a:p>
            <a:pPr marL="285750" indent="-285750" algn="just">
              <a:buFont typeface="Arial"/>
              <a:buChar char="•"/>
            </a:pPr>
            <a:r>
              <a:rPr lang="en-US" err="1">
                <a:latin typeface="Times New Roman"/>
                <a:cs typeface="Times New Roman"/>
              </a:rPr>
              <a:t>Иметь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удобный</a:t>
            </a:r>
            <a:r>
              <a:rPr lang="en-US" dirty="0">
                <a:latin typeface="Times New Roman"/>
                <a:cs typeface="Times New Roman"/>
              </a:rPr>
              <a:t> и </a:t>
            </a:r>
            <a:r>
              <a:rPr lang="en-US" err="1">
                <a:latin typeface="Times New Roman"/>
                <a:cs typeface="Times New Roman"/>
              </a:rPr>
              <a:t>интуитивно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понятный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пользовательский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интерфейс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позволяющий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легко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выполнять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операции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шифрования</a:t>
            </a:r>
            <a:r>
              <a:rPr lang="en-US" dirty="0">
                <a:latin typeface="Times New Roman"/>
                <a:cs typeface="Times New Roman"/>
              </a:rPr>
              <a:t> и </a:t>
            </a:r>
            <a:r>
              <a:rPr lang="en-US" err="1">
                <a:latin typeface="Times New Roman"/>
                <a:cs typeface="Times New Roman"/>
              </a:rPr>
              <a:t>дешифрования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ru-RU" dirty="0">
                <a:latin typeface="Times New Roman"/>
                <a:cs typeface="Times New Roman"/>
              </a:rPr>
              <a:t> </a:t>
            </a:r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latin typeface="Times New Roman"/>
                <a:cs typeface="Times New Roman"/>
              </a:rPr>
              <a:t>Иметь надежный алгоритм шифрования, который считается безопасным и хорошо зарекомендовал себя.</a:t>
            </a:r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latin typeface="Times New Roman"/>
                <a:cs typeface="Times New Roman"/>
              </a:rPr>
              <a:t>Использовать безопасные методы генерации ключей.</a:t>
            </a:r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latin typeface="Times New Roman"/>
                <a:cs typeface="Times New Roman"/>
              </a:rPr>
              <a:t>Предоставлять механизмы для безопасного хранения и управления ключами шифрования.</a:t>
            </a:r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latin typeface="Times New Roman"/>
                <a:cs typeface="Times New Roman"/>
              </a:rPr>
              <a:t>Поддерживать шифрование и дешифрование данных в различных форматах файлов (например, текстовые файлы, изображения, архивы).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снимок экрана, Шрифт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29AF1894-D039-2502-088C-CA34B5837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4048626"/>
            <a:ext cx="9867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8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Проектирование программного продукта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191" y="1761332"/>
            <a:ext cx="11081221" cy="45318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При создании криптографического приложения был использован следующий прием – модульное программирование.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Модульное программирование — это организация программы как совокупности небольших независимых блоков, называемых модулями, структура и поведение которых подчиняются определённым правилам. Использование модульного программирования позволяет упростить тестирование программы и обнаружение ошибок. Аппаратно-зависимые подзадачи могут быть строго отделены от других подзадач, что улучшает мобильность создаваемых программ.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Модуль — функционально законченный фрагмент программы. Во многих языках (но далеко не обязательно) оформляется в виде отдельного файла с исходным кодом или поименованной непрерывной её части. Некоторые языки предусматривают объединение модулей в пакеты</a:t>
            </a:r>
            <a:r>
              <a:rPr lang="ru-RU" dirty="0">
                <a:solidFill>
                  <a:srgbClr val="44546A"/>
                </a:solidFill>
                <a:latin typeface="Times New Roman"/>
                <a:cs typeface="Times New Roman"/>
              </a:rPr>
              <a:t>.</a:t>
            </a:r>
            <a:endParaRPr lang="ru-RU" dirty="0">
              <a:solidFill>
                <a:srgbClr val="44546A"/>
              </a:solidFill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5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6319525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Текст программы с описанием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C22B-F077-3D1F-547F-944EFA374D1C}"/>
              </a:ext>
            </a:extLst>
          </p:cNvPr>
          <p:cNvSpPr txBox="1"/>
          <p:nvPr/>
        </p:nvSpPr>
        <p:spPr>
          <a:xfrm>
            <a:off x="6245920" y="1529312"/>
            <a:ext cx="4594664" cy="39087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// поле для ввода сообщения, которое будет зашифровано</a:t>
            </a:r>
          </a:p>
          <a:p>
            <a:pPr algn="just"/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const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input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document.querySelector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('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input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')</a:t>
            </a:r>
          </a:p>
          <a:p>
            <a:pPr algn="just"/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// контейнер для вывода результатов</a:t>
            </a:r>
            <a:endParaRPr lang="ru-RU" sz="1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const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output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cs typeface="Times New Roman"/>
              </a:rPr>
              <a:t>document.querySelector</a:t>
            </a:r>
            <a:r>
              <a:rPr lang="ru-RU" sz="1000" dirty="0">
                <a:solidFill>
                  <a:srgbClr val="000000"/>
                </a:solidFill>
                <a:latin typeface="Times New Roman"/>
                <a:cs typeface="Times New Roman"/>
              </a:rPr>
              <a:t>('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cs typeface="Times New Roman"/>
              </a:rPr>
              <a:t>output</a:t>
            </a:r>
            <a:r>
              <a:rPr lang="ru-RU" sz="1000" dirty="0">
                <a:solidFill>
                  <a:srgbClr val="000000"/>
                </a:solidFill>
                <a:latin typeface="Times New Roman"/>
                <a:cs typeface="Times New Roman"/>
              </a:rPr>
              <a:t>')</a:t>
            </a:r>
          </a:p>
          <a:p>
            <a:pPr algn="just"/>
            <a:endParaRPr lang="ru-RU" sz="1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1000" dirty="0">
                <a:solidFill>
                  <a:srgbClr val="000000"/>
                </a:solidFill>
                <a:latin typeface="Times New Roman"/>
                <a:cs typeface="Times New Roman"/>
              </a:rPr>
              <a:t>// ключ</a:t>
            </a:r>
          </a:p>
          <a:p>
            <a:pPr algn="just"/>
            <a:r>
              <a:rPr lang="ru-RU" sz="1000" dirty="0" err="1">
                <a:solidFill>
                  <a:srgbClr val="000000"/>
                </a:solidFill>
                <a:latin typeface="Times New Roman"/>
                <a:cs typeface="Times New Roman"/>
              </a:rPr>
              <a:t>let</a:t>
            </a:r>
            <a:r>
              <a:rPr lang="ru-RU" sz="1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cs typeface="Times New Roman"/>
              </a:rPr>
              <a:t>key</a:t>
            </a:r>
            <a:endParaRPr lang="ru-RU" sz="1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endParaRPr lang="ru-RU" sz="1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const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encryptAndSendMsg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async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() =&gt; {</a:t>
            </a:r>
          </a:p>
          <a:p>
            <a:pPr algn="just"/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   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const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msg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input.value</a:t>
            </a:r>
            <a:endParaRPr lang="ru-RU" sz="1000" dirty="0" err="1">
              <a:latin typeface="Times New Roman"/>
              <a:ea typeface="+mn-lt"/>
              <a:cs typeface="Times New Roman"/>
            </a:endParaRPr>
          </a:p>
          <a:p>
            <a:pPr algn="just"/>
            <a:endParaRPr lang="ru-RU" sz="1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     // шифрование</a:t>
            </a:r>
          </a:p>
          <a:p>
            <a:pPr algn="just"/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   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key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await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generateKey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()</a:t>
            </a:r>
            <a:endParaRPr lang="ru-RU" sz="1000" dirty="0">
              <a:latin typeface="Times New Roman"/>
              <a:ea typeface="+mn-lt"/>
              <a:cs typeface="Times New Roman"/>
            </a:endParaRPr>
          </a:p>
          <a:p>
            <a:pPr algn="just"/>
            <a:endParaRPr lang="ru-RU" sz="1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   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const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{</a:t>
            </a:r>
          </a:p>
          <a:p>
            <a:pPr algn="just"/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       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cipher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,</a:t>
            </a:r>
          </a:p>
          <a:p>
            <a:pPr algn="just"/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       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iv</a:t>
            </a:r>
            <a:endParaRPr lang="ru-RU" sz="1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    } =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await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encrypt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(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msg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ru-RU" sz="1000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key</a:t>
            </a:r>
            <a:r>
              <a:rPr lang="ru-RU" sz="1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)</a:t>
            </a:r>
          </a:p>
          <a:p>
            <a:pPr algn="just"/>
            <a:endParaRPr lang="ru-RU" sz="1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ru-RU" sz="100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// выводим данные в консоль</a:t>
            </a:r>
          </a:p>
          <a:p>
            <a:pPr algn="just"/>
            <a:r>
              <a:rPr lang="ru-RU" sz="100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    console.log(</a:t>
            </a:r>
            <a:r>
              <a:rPr lang="ru-RU" sz="100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data</a:t>
            </a:r>
            <a:r>
              <a:rPr lang="ru-RU" sz="100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)</a:t>
            </a:r>
          </a:p>
          <a:p>
            <a:pPr algn="just"/>
            <a:endParaRPr lang="ru-RU" sz="1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algn="just"/>
            <a:endParaRPr lang="ru-RU" sz="1000" dirty="0">
              <a:solidFill>
                <a:srgbClr val="D4D4D4"/>
              </a:solidFill>
              <a:latin typeface="Times New Roman"/>
              <a:cs typeface="Times New Roman"/>
            </a:endParaRPr>
          </a:p>
          <a:p>
            <a:pPr algn="just"/>
            <a:endParaRPr lang="ru-RU" sz="1000" dirty="0">
              <a:solidFill>
                <a:srgbClr val="6A9955"/>
              </a:solidFill>
              <a:latin typeface="Times New Roman" panose="02020603050405020304" pitchFamily="18" charset="0"/>
              <a:cs typeface="Times New Roman"/>
            </a:endParaRPr>
          </a:p>
          <a:p>
            <a:pPr algn="just"/>
            <a:endParaRPr lang="ru-RU" sz="800" b="1" dirty="0">
              <a:latin typeface="Times New Roman" panose="02020603050405020304" pitchFamily="18" charset="0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CF4A2-79CA-F1C9-46BA-C86037CFA5D6}"/>
              </a:ext>
            </a:extLst>
          </p:cNvPr>
          <p:cNvSpPr txBox="1"/>
          <p:nvPr/>
        </p:nvSpPr>
        <p:spPr>
          <a:xfrm>
            <a:off x="645559" y="1529311"/>
            <a:ext cx="5340693" cy="58244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latin typeface="Times New Roman"/>
                <a:ea typeface="+mn-lt"/>
                <a:cs typeface="Times New Roman"/>
              </a:rPr>
              <a:t>«Криптографическое приложение» позволяет шифровать и дешифровать данные с использованием различных криптографических алгоритмов и ключей.</a:t>
            </a:r>
            <a:endParaRPr lang="ru-RU" sz="1600">
              <a:latin typeface="Times New Roman"/>
              <a:cs typeface="Calibri"/>
            </a:endParaRPr>
          </a:p>
          <a:p>
            <a:pPr marL="571500" indent="-285750" algn="just">
              <a:lnSpc>
                <a:spcPct val="150000"/>
              </a:lnSpc>
              <a:buFont typeface="Arial"/>
              <a:buChar char="•"/>
            </a:pPr>
            <a:r>
              <a:rPr lang="ru-RU" sz="1600" dirty="0">
                <a:latin typeface="Times New Roman"/>
                <a:ea typeface="+mn-lt"/>
                <a:cs typeface="Times New Roman"/>
              </a:rPr>
              <a:t>Язык программирования </a:t>
            </a:r>
            <a:r>
              <a:rPr lang="en-US" sz="1600" dirty="0">
                <a:latin typeface="Times New Roman"/>
                <a:ea typeface="+mn-lt"/>
                <a:cs typeface="Times New Roman"/>
              </a:rPr>
              <a:t>JavaScript</a:t>
            </a:r>
            <a:endParaRPr lang="ru-RU" sz="1600" dirty="0">
              <a:latin typeface="Times New Roman"/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/>
              <a:buChar char="•"/>
            </a:pPr>
            <a:r>
              <a:rPr lang="ru-RU" sz="1600" dirty="0">
                <a:latin typeface="Times New Roman"/>
                <a:ea typeface="+mn-lt"/>
                <a:cs typeface="Times New Roman"/>
              </a:rPr>
              <a:t>Язык разметки </a:t>
            </a:r>
            <a:r>
              <a:rPr lang="en-US" sz="1600" dirty="0">
                <a:latin typeface="Times New Roman"/>
                <a:ea typeface="+mn-lt"/>
                <a:cs typeface="Times New Roman"/>
              </a:rPr>
              <a:t>HTML</a:t>
            </a:r>
            <a:endParaRPr lang="ru-RU" sz="1600" dirty="0">
              <a:latin typeface="Times New Roman"/>
              <a:ea typeface="+mn-lt"/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/>
              <a:buChar char="•"/>
            </a:pPr>
            <a:r>
              <a:rPr lang="ru-RU" sz="1600" dirty="0">
                <a:latin typeface="Times New Roman"/>
                <a:ea typeface="+mn-lt"/>
                <a:cs typeface="Times New Roman"/>
              </a:rPr>
              <a:t>Язык описания внешнего вида </a:t>
            </a:r>
            <a:r>
              <a:rPr lang="en-US" sz="1600" dirty="0">
                <a:latin typeface="Times New Roman"/>
                <a:ea typeface="+mn-lt"/>
                <a:cs typeface="Times New Roman"/>
              </a:rPr>
              <a:t>CSS</a:t>
            </a:r>
            <a:endParaRPr lang="ru-RU" sz="1600" dirty="0">
              <a:latin typeface="Times New Roman"/>
              <a:ea typeface="+mn-lt"/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/>
              <a:buChar char="•"/>
            </a:pPr>
            <a:r>
              <a:rPr lang="ru-RU" sz="1600" dirty="0">
                <a:latin typeface="Times New Roman"/>
                <a:cs typeface="Times New Roman"/>
              </a:rPr>
              <a:t>Текстовый редактор – </a:t>
            </a:r>
            <a:r>
              <a:rPr lang="en-US" sz="1600" dirty="0">
                <a:latin typeface="Times New Roman"/>
                <a:cs typeface="Times New Roman"/>
              </a:rPr>
              <a:t>Visual Studio Code</a:t>
            </a:r>
          </a:p>
          <a:p>
            <a:pPr algn="just">
              <a:lnSpc>
                <a:spcPct val="150000"/>
              </a:lnSpc>
            </a:pPr>
            <a:r>
              <a:rPr lang="ru-RU" sz="1600" dirty="0">
                <a:latin typeface="Times New Roman"/>
                <a:cs typeface="Times New Roman"/>
              </a:rPr>
              <a:t>Плагины:</a:t>
            </a:r>
            <a:endParaRPr lang="en-US" sz="16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ru-RU" sz="1600" dirty="0">
                <a:latin typeface="Times New Roman"/>
                <a:cs typeface="Times New Roman"/>
              </a:rPr>
              <a:t>Live Server </a:t>
            </a:r>
            <a:endParaRPr lang="en-US" sz="16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ru-RU" sz="1600" dirty="0" err="1">
                <a:latin typeface="Times New Roman"/>
                <a:cs typeface="Times New Roman"/>
              </a:rPr>
              <a:t>Prettier</a:t>
            </a:r>
            <a:r>
              <a:rPr lang="ru-RU" sz="1600" dirty="0">
                <a:latin typeface="Times New Roman"/>
                <a:cs typeface="Times New Roman"/>
              </a:rPr>
              <a:t> – </a:t>
            </a:r>
            <a:r>
              <a:rPr lang="en-US" sz="1600" dirty="0">
                <a:latin typeface="Times New Roman"/>
                <a:cs typeface="Times New Roman"/>
              </a:rPr>
              <a:t>Code</a:t>
            </a:r>
            <a:r>
              <a:rPr lang="ru-RU" sz="160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Formatter</a:t>
            </a:r>
            <a:r>
              <a:rPr lang="ru-RU" sz="1600" dirty="0">
                <a:latin typeface="Times New Roman"/>
                <a:cs typeface="Times New Roman"/>
              </a:rPr>
              <a:t> </a:t>
            </a:r>
            <a:endParaRPr lang="en-US" sz="16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600" dirty="0">
                <a:latin typeface="Times New Roman"/>
                <a:cs typeface="Times New Roman"/>
              </a:rPr>
              <a:t>(Приложение 2)</a:t>
            </a:r>
            <a:endParaRPr lang="en-US" sz="16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600" dirty="0">
                <a:latin typeface="Times New Roman"/>
                <a:cs typeface="Times New Roman"/>
              </a:rPr>
              <a:t>Размер - 2,91 МБ (3 054 221 байт)</a:t>
            </a:r>
          </a:p>
          <a:p>
            <a:pPr algn="just">
              <a:lnSpc>
                <a:spcPct val="150000"/>
              </a:lnSpc>
            </a:pPr>
            <a:r>
              <a:rPr lang="ru-RU" sz="1600" dirty="0">
                <a:latin typeface="Times New Roman"/>
                <a:cs typeface="Times New Roman"/>
              </a:rPr>
              <a:t>На диске - 4,18 МБ (4 386 816 байт)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62E7F-5327-92DF-3ECF-3BE1EFD04B7E}"/>
              </a:ext>
            </a:extLst>
          </p:cNvPr>
          <p:cNvSpPr txBox="1"/>
          <p:nvPr/>
        </p:nvSpPr>
        <p:spPr>
          <a:xfrm>
            <a:off x="7816957" y="1933830"/>
            <a:ext cx="3907924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ru-RU" sz="1000" dirty="0">
              <a:solidFill>
                <a:srgbClr val="D4D4D4"/>
              </a:solidFill>
              <a:latin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263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Тестирование и отладка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191" y="1761332"/>
            <a:ext cx="11081221" cy="40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>
                <a:latin typeface="Times New Roman"/>
                <a:cs typeface="Times New Roman"/>
              </a:rPr>
              <a:t>Отладка — этап разработки компьютерной программы, на котором обнаруживают, локализуют и устраняют ошибки.</a:t>
            </a:r>
          </a:p>
          <a:p>
            <a:pPr algn="just"/>
            <a:r>
              <a:rPr lang="ru-RU" dirty="0">
                <a:latin typeface="Times New Roman"/>
                <a:cs typeface="Times New Roman"/>
              </a:rPr>
              <a:t>Для тестирования и отладки криптографического приложения можно использовать различные подходы и техники.</a:t>
            </a:r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latin typeface="Times New Roman"/>
                <a:cs typeface="Times New Roman"/>
              </a:rPr>
              <a:t>Функциональное тестирование. Проверка корректности работы каждой функции приложения и достижения ожидаемого результата. Например, проверка правильности шифрования и дешифрования данных с использованием различных алгоритмов и ключей.</a:t>
            </a:r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latin typeface="Times New Roman"/>
                <a:cs typeface="Times New Roman"/>
              </a:rPr>
              <a:t>Тестирование производительности. Проверка скорости работы приложения и его отклика на запросы пользователя. Например, измерение времени шифрования и дешифрования данных различных размеров и форматов.</a:t>
            </a:r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latin typeface="Times New Roman"/>
                <a:cs typeface="Times New Roman"/>
              </a:rPr>
              <a:t>Тестирование безопасности. Тестирование устойчивости к известным криптографическим атакам. Например, атакам на основе известного открытого текста.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0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191" y="1761332"/>
            <a:ext cx="11081221" cy="5131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>
                <a:latin typeface="Times New Roman"/>
                <a:cs typeface="Times New Roman"/>
              </a:rPr>
              <a:t>В заключении данной курсовой работы можно подвести итоги, которые отражают актуальность данной темы. Разработка криптографических приложений требует глубокого понимания криптографических алгоритмов, методов управления ключами и мер безопасности. Следует помнить, что криптография — это постоянно развивающаяся область, и разработчики должны быть в курсе последних тенденций и угроз безопасности, чтобы гарантировать, что их приложения остаются безопасными и надежными.</a:t>
            </a:r>
          </a:p>
          <a:p>
            <a:pPr algn="just"/>
            <a:r>
              <a:rPr lang="ru-RU" dirty="0">
                <a:latin typeface="Times New Roman"/>
                <a:cs typeface="Times New Roman"/>
              </a:rPr>
              <a:t>Выводы проделанной мной работы:</a:t>
            </a:r>
          </a:p>
          <a:p>
            <a:pPr algn="just"/>
            <a:r>
              <a:rPr lang="ru-RU" dirty="0">
                <a:latin typeface="Times New Roman"/>
                <a:cs typeface="Times New Roman"/>
              </a:rPr>
              <a:t>Был проведен анализ приложений, имеющихся в общем доступе и соответствующих тематике криптографических приложений.</a:t>
            </a:r>
          </a:p>
          <a:p>
            <a:pPr algn="just"/>
            <a:r>
              <a:rPr lang="ru-RU" dirty="0">
                <a:latin typeface="Times New Roman"/>
                <a:cs typeface="Times New Roman"/>
              </a:rPr>
              <a:t>Я сделал приложение, которое реализует следующие функции:</a:t>
            </a:r>
          </a:p>
          <a:p>
            <a:pPr marL="285750" indent="-285750" algn="just">
              <a:buFont typeface="Arial"/>
              <a:buChar char="•"/>
            </a:pPr>
            <a:r>
              <a:rPr lang="en-US" err="1">
                <a:latin typeface="Times New Roman"/>
                <a:cs typeface="Times New Roman"/>
              </a:rPr>
              <a:t>Имеет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удобный</a:t>
            </a:r>
            <a:r>
              <a:rPr lang="en-US" dirty="0">
                <a:latin typeface="Times New Roman"/>
                <a:cs typeface="Times New Roman"/>
              </a:rPr>
              <a:t> и </a:t>
            </a:r>
            <a:r>
              <a:rPr lang="en-US" err="1">
                <a:latin typeface="Times New Roman"/>
                <a:cs typeface="Times New Roman"/>
              </a:rPr>
              <a:t>интуитивно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понятный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пользовательский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интерфейс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позволяющий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легко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выполнять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операции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шифрования</a:t>
            </a:r>
            <a:r>
              <a:rPr lang="en-US" dirty="0">
                <a:latin typeface="Times New Roman"/>
                <a:cs typeface="Times New Roman"/>
              </a:rPr>
              <a:t> и </a:t>
            </a:r>
            <a:r>
              <a:rPr lang="en-US" err="1">
                <a:latin typeface="Times New Roman"/>
                <a:cs typeface="Times New Roman"/>
              </a:rPr>
              <a:t>дешифрования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ru-RU" dirty="0">
                <a:latin typeface="Times New Roman"/>
                <a:cs typeface="Times New Roman"/>
              </a:rPr>
              <a:t> </a:t>
            </a:r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latin typeface="Times New Roman"/>
                <a:cs typeface="Times New Roman"/>
              </a:rPr>
              <a:t>Имеет надежный алгоритм шифрования, который считается безопасным и хорошо зарекомендовал себя.</a:t>
            </a:r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latin typeface="Times New Roman"/>
                <a:cs typeface="Times New Roman"/>
              </a:rPr>
              <a:t>Использует безопасные методы генерации ключей.</a:t>
            </a:r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latin typeface="Times New Roman"/>
                <a:cs typeface="Times New Roman"/>
              </a:rPr>
              <a:t>Предоставляет механизмы для безопасного хранения и управления ключами шифрования.</a:t>
            </a:r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latin typeface="Times New Roman"/>
                <a:cs typeface="Times New Roman"/>
              </a:rPr>
              <a:t>Поддерживает шифрование и дешифрование данных в различных форматах файлов (например, текстовые файлы, изображения, архивы).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Список использованной литературы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191" y="1761332"/>
            <a:ext cx="11081221" cy="31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1. Википедия-свободная энциклопедия [Электронный ресурс] - https://ru.wikipedia.org/wiki/</a:t>
            </a:r>
            <a:endParaRPr lang="ru-RU"/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2. Фримен, Робсон – Изучаем программирование на JavaScript, 2014 – 640 с.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3. Кит Мартин - Криптография. Как защитить свои данные в цифровом пространстве, 2023 – 378 с.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4. Скляров - Искусство защиты и взлома информации, 2004 – 289 с.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5. </a:t>
            </a:r>
            <a:r>
              <a:rPr lang="ru-RU" dirty="0">
                <a:latin typeface="Times New Roman"/>
                <a:cs typeface="Times New Roman"/>
              </a:rPr>
              <a:t>Metanit.com – сайт о программировании [Электронный ресурс] - https://metanit.com/sharp/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1A1A1A"/>
                </a:solidFill>
                <a:latin typeface="Times New Roman"/>
                <a:cs typeface="Times New Roman"/>
              </a:rPr>
              <a:t>6. </a:t>
            </a:r>
            <a:r>
              <a:rPr lang="ru-RU" err="1">
                <a:solidFill>
                  <a:srgbClr val="1A1A1A"/>
                </a:solidFill>
                <a:latin typeface="Times New Roman"/>
                <a:cs typeface="Times New Roman"/>
              </a:rPr>
              <a:t>Дакетт</a:t>
            </a:r>
            <a:r>
              <a:rPr lang="ru-RU" dirty="0">
                <a:solidFill>
                  <a:srgbClr val="1A1A1A"/>
                </a:solidFill>
                <a:latin typeface="Times New Roman"/>
                <a:cs typeface="Times New Roman"/>
              </a:rPr>
              <a:t> Джон HTML и CSS. Разработка и дизайн вебсайтов. Эксмо 2020 - 480 с.</a:t>
            </a:r>
          </a:p>
          <a:p>
            <a:pPr>
              <a:lnSpc>
                <a:spcPct val="150000"/>
              </a:lnSpc>
            </a:pPr>
            <a:endParaRPr lang="ru-RU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7994" y="1595166"/>
            <a:ext cx="4152714" cy="245049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83283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9849" y="-31222"/>
            <a:ext cx="6869151" cy="1324764"/>
          </a:xfrm>
        </p:spPr>
        <p:txBody>
          <a:bodyPr/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b="1" dirty="0">
                <a:solidFill>
                  <a:schemeClr val="bg1"/>
                </a:solidFill>
                <a:latin typeface="Avanti" panose="020B0500000000000000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546" y="1717752"/>
            <a:ext cx="11366038" cy="33701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В современном информационном обществе безопасность данных и приватность стали одними из основных приоритетов. Криптография - наука о защите информации с помощью математических алгоритмов, играет важную роль в обеспечении безопасности данных.</a:t>
            </a:r>
            <a:r>
              <a:rPr lang="ru-RU" dirty="0">
                <a:latin typeface="Times New Roman"/>
                <a:cs typeface="Times New Roman"/>
              </a:rPr>
              <a:t> В последние годы возрос интерес к разработке криптографических приложений, предоставляющих возможность шифрования и расшифрования информации с использованием различных алгоритмов и протоколов.</a:t>
            </a:r>
          </a:p>
          <a:p>
            <a:pPr algn="just"/>
            <a:endParaRPr lang="ru-RU" sz="1400" dirty="0">
              <a:solidFill>
                <a:srgbClr val="111115"/>
              </a:solidFill>
              <a:latin typeface="Times New Roman"/>
              <a:cs typeface="Times New Roman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800" dirty="0">
              <a:latin typeface="Avanti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53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0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234" y="1944764"/>
            <a:ext cx="11278242" cy="25355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/>
                <a:cs typeface="Times New Roman"/>
              </a:rPr>
              <a:t>Актуальность</a:t>
            </a:r>
            <a:r>
              <a:rPr lang="ru-RU" dirty="0">
                <a:latin typeface="Times New Roman"/>
                <a:cs typeface="Times New Roman"/>
              </a:rPr>
              <a:t> данной темы заключается в том, что в современном информационном обществе защита данных и конфиденциальность стали важными аспектами. Криптография - это наука, которая занимается защитой информации с помощью различных методов и алгоритмов шифрования.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Создание криптографического приложения позволяет обеспечить безопасную передачу и хранение информации. Такие приложения часто используются в банковских системах, электронной коммерции, мобильных приложениях и других областях, где важна конфиденциальность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403008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0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052" y="2034255"/>
            <a:ext cx="10892147" cy="31239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Times New Roman"/>
                <a:cs typeface="Times New Roman"/>
              </a:rPr>
              <a:t>Объект исследования: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криптографическое приложение.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Times New Roman"/>
                <a:cs typeface="Times New Roman"/>
              </a:rPr>
              <a:t>Предмет исследования: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 разработка криптографического приложения для обеспечения безопасности, защиты данных и конфиденциальности.</a:t>
            </a:r>
          </a:p>
          <a:p>
            <a:pPr algn="just">
              <a:lnSpc>
                <a:spcPct val="150000"/>
              </a:lnSpc>
            </a:pPr>
            <a:endParaRPr lang="ru-RU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Times New Roman"/>
                <a:cs typeface="Times New Roman"/>
              </a:rPr>
              <a:t>Цель: 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создание криптографического приложения, которое предоставит пользователю возможность безопасного обмена сообщениями, файлами и другими данными.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400" dirty="0">
              <a:solidFill>
                <a:srgbClr val="111115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38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0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444" y="2163500"/>
            <a:ext cx="10865566" cy="5425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111115"/>
                </a:solidFill>
                <a:latin typeface="Times New Roman"/>
                <a:cs typeface="Times New Roman"/>
              </a:rPr>
              <a:t>Задачи:</a:t>
            </a:r>
            <a:endParaRPr lang="ru-RU" dirty="0">
              <a:solidFill>
                <a:srgbClr val="111115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1. Разработка и реализация алгоритмов шифрования и дешифрования данных. 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2. Создание пользовательского интерфейса для приложения. 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3. Разработка функций для генерации и управления ключами. 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4. Реализация функций для обмена зашифрованными данными. 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5. Обеспечение безопасности и защиты данных. 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6. Тестирование приложения. 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7. Обновление и поддержка приложения. 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ru-RU" sz="1400" dirty="0">
              <a:latin typeface="Times New Roman"/>
              <a:cs typeface="Times New Roman"/>
            </a:endParaRP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endParaRPr lang="en-US" sz="1400" dirty="0">
              <a:solidFill>
                <a:srgbClr val="111115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4800" dirty="0">
              <a:latin typeface="Avanti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4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6642" y="233422"/>
            <a:ext cx="5903084" cy="95964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159" y="1713453"/>
            <a:ext cx="11586808" cy="26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>
                <a:solidFill>
                  <a:srgbClr val="333333"/>
                </a:solidFill>
                <a:latin typeface="Times New Roman"/>
                <a:cs typeface="Times New Roman"/>
              </a:rPr>
              <a:t>Криптография – это метод защиты информации путем использования закодированных алгоритмов, хэшей и подписей. Информация может находиться на этапе хранения (например, файл на жестком диске), передачи (например, электронная связь между двумя или несколькими сторонами) или использования (при применении для вычислений). </a:t>
            </a:r>
          </a:p>
          <a:p>
            <a:pPr algn="just"/>
            <a:r>
              <a:rPr lang="ru-RU" dirty="0">
                <a:solidFill>
                  <a:srgbClr val="333333"/>
                </a:solidFill>
                <a:latin typeface="Times New Roman"/>
                <a:cs typeface="Times New Roman"/>
              </a:rPr>
              <a:t>Криптография использует некоторые низкоуровневые криптографические алгоритмы для достижения одной или нескольких из этих целей информационной безопасности. Среди этих инструментов – алгоритмы шифрования, алгоритмы цифровой подписи, алгоритмы хеширования и другие функции.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982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6642" y="233422"/>
            <a:ext cx="6254005" cy="959640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Обзор основных принципов криптографии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159" y="1713453"/>
            <a:ext cx="11586808" cy="5131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1. Конфиденциальность: Главный принцип криптографии состоит в обеспечении конфиденциальности передаваемой информации. Шифрование используется для преобразования исходного текста в шифрованный вид таким образом, что только авторизованный получатель сможет его расшифровать.</a:t>
            </a:r>
            <a:endParaRPr lang="ru-RU">
              <a:latin typeface="Times New Roman"/>
              <a:cs typeface="Calibri" panose="020F0502020204030204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2. Целостность: Криптография также обеспечивает целостность информации. Это означает, что данные не могут быть изменены без предварительного обнаружения. Методы контроля целостности, такие как хэширование и цифровые подписи, используются для проверки, не была ли информация изменена в процессе передачи.</a:t>
            </a:r>
          </a:p>
          <a:p>
            <a:pPr algn="just"/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3. Аутентификация: Криптография помогает обеспечить аутентичность информации и подлинность участников взаимодействия. Для этого могут использоваться цифровые подписи и сертификаты. Аутентификация обеспечивает уверенность в том, что отправитель и получатель являются теми, за кого они себя выдают.</a:t>
            </a:r>
          </a:p>
          <a:p>
            <a:pPr algn="just"/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4. Неотказуемость: Криптография также помогает в решении проблемы отказа отдельных участников взаимодействия от подписания или расшифровки информации. Цифровые подписи и другие методы позволяют третьей стороне доказать, что конкретный участник совершил какое-то действие.</a:t>
            </a:r>
          </a:p>
          <a:p>
            <a:pPr algn="just"/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5. Ключевая безопасность: Криптография оперирует с использованием ключей - значений, используемых для шифрования и расшифровки данных. Ключевая безопасность особенно важна, поскольку любое разглашение или компрометация ключа может привести к нарушению безопасности и конфиденциальности информации.</a:t>
            </a:r>
          </a:p>
          <a:p>
            <a:pPr algn="just"/>
            <a:endParaRPr lang="ru-RU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299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3551" y="134173"/>
            <a:ext cx="6304136" cy="1115216"/>
          </a:xfrm>
        </p:spPr>
        <p:txBody>
          <a:bodyPr>
            <a:noAutofit/>
          </a:bodyPr>
          <a:lstStyle/>
          <a:p>
            <a:pPr lvl="1"/>
            <a:r>
              <a:rPr lang="ru-RU" sz="3200" b="1" dirty="0">
                <a:solidFill>
                  <a:schemeClr val="bg1"/>
                </a:solidFill>
                <a:latin typeface="Times New Roman"/>
                <a:cs typeface="Times New Roman"/>
              </a:rPr>
              <a:t>Рассмотрение существующих криптографических алгоритмов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383" y="1352578"/>
            <a:ext cx="11184980" cy="48494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600" dirty="0">
                <a:latin typeface="Times New Roman"/>
                <a:cs typeface="Times New Roman"/>
              </a:rPr>
              <a:t>1. AES 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(Advanced Encryption Standard) - это симметричный алгоритм шифрования, который широко используется для защиты данных. Он был выбран в качестве стандарта США и рекомендован для использования во всем мире. AES основан на методе замены и перестановки байтов в блоках данных.</a:t>
            </a:r>
            <a:endParaRPr lang="ru-RU" sz="1600">
              <a:latin typeface="Times New Roman"/>
              <a:cs typeface="Times New Roman"/>
            </a:endParaRPr>
          </a:p>
          <a:p>
            <a:pPr algn="just"/>
            <a:r>
              <a:rPr lang="ru-RU" sz="1600" dirty="0">
                <a:latin typeface="Times New Roman"/>
                <a:cs typeface="Times New Roman"/>
              </a:rPr>
              <a:t>2. RSA - 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это асимметричный алгоритм шифрования, который используется для защиты данных и цифровых подписей. RSA основан на сложности факторизации больших простых чисел и использует пару ключей - открытый и закрытый. Открытый ключ используется для шифрования сообщений, а закрытый ключ - для расшифровки.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3. DES (Data Encryption Standard) - это старый симметричный алгоритм шифрования, который был разработан в 1970-х годах. Он использует 56-битные ключи и блоки данных размером 64 бита. Несмотря на свою надежность в прошлом, DES сейчас считается слабым из-за ограниченной длины ключа.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4. SHA (Secure </a:t>
            </a:r>
            <a:r>
              <a:rPr lang="ru-RU" sz="1600" err="1">
                <a:solidFill>
                  <a:srgbClr val="000000"/>
                </a:solidFill>
                <a:latin typeface="Times New Roman"/>
                <a:cs typeface="Times New Roman"/>
              </a:rPr>
              <a:t>Hash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600" err="1">
                <a:solidFill>
                  <a:srgbClr val="000000"/>
                </a:solidFill>
                <a:latin typeface="Times New Roman"/>
                <a:cs typeface="Times New Roman"/>
              </a:rPr>
              <a:t>Algorithm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) - это семейство хэш-функций, которые используются для обеспечения целостности данных. Они принимают произвольно длинный вход и генерируют фиксированную длину хэш-кода. SHA-1 является наиболее широко используемым в прошлом, но сейчас рекомендуется использовать более безопасный SHA-256 или SHA-3.</a:t>
            </a:r>
          </a:p>
          <a:p>
            <a:pPr algn="just"/>
            <a:r>
              <a:rPr lang="ru-RU" sz="1600" dirty="0">
                <a:latin typeface="Times New Roman"/>
                <a:cs typeface="Times New Roman"/>
              </a:rPr>
              <a:t>5. ECC (</a:t>
            </a:r>
            <a:r>
              <a:rPr lang="ru-RU" sz="1600" err="1">
                <a:solidFill>
                  <a:srgbClr val="000000"/>
                </a:solidFill>
                <a:latin typeface="Times New Roman"/>
                <a:cs typeface="Times New Roman"/>
              </a:rPr>
              <a:t>Elliptic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600" err="1">
                <a:solidFill>
                  <a:srgbClr val="000000"/>
                </a:solidFill>
                <a:latin typeface="Times New Roman"/>
                <a:cs typeface="Times New Roman"/>
              </a:rPr>
              <a:t>Curve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600" err="1">
                <a:latin typeface="Times New Roman"/>
                <a:cs typeface="Times New Roman"/>
              </a:rPr>
              <a:t>Cryptography</a:t>
            </a:r>
            <a:r>
              <a:rPr lang="ru-RU" sz="1600" dirty="0">
                <a:latin typeface="Times New Roman"/>
                <a:cs typeface="Times New Roman"/>
              </a:rPr>
              <a:t>) - это асимметричный алгоритм шифрования, который основан на сложных математических проблемах в области эллиптических кривых. ECC предлагает ту же криптографическую безопасность с более короткими ключами, что делает его более эффективным для встроенных систем и мобильных устройств.</a:t>
            </a:r>
            <a:endParaRPr lang="ru-RU" sz="1600">
              <a:latin typeface="Times New Roman"/>
              <a:cs typeface="Times New Roman"/>
            </a:endParaRPr>
          </a:p>
          <a:p>
            <a:pPr algn="just"/>
            <a:r>
              <a:rPr lang="ru-RU" sz="1600" dirty="0">
                <a:latin typeface="Times New Roman"/>
                <a:cs typeface="Times New Roman"/>
              </a:rPr>
              <a:t>6. TLS/SSL - это протоколы безопасной передачи данных по сети. Они используют комбинацию различных криптографических алгоритмов, включая симметричное и асимметричное шифрование, для обеспечения конфиденциальности и целостности данных при передаче через открытую сеть.</a:t>
            </a:r>
            <a:endParaRPr lang="ru-RU" sz="160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Это лишь некоторые из множества криптографических алгоритмов, которые используются в современной криптографии. </a:t>
            </a:r>
          </a:p>
        </p:txBody>
      </p:sp>
    </p:spTree>
    <p:extLst>
      <p:ext uri="{BB962C8B-B14F-4D97-AF65-F5344CB8AC3E}">
        <p14:creationId xmlns:p14="http://schemas.microsoft.com/office/powerpoint/2010/main" val="236820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3919" y="134173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имеющихся аналогов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593" y="1523025"/>
            <a:ext cx="11184980" cy="59332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>
                <a:solidFill>
                  <a:srgbClr val="1D1D1F"/>
                </a:solidFill>
                <a:latin typeface="Times New Roman"/>
                <a:cs typeface="Times New Roman"/>
              </a:rPr>
              <a:t>1. </a:t>
            </a:r>
            <a:r>
              <a:rPr lang="ru-RU" dirty="0" err="1">
                <a:solidFill>
                  <a:srgbClr val="1D1D1F"/>
                </a:solidFill>
                <a:latin typeface="Times New Roman"/>
                <a:cs typeface="Times New Roman"/>
              </a:rPr>
              <a:t>ProtonMail</a:t>
            </a:r>
            <a:r>
              <a:rPr lang="ru-RU" dirty="0">
                <a:solidFill>
                  <a:srgbClr val="1D1D1F"/>
                </a:solidFill>
                <a:latin typeface="Times New Roman"/>
                <a:cs typeface="Times New Roman"/>
              </a:rPr>
              <a:t> (приложение 1) - это приложение для безопасной электронной почты. Его аналогом может быть Gmail с использованием дополнительных плагинов и расширений для шифрования писем.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solidFill>
                  <a:srgbClr val="1D1D1F"/>
                </a:solidFill>
                <a:latin typeface="Times New Roman"/>
                <a:cs typeface="Times New Roman"/>
              </a:rPr>
              <a:t>2. Signal (приложение 1) - это приложение для защищенных сообщений и звонков, основанное на протоколе шифрования end-to-end (отправитель-получатель). Его аналогами могут быть Telegram с использованием режима "секретных чатов" или WhatsApp с включенной функцией "end-to-end" шифрования.</a:t>
            </a:r>
          </a:p>
          <a:p>
            <a:pPr algn="just"/>
            <a:r>
              <a:rPr lang="ru-RU" dirty="0">
                <a:solidFill>
                  <a:srgbClr val="1D1D1F"/>
                </a:solidFill>
                <a:latin typeface="Times New Roman"/>
                <a:cs typeface="Times New Roman"/>
              </a:rPr>
              <a:t>3. VeraCrypt (приложение 1) - это программное обеспечение для шифрования дисков и создания зашифрованных контейнеров. Его аналогом может быть BitLocker, встроенный в некоторые версии Windows, или Cryptomator, который предоставляет шифрование в облаке.</a:t>
            </a:r>
          </a:p>
          <a:p>
            <a:pPr algn="just"/>
            <a:r>
              <a:rPr lang="ru-RU" dirty="0">
                <a:solidFill>
                  <a:srgbClr val="1D1D1F"/>
                </a:solidFill>
                <a:latin typeface="Times New Roman"/>
                <a:cs typeface="Times New Roman"/>
              </a:rPr>
              <a:t>4. Tails (приложение 1) - это операционная система, предназначенная для анонимности и безопасности связи. Аналогами могут быть Qubes OS или Whonix, которые также обеспечивают высокий уровень безопасности и анонимности в Интернете.</a:t>
            </a:r>
          </a:p>
          <a:p>
            <a:pPr algn="just"/>
            <a:r>
              <a:rPr lang="ru-RU" dirty="0">
                <a:solidFill>
                  <a:srgbClr val="1D1D1F"/>
                </a:solidFill>
                <a:latin typeface="Times New Roman"/>
                <a:cs typeface="Times New Roman"/>
              </a:rPr>
              <a:t>5. LastPass (приложение 1) - это менеджер паролей, который хранит и автоматически заполняет пароли для пользователей. Его аналогами могут быть KeePass или 1Password, которые также предлагают функции шифрования и защиты паролей.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solidFill>
                <a:srgbClr val="1D1D1F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ru-RU" sz="1400" dirty="0">
              <a:latin typeface="Calibri" panose="020F0502020204030204"/>
              <a:cs typeface="Calibri" panose="020F0502020204030204"/>
            </a:endParaRPr>
          </a:p>
          <a:p>
            <a:pPr marL="342900">
              <a:lnSpc>
                <a:spcPct val="150000"/>
              </a:lnSpc>
              <a:buFontTx/>
              <a:buAutoNum type="arabicParenR"/>
            </a:pPr>
            <a:endParaRPr lang="ru-RU" sz="1400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ru-RU" sz="4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67072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800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Тема Office</vt:lpstr>
      <vt:lpstr>Дипломная работа Создание криптографического приложения</vt:lpstr>
      <vt:lpstr>Введение </vt:lpstr>
      <vt:lpstr>Актуальность</vt:lpstr>
      <vt:lpstr>Содержание</vt:lpstr>
      <vt:lpstr>Задачи</vt:lpstr>
      <vt:lpstr>Описание предметной области</vt:lpstr>
      <vt:lpstr>Обзор основных принципов криптографии</vt:lpstr>
      <vt:lpstr>Рассмотрение существующих криптографических алгоритмов</vt:lpstr>
      <vt:lpstr>Обзор имеющихся аналогов</vt:lpstr>
      <vt:lpstr>Постановка задачи</vt:lpstr>
      <vt:lpstr>Используемое программное обеспечение</vt:lpstr>
      <vt:lpstr>Выбор средства автоматизации</vt:lpstr>
      <vt:lpstr>Требования к программе</vt:lpstr>
      <vt:lpstr>Проектирование программного продукта</vt:lpstr>
      <vt:lpstr>Текст программы с описанием</vt:lpstr>
      <vt:lpstr>Тестирование и отладка</vt:lpstr>
      <vt:lpstr>Заключение</vt:lpstr>
      <vt:lpstr>Список использованной литературы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Бутко Юлия Леонидовна</dc:creator>
  <cp:lastModifiedBy>Student</cp:lastModifiedBy>
  <cp:revision>446</cp:revision>
  <dcterms:created xsi:type="dcterms:W3CDTF">2021-12-07T09:34:42Z</dcterms:created>
  <dcterms:modified xsi:type="dcterms:W3CDTF">2024-05-26T19:25:27Z</dcterms:modified>
</cp:coreProperties>
</file>