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2904A3AC-F72D-4FBB-8D21-FBE83859305C}" v="379" dt="2023-04-27T23:44:32.937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tier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7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Курсовая работа(проект) Создание приложения "Мониторинг погоды"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471" y="5432873"/>
            <a:ext cx="4545237" cy="122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400" dirty="0">
                <a:latin typeface="Times New Roman"/>
                <a:cs typeface="Times New Roman"/>
              </a:rPr>
              <a:t>Кузьмин Артем Сергеевич</a:t>
            </a:r>
            <a:endParaRPr lang="ru-RU" dirty="0"/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825009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Используемое программное обеспечение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12" y="1769652"/>
            <a:ext cx="11140240" cy="504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Все элементы, необходимые для создания приложения, объединены в специальной программе IDE, а именно:</a:t>
            </a:r>
          </a:p>
          <a:p>
            <a:pPr algn="just"/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1.</a:t>
            </a:r>
            <a:r>
              <a:rPr lang="ru-RU" sz="1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Кодовый редактор</a:t>
            </a:r>
          </a:p>
          <a:p>
            <a:pPr algn="just"/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2.</a:t>
            </a:r>
            <a:r>
              <a:rPr lang="ru-RU" sz="1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Транслятор (компилятор или интерпретатор)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3.</a:t>
            </a:r>
            <a:r>
              <a:rPr lang="ru-RU" sz="1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Средства автоматизированной сборки</a:t>
            </a:r>
          </a:p>
          <a:p>
            <a:pPr algn="just"/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4.</a:t>
            </a:r>
            <a:r>
              <a:rPr lang="ru-RU" sz="1400" dirty="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Отладчик</a:t>
            </a:r>
          </a:p>
          <a:p>
            <a:pPr algn="just"/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Как правило, каждая IDE предназначена для нескольких языков программирования. Для разработки приложения на языке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JavaScript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можно выделить следующие среды разработки: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Sublime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Text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легкий текстовый редактор с широким набором функциональных возможностей и поддержкой плагинов, который позволяет ускорить процесс разработки.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Visual Studio Code – бесплатный многофункциональный кодовый редактор с открытым исходным кодом, который поддерживает большое количество языков программирования, интегрированный отладчик и возможность запуска кода из самого редактора.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 err="1">
                <a:solidFill>
                  <a:srgbClr val="202124"/>
                </a:solidFill>
                <a:latin typeface="Times New Roman"/>
                <a:cs typeface="Times New Roman"/>
              </a:rPr>
              <a:t>Atom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бесплатный редактор кода от </a:t>
            </a:r>
            <a:r>
              <a:rPr lang="en-US" sz="1400" dirty="0" err="1">
                <a:solidFill>
                  <a:srgbClr val="202124"/>
                </a:solidFill>
                <a:latin typeface="Times New Roman"/>
                <a:cs typeface="Times New Roman"/>
              </a:rPr>
              <a:t>Github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, который поддерживает множество плагинов и тем, а также является настраиваемым и расширяемым.</a:t>
            </a:r>
            <a:endParaRPr lang="ru-RU" sz="1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 err="1">
                <a:solidFill>
                  <a:srgbClr val="202124"/>
                </a:solidFill>
                <a:latin typeface="Times New Roman"/>
                <a:cs typeface="Times New Roman"/>
              </a:rPr>
              <a:t>Brackets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бесплатный редактор кода от </a:t>
            </a:r>
            <a:r>
              <a:rPr lang="en-US" sz="1400" dirty="0">
                <a:solidFill>
                  <a:srgbClr val="202124"/>
                </a:solidFill>
                <a:latin typeface="Times New Roman"/>
                <a:cs typeface="Times New Roman"/>
              </a:rPr>
              <a:t>Adobe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, который дает возможность быстро и комфортно работать со своими проектами, благодаря функциональным возможностям и плагинам.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 err="1">
                <a:solidFill>
                  <a:srgbClr val="202124"/>
                </a:solidFill>
                <a:latin typeface="Times New Roman"/>
                <a:cs typeface="Times New Roman"/>
              </a:rPr>
              <a:t>SciTe</a:t>
            </a:r>
            <a:r>
              <a:rPr lang="ru-RU" sz="1400" dirty="0">
                <a:solidFill>
                  <a:srgbClr val="202124"/>
                </a:solidFill>
                <a:latin typeface="Times New Roman"/>
                <a:cs typeface="Times New Roman"/>
              </a:rPr>
              <a:t> – простой, лёгкий и очень быстрый текстовый редактор, поддерживающий большую часть языков программирования и основные функциональные возможности.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Notepad++ – бесплатный редактор кода, который позволяет работать с большой частью языков программирования и обладает множеством функциональных возможностей.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Vim – текстовый редактор, который позволяет быстро и эффективно редактировать текст, благодаря своей уникальной системе управления.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>
                <a:solidFill>
                  <a:srgbClr val="202124"/>
                </a:solidFill>
                <a:latin typeface="Times New Roman"/>
                <a:cs typeface="Times New Roman"/>
              </a:rPr>
              <a:t>Emacs – текстовый редактор, который поддерживает многоплатформенность и множество пакетов, а также специальных функций для упрощения работы.</a:t>
            </a:r>
          </a:p>
          <a:p>
            <a:pPr algn="just"/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16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56" y="1831676"/>
            <a:ext cx="11361752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400" dirty="0">
                <a:latin typeface="Times New Roman"/>
                <a:cs typeface="Times New Roman"/>
              </a:rPr>
              <a:t>Данный проект необходимо реализовать в среде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с помощью языка </a:t>
            </a:r>
            <a:r>
              <a:rPr lang="en-US" sz="1400" dirty="0">
                <a:latin typeface="Times New Roman"/>
                <a:cs typeface="Times New Roman"/>
              </a:rPr>
              <a:t>JavaScript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400" dirty="0">
                <a:latin typeface="Times New Roman"/>
                <a:cs typeface="Times New Roman"/>
              </a:rPr>
              <a:t>Visual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Studio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(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) — текстовый редактор, разработанный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для </a:t>
            </a:r>
            <a:r>
              <a:rPr lang="en-US" sz="1400" dirty="0">
                <a:latin typeface="Times New Roman"/>
                <a:cs typeface="Times New Roman"/>
              </a:rPr>
              <a:t>Windows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Linux</a:t>
            </a:r>
            <a:r>
              <a:rPr lang="ru-RU" sz="1400" dirty="0">
                <a:latin typeface="Times New Roman"/>
                <a:cs typeface="Times New Roman"/>
              </a:rPr>
              <a:t> и </a:t>
            </a:r>
            <a:r>
              <a:rPr lang="en-US" sz="1400" dirty="0">
                <a:latin typeface="Times New Roman"/>
                <a:cs typeface="Times New Roman"/>
              </a:rPr>
              <a:t>macOS</a:t>
            </a:r>
            <a:r>
              <a:rPr lang="ru-RU" sz="1400" dirty="0">
                <a:latin typeface="Times New Roman"/>
                <a:cs typeface="Times New Roman"/>
              </a:rPr>
              <a:t>. Позиционируется как «лёгкий» редактор кода для кроссплатформенной разработки веб- и облачных приложений.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Преимущества </a:t>
            </a:r>
            <a:r>
              <a:rPr lang="en-US" sz="1400" dirty="0">
                <a:latin typeface="Times New Roman"/>
                <a:cs typeface="Times New Roman"/>
              </a:rPr>
              <a:t>Visual Studio Code:</a:t>
            </a:r>
            <a:endParaRPr lang="ru-RU" sz="1400" dirty="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Открытый и бесплатный исходный код: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разработан и поддерживается </a:t>
            </a:r>
            <a:r>
              <a:rPr lang="en-US" sz="1400" dirty="0">
                <a:latin typeface="Times New Roman"/>
                <a:cs typeface="Times New Roman"/>
              </a:rPr>
              <a:t>Microsoft</a:t>
            </a:r>
            <a:r>
              <a:rPr lang="ru-RU" sz="1400" dirty="0">
                <a:latin typeface="Times New Roman"/>
                <a:cs typeface="Times New Roman"/>
              </a:rPr>
              <a:t> как бесплатный и открытый исходный код с поддержкой </a:t>
            </a:r>
            <a:r>
              <a:rPr lang="en-US" sz="1400" dirty="0">
                <a:latin typeface="Times New Roman"/>
                <a:cs typeface="Times New Roman"/>
              </a:rPr>
              <a:t>GitHub</a:t>
            </a:r>
            <a:r>
              <a:rPr lang="ru-RU" sz="1400" dirty="0">
                <a:latin typeface="Times New Roman"/>
                <a:cs typeface="Times New Roman"/>
              </a:rPr>
              <a:t>. Это означает, что он доступен для всех, а его исходный код может быть изменен и улучшен со всеми по мере необходимости.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Настраиваемый интерфейс: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имеет настраиваемый интерфейс, который позволяет пользователям настраивать его в соответствии с его индивидуальными потребностями. С помощью него можно сделать очень удобный и интуитивно понятный интерфейс программирования.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Поддержка многих языков программирования: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поддерживает множество языков программирования, что делает его очень полезным для различных программистов, включая </a:t>
            </a:r>
            <a:r>
              <a:rPr lang="en-US" sz="1400" dirty="0">
                <a:latin typeface="Times New Roman"/>
                <a:cs typeface="Times New Roman"/>
              </a:rPr>
              <a:t>PHP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C</a:t>
            </a:r>
            <a:r>
              <a:rPr lang="ru-RU" sz="1400" dirty="0">
                <a:latin typeface="Times New Roman"/>
                <a:cs typeface="Times New Roman"/>
              </a:rPr>
              <a:t>++, </a:t>
            </a:r>
            <a:r>
              <a:rPr lang="en-US" sz="1400" dirty="0">
                <a:latin typeface="Times New Roman"/>
                <a:cs typeface="Times New Roman"/>
              </a:rPr>
              <a:t>Java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Python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Ruby</a:t>
            </a:r>
            <a:r>
              <a:rPr lang="ru-RU" sz="1400" dirty="0">
                <a:latin typeface="Times New Roman"/>
                <a:cs typeface="Times New Roman"/>
              </a:rPr>
              <a:t>, </a:t>
            </a:r>
            <a:r>
              <a:rPr lang="en-US" sz="1400" dirty="0">
                <a:latin typeface="Times New Roman"/>
                <a:cs typeface="Times New Roman"/>
              </a:rPr>
              <a:t>SQL</a:t>
            </a:r>
            <a:r>
              <a:rPr lang="ru-RU" sz="1400" dirty="0">
                <a:latin typeface="Times New Roman"/>
                <a:cs typeface="Times New Roman"/>
              </a:rPr>
              <a:t> и многие другие.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Отличные инструменты для отладки: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предоставляет широкий выбор отладочных инструментов, которые делают процесс отладки кода проще и быстрее.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Терминал внутри программы: Программа имеет командную строку, что позволяет вам работать с файловой системой и выполнить любые команды прямо внутри программы.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Расширяемость: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расширяем и может быть дополнен различными плагинами, которые добавляют больше функциональности в процесс программирования.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Хорошее сообщество поддержки: Существует большое сообщество пользователей, которые активно развивают и поддерживают </a:t>
            </a:r>
            <a:r>
              <a:rPr lang="en-US" sz="1400" dirty="0">
                <a:latin typeface="Times New Roman"/>
                <a:cs typeface="Times New Roman"/>
              </a:rPr>
              <a:t>VS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. Это означает, что вы можете получить помощь, если у вас возникнут проблемы, или задать вопрос, если есть необходимость.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44" y="1610164"/>
            <a:ext cx="11583263" cy="23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Моя программа должна выполнять такие функции как:</a:t>
            </a:r>
            <a:endParaRPr lang="ru-RU"/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Принимать данные из </a:t>
            </a:r>
            <a:r>
              <a:rPr lang="en-US" sz="1400" dirty="0">
                <a:latin typeface="Times New Roman"/>
                <a:cs typeface="Times New Roman"/>
              </a:rPr>
              <a:t>API</a:t>
            </a:r>
            <a:r>
              <a:rPr lang="ru-RU" sz="1400" dirty="0">
                <a:latin typeface="Times New Roman"/>
                <a:cs typeface="Times New Roman"/>
              </a:rPr>
              <a:t> сайтов.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Поддерживать несколько языков, что позволит использовать его пользователям в разных регионах мира.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Предоставлять актуальные и точные данные о погоде на текущий момент времени, а также прогнозы на ближайшие дни.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BB39379-E4AF-0D1C-C6F9-9BA86074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94" y="3925562"/>
            <a:ext cx="4464755" cy="1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29621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При создании приложения «Мониторинг погоды» был использован следующий прием – модульное программирование.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Модульное программирование — это организация программы как совокупности небольших независимых блоков, называемых модулями, структура и поведение которых подчиняются определённым правилам. Использование модульного программирования позволяет упростить тестирование программы и обнаружение ошибок. Аппаратно-зависимые подзадачи могут быть строго отделены от других подзадач, что улучшает мобильность создаваемых программ.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Модуль — функционально законченный фрагмент программы. Во многих языках (но далеко не обязательно) оформляется в виде отдельного файла с исходным кодом или поименованной непрерывной её части. Некоторые языки предусматривают объединение модулей в пакеты</a:t>
            </a:r>
            <a:r>
              <a:rPr lang="ru-RU" sz="1400" dirty="0">
                <a:solidFill>
                  <a:srgbClr val="44546A"/>
                </a:solidFill>
                <a:latin typeface="Times New Roman"/>
                <a:cs typeface="Times New Roman"/>
              </a:rPr>
              <a:t>.</a:t>
            </a:r>
            <a:endParaRPr lang="ru-RU" dirty="0">
              <a:solidFill>
                <a:srgbClr val="44546A"/>
              </a:solidFill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4C22B-F077-3D1F-547F-944EFA374D1C}"/>
              </a:ext>
            </a:extLst>
          </p:cNvPr>
          <p:cNvSpPr txBox="1"/>
          <p:nvPr/>
        </p:nvSpPr>
        <p:spPr>
          <a:xfrm>
            <a:off x="6245920" y="1529312"/>
            <a:ext cx="4594664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1000" dirty="0" err="1">
                <a:solidFill>
                  <a:srgbClr val="C586C0"/>
                </a:solidFill>
                <a:latin typeface="Times New Roman"/>
                <a:ea typeface="+mn-lt"/>
                <a:cs typeface="Times New Roman"/>
              </a:rPr>
              <a:t>import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conditions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586C0"/>
                </a:solidFill>
                <a:latin typeface="Times New Roman"/>
                <a:ea typeface="+mn-lt"/>
                <a:cs typeface="Times New Roman"/>
              </a:rPr>
              <a:t>from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'./conditions.js'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console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log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conditions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apiKey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'e9a5d3b74bf84418b11193028231901'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>
                <a:solidFill>
                  <a:srgbClr val="6A9955"/>
                </a:solidFill>
                <a:latin typeface="Times New Roman"/>
                <a:ea typeface="+mn-lt"/>
                <a:cs typeface="Times New Roman"/>
              </a:rPr>
              <a:t>// Элементы на странице</a:t>
            </a: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header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document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querySelector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'.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header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0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form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cs typeface="Times New Roman"/>
              </a:rPr>
              <a:t>document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cs typeface="Times New Roman"/>
              </a:rPr>
              <a:t>querySelector</a:t>
            </a:r>
            <a:r>
              <a:rPr lang="ru-RU" sz="1000" dirty="0">
                <a:solidFill>
                  <a:srgbClr val="D4D4D4"/>
                </a:solidFill>
                <a:latin typeface="Times New Roman"/>
                <a:cs typeface="Times New Roman"/>
              </a:rPr>
              <a:t>(</a:t>
            </a:r>
            <a:r>
              <a:rPr lang="ru-RU" sz="1000" dirty="0">
                <a:solidFill>
                  <a:srgbClr val="CE9178"/>
                </a:solidFill>
                <a:latin typeface="Times New Roman"/>
                <a:cs typeface="Times New Roman"/>
              </a:rPr>
              <a:t>'#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cs typeface="Times New Roman"/>
              </a:rPr>
              <a:t>form</a:t>
            </a:r>
            <a:r>
              <a:rPr lang="ru-RU" sz="1000" dirty="0">
                <a:solidFill>
                  <a:srgbClr val="CE9178"/>
                </a:solidFill>
                <a:latin typeface="Times New Roman"/>
                <a:cs typeface="Times New Roman"/>
              </a:rPr>
              <a:t>'</a:t>
            </a:r>
            <a:r>
              <a:rPr lang="ru-RU" sz="1000" dirty="0">
                <a:solidFill>
                  <a:srgbClr val="D4D4D4"/>
                </a:solidFill>
                <a:latin typeface="Times New Roman"/>
                <a:cs typeface="Times New Roman"/>
              </a:rPr>
              <a:t>);</a:t>
            </a: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input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document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querySelector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'#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inputCity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function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removeCard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 {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document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querySelector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'.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  <a:endParaRPr lang="ru-RU" sz="10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C586C0"/>
                </a:solidFill>
                <a:latin typeface="Times New Roman"/>
                <a:ea typeface="+mn-lt"/>
                <a:cs typeface="Times New Roman"/>
              </a:rPr>
              <a:t>if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(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prevCard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remove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();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}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function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showError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errorMessage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 {</a:t>
            </a:r>
            <a:endParaRPr lang="ru-RU" sz="1000" dirty="0">
              <a:solidFill>
                <a:srgbClr val="D4D4D4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>
                <a:solidFill>
                  <a:srgbClr val="6A9955"/>
                </a:solidFill>
                <a:latin typeface="Times New Roman"/>
                <a:ea typeface="+mn-lt"/>
                <a:cs typeface="Times New Roman"/>
              </a:rPr>
              <a:t>// Отобразить карточку с ошибкой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html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`&lt;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errorMessage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&gt;`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>
                <a:solidFill>
                  <a:srgbClr val="6A9955"/>
                </a:solidFill>
                <a:latin typeface="Times New Roman"/>
                <a:ea typeface="+mn-lt"/>
                <a:cs typeface="Times New Roman"/>
              </a:rPr>
              <a:t>// Отображаем карточку на странице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header</a:t>
            </a:r>
            <a:r>
              <a:rPr lang="ru-RU" sz="1000" dirty="0" err="1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.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insertAdjacentHTML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afterend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'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html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);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}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function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DCDCAA"/>
                </a:solidFill>
                <a:latin typeface="Times New Roman"/>
                <a:ea typeface="+mn-lt"/>
                <a:cs typeface="Times New Roman"/>
              </a:rPr>
              <a:t>showCard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({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name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country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temp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condition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, 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imgPath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}) {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>
                <a:solidFill>
                  <a:srgbClr val="6A9955"/>
                </a:solidFill>
                <a:latin typeface="Times New Roman"/>
                <a:ea typeface="+mn-lt"/>
                <a:cs typeface="Times New Roman"/>
              </a:rPr>
              <a:t>// Разметка для карточки</a:t>
            </a:r>
          </a:p>
          <a:p>
            <a:pPr algn="just"/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    </a:t>
            </a:r>
            <a:r>
              <a:rPr lang="ru-RU" sz="1000" dirty="0" err="1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const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4FC1FF"/>
                </a:solidFill>
                <a:latin typeface="Times New Roman"/>
                <a:ea typeface="+mn-lt"/>
                <a:cs typeface="Times New Roman"/>
              </a:rPr>
              <a:t>html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`&lt;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 &lt;h2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card-city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name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span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country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span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&gt;&lt;/h2&gt;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 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card-weather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     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card-value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temp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sup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&gt;°c&lt;/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sup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     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img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card-img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src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imgPath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alt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Weather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 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     &lt;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class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="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card-description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"&gt;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${</a:t>
            </a:r>
            <a:r>
              <a:rPr lang="ru-RU" sz="1000" dirty="0" err="1">
                <a:solidFill>
                  <a:srgbClr val="9CDCFE"/>
                </a:solidFill>
                <a:latin typeface="Times New Roman"/>
                <a:ea typeface="+mn-lt"/>
                <a:cs typeface="Times New Roman"/>
              </a:rPr>
              <a:t>condition</a:t>
            </a:r>
            <a:r>
              <a:rPr lang="ru-RU" sz="1000" dirty="0">
                <a:solidFill>
                  <a:srgbClr val="569CD6"/>
                </a:solidFill>
                <a:latin typeface="Times New Roman"/>
                <a:ea typeface="+mn-lt"/>
                <a:cs typeface="Times New Roman"/>
              </a:rPr>
              <a:t>}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</a:t>
            </a:r>
          </a:p>
          <a:p>
            <a:pPr algn="just"/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                            &lt;/</a:t>
            </a:r>
            <a:r>
              <a:rPr lang="ru-RU" sz="1000" dirty="0" err="1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div</a:t>
            </a:r>
            <a:r>
              <a:rPr lang="ru-RU" sz="1000" dirty="0">
                <a:solidFill>
                  <a:srgbClr val="CE9178"/>
                </a:solidFill>
                <a:latin typeface="Times New Roman"/>
                <a:ea typeface="+mn-lt"/>
                <a:cs typeface="Times New Roman"/>
              </a:rPr>
              <a:t>&gt;`</a:t>
            </a:r>
            <a:r>
              <a:rPr lang="ru-RU" sz="1000" dirty="0">
                <a:solidFill>
                  <a:srgbClr val="D4D4D4"/>
                </a:solidFill>
                <a:latin typeface="Times New Roman"/>
                <a:ea typeface="+mn-lt"/>
                <a:cs typeface="Times New Roman"/>
              </a:rPr>
              <a:t>;</a:t>
            </a:r>
            <a:endParaRPr lang="ru-RU" sz="1000">
              <a:latin typeface="Calibri"/>
              <a:ea typeface="+mn-lt"/>
              <a:cs typeface="Calibri"/>
            </a:endParaRPr>
          </a:p>
          <a:p>
            <a:pPr algn="just"/>
            <a:endParaRPr lang="ru-RU" sz="1000" dirty="0">
              <a:solidFill>
                <a:srgbClr val="6A9955"/>
              </a:solidFill>
              <a:latin typeface="Times New Roman"/>
              <a:cs typeface="Times New Roman"/>
            </a:endParaRPr>
          </a:p>
          <a:p>
            <a:pPr algn="just"/>
            <a:endParaRPr lang="ru-RU" sz="800" b="1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CF4A2-79CA-F1C9-46BA-C86037CFA5D6}"/>
              </a:ext>
            </a:extLst>
          </p:cNvPr>
          <p:cNvSpPr txBox="1"/>
          <p:nvPr/>
        </p:nvSpPr>
        <p:spPr>
          <a:xfrm>
            <a:off x="645559" y="1529311"/>
            <a:ext cx="5340693" cy="52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Программный продукт «Мониторинг погоды» выводит данные о погоде с сайта </a:t>
            </a:r>
            <a:r>
              <a:rPr lang="en-US" sz="1400" dirty="0" err="1">
                <a:latin typeface="Times New Roman"/>
                <a:ea typeface="+mn-lt"/>
                <a:cs typeface="Times New Roman"/>
              </a:rPr>
              <a:t>OpenWeather</a:t>
            </a:r>
            <a:r>
              <a:rPr lang="ru-RU" sz="1400" dirty="0">
                <a:latin typeface="Times New Roman"/>
                <a:ea typeface="+mn-lt"/>
                <a:cs typeface="Times New Roman"/>
              </a:rPr>
              <a:t> в соответствии с местоположением пользователя.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В своей программе я использовал:</a:t>
            </a:r>
            <a:endParaRPr lang="ru-RU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программирования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JavaScript</a:t>
            </a:r>
            <a:endParaRPr lang="ru-RU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разметки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HTML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ea typeface="+mn-lt"/>
                <a:cs typeface="Times New Roman"/>
              </a:rPr>
              <a:t>Язык описания внешнего вида </a:t>
            </a:r>
            <a:r>
              <a:rPr lang="en-US" sz="1400" dirty="0">
                <a:latin typeface="Times New Roman"/>
                <a:ea typeface="+mn-lt"/>
                <a:cs typeface="Times New Roman"/>
              </a:rPr>
              <a:t>CSS</a:t>
            </a:r>
            <a:endParaRPr lang="ru-RU" sz="1400" dirty="0">
              <a:latin typeface="Times New Roman"/>
              <a:ea typeface="+mn-lt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Текстовый редактор – </a:t>
            </a:r>
            <a:r>
              <a:rPr lang="en-US" sz="1400" dirty="0">
                <a:latin typeface="Times New Roman"/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Плагины: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Live Server 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  <a:hlinkClick r:id="rId3"/>
              </a:rPr>
              <a:t>Prettier</a:t>
            </a:r>
            <a:r>
              <a:rPr lang="ru-RU" sz="1400" dirty="0">
                <a:latin typeface="Times New Roman"/>
                <a:cs typeface="Times New Roman"/>
              </a:rPr>
              <a:t> – </a:t>
            </a:r>
            <a:r>
              <a:rPr lang="en-US" sz="1400" dirty="0">
                <a:latin typeface="Times New Roman"/>
                <a:cs typeface="Times New Roman"/>
              </a:rPr>
              <a:t>Code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Formatter</a:t>
            </a:r>
            <a:r>
              <a:rPr lang="ru-RU" sz="1400" dirty="0">
                <a:latin typeface="Times New Roman"/>
                <a:cs typeface="Times New Roman"/>
              </a:rPr>
              <a:t> 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(Приложение 2)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- 18,7 МБ (19 650 091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диске - 18,7 МБ (19 685 376 байт)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36084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Отладка — этап разработки компьютерной программы, на котором обнаруживают, локализуют и устраняют ошибки.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Для тестирования и отладки приложения для мониторинга погоды можно использовать различные подходы и техники.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Функциональное тестирование. Проверка корректности работы каждой функции приложения и достижения ожидаемого результата. Например, тестирование определения текущей погоды.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Тестирование производительности. Проверка скорости работы приложения и его отклика на запросы пользователя. Например, определение времени ответа приложения при загрузке данных о погоде.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Тестирование при различных условиях. Перед выпуском приложения важно также проверить его работы, что оно будет работать корректно на всех устройствах.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Тестирование стрессоустойчивости. Проверка работоспособности приложения в условиях повышенной нагрузки. Например, проверка работы приложения в период пикового спроса погодных данных.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45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В заключении данной курсовой работы можно подвести итоги, которые отражают актуальность данной темы. Приложение для мониторинга погоды востребовано настоящее время из-за необходимости получения точной и своевременной информации о погодных условиях. Это особенно важно для людей, чья жизнь и работа зависят от погоды. Кроме того, многие люди используют приложения, чтобы планировать свои отпуска, путешествия или просто выбирать подходящую одежду на каждый день. В целом, приложение для мониторинга погоды является важным инструментом для всех, кто хочет быть в курсе погодных условий в любое время и в любом месте.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Выводы проделанной мной работы: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Был проведен анализ приложений, имеющихся в общем доступе и соответствующих тематике погодных приложений.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Принимать данные из </a:t>
            </a:r>
            <a:r>
              <a:rPr lang="en-US" sz="1400" dirty="0">
                <a:latin typeface="Times New Roman"/>
                <a:cs typeface="Times New Roman"/>
              </a:rPr>
              <a:t>API</a:t>
            </a:r>
            <a:r>
              <a:rPr lang="ru-RU" sz="1400" dirty="0">
                <a:latin typeface="Times New Roman"/>
                <a:cs typeface="Times New Roman"/>
              </a:rPr>
              <a:t> сайтов.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Поддерживать несколько языков, что позволит использовать его пользователям в разных регионах мира.</a:t>
            </a: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Предоставлять актуальные и точные данные о погоде на текущий момент времени, а также прогнозы на ближайшие дни.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Список использованной литературы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26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1. Википедия-свободная энциклопедия [Электронный ресурс] - </a:t>
            </a:r>
            <a:r>
              <a:rPr lang="ru-RU" sz="1400" dirty="0">
                <a:latin typeface="Times New Roman"/>
                <a:cs typeface="Times New Roman"/>
                <a:hlinkClick r:id="rId3"/>
              </a:rPr>
              <a:t>https://ru.wikipedia.org/wiki/</a:t>
            </a:r>
            <a:endParaRPr lang="ru-RU" sz="14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2. Фримен, Робсон – Изучаем программирование на JavaScript, 2014 – 640 с.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3. </a:t>
            </a:r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Дронов Владимир JavaScript. Народные советы; БХВ-Петербург -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М., 2016 – 458с.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4. Metanit.com – сайт о программировании [Электронный ресурс] - </a:t>
            </a:r>
            <a:r>
              <a:rPr lang="ru-RU" sz="1400" u="sng" dirty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https://metanit.com/sharp</a:t>
            </a:r>
            <a:r>
              <a:rPr lang="ru-RU" sz="1400" u="sng" dirty="0">
                <a:solidFill>
                  <a:srgbClr val="0000FF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ru-RU" sz="1400">
              <a:solidFill>
                <a:srgbClr val="1A1A1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5. </a:t>
            </a:r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Робсон Э. Изучаем HTML, XHTML и CSS Питер 1 том 2-е издание 2020 - 720 с.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6. </a:t>
            </a:r>
            <a:r>
              <a:rPr lang="ru-RU" sz="1400" dirty="0" err="1">
                <a:solidFill>
                  <a:srgbClr val="1A1A1A"/>
                </a:solidFill>
                <a:latin typeface="Times New Roman"/>
                <a:cs typeface="Times New Roman"/>
              </a:rPr>
              <a:t>Дакетт</a:t>
            </a:r>
            <a:r>
              <a:rPr lang="ru-RU" sz="1400" dirty="0">
                <a:solidFill>
                  <a:srgbClr val="1A1A1A"/>
                </a:solidFill>
                <a:latin typeface="Times New Roman"/>
                <a:cs typeface="Times New Roman"/>
              </a:rPr>
              <a:t> Джон HTML и CSS. Разработка и дизайн вебсайтов. Эксмо 2020 - 480 с.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6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9849" y="-31222"/>
            <a:ext cx="6869151" cy="1324764"/>
          </a:xfr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b="1" dirty="0">
                <a:solidFill>
                  <a:schemeClr val="bg1"/>
                </a:solidFill>
                <a:latin typeface="Avanti" panose="020B0500000000000000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546" y="1717752"/>
            <a:ext cx="11366038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С давних времен люди стремились предугадывать погоду, пытались установить связь между ее изменениями и движением небесных тел. Но все эти попытки не имели научной основы и поэтому были безрезультатны.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В XX и XXI веке, ситуация кардинально изменилась. Для климатического мониторинга сегодня привлекаются огромные вычислительные мощности, сложнейшие приборы и оборудование. Сейчас считываются самые мелкие изменения в параметрах, которые невозможно заметить невооруженным глазом.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Климатический мониторинг погоды - это также международное занятие. Данные, собранные искусственными спутниками Земли, а также тысячами станций метеонаблюдения, поступают в международные дата-центры, где обрабатываются и анализируются.</a:t>
            </a:r>
            <a:r>
              <a:rPr lang="ru-RU" sz="1400" dirty="0">
                <a:latin typeface="Times New Roman"/>
                <a:cs typeface="Times New Roman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В этой сфере есть много приложений на разных языках, которые позволяют чувствовать себя уверенно в любых погодных условиях. Независимо от того, находитесь ли вы на отдыхе, планируете ли выезд на природу или просто хотите быть в курсе местной погоды, приложения для мониторинга погоды сделают вашу жизнь гораздо проще и удобнее.</a:t>
            </a: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34" y="1944764"/>
            <a:ext cx="11278242" cy="1350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>
                <a:latin typeface="Times New Roman"/>
                <a:cs typeface="Times New Roman"/>
              </a:rPr>
              <a:t>Актуальность</a:t>
            </a:r>
            <a:r>
              <a:rPr lang="ru-RU" sz="1400" dirty="0">
                <a:latin typeface="Times New Roman"/>
                <a:cs typeface="Times New Roman"/>
              </a:rPr>
              <a:t> данного проекта подтверждается тем, погодные приложения помогают нам принимать более обоснованные решения на работе, дома или в путешествиях, и снижать возможные риски для здоровья и безопасности. Например, приложения для мониторинга погоды могут предупреждать о неблагоприятных погодных условиях, таких как сильные дожди, снегопады или грозы, предоставлять информацию об уровне загрязнения воздуха, показывать температуру и влажность воздуха, а также обеспечивать прогнозы на долгосрочный период.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052" y="2034255"/>
            <a:ext cx="10892147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Объект исследования: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 Приложение для мониторинга прогноза погоды.</a:t>
            </a:r>
            <a:endParaRPr lang="ru-RU"/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Предмет исследования: 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Разработка приложения с помощью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HTML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CSS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JS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Цель: 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Разработать приложение для мониторинга погоды, используя текстовый редактор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Visual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Studio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Code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 с использование языка программирования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JavaScript</a:t>
            </a:r>
            <a:r>
              <a:rPr lang="ru-RU" sz="14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44" y="2163500"/>
            <a:ext cx="10865566" cy="3394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>
                <a:solidFill>
                  <a:srgbClr val="111115"/>
                </a:solidFill>
                <a:latin typeface="Times New Roman"/>
                <a:cs typeface="Times New Roman"/>
              </a:rPr>
              <a:t>Задачи:</a:t>
            </a:r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 изучить соответствующие аналоги;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 создать код приложения и интерфейсных компонентов на основе выбранных алгоритмов;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 разработать интерфейс приложения;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 протестировать программу с целью выявления ошибок.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endParaRPr lang="en-US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59" y="1282321"/>
            <a:ext cx="11586808" cy="55474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Приложение для мониторинга погоды – это программное обеспечение, которые позволяет пользователю получать информацию о текущей и прогнозируемой погоде в определенном регионе или на определенном месте. Основной целью этих приложений является предоставление точной и своевременной информации о погоде, которая может быть использована для принятия решений, таких как выбор одежды, планирование поездки и т.д.</a:t>
            </a:r>
            <a:endParaRPr lang="ru-RU"/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В приложении для мониторинга погоды обычно доступна информация о температуре воздуха, давлении, влажности, скорости ветра, направлении ветра, осадках и других факторах погоды. Эти данные могут быть представлены в виде диаграмм, графиков или карт.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Приложения для мониторинга погоды основываются на использовании данных, собранных с локальных метеостанций, спутников и других источников. Некоторые приложения могут использовать искусственный интеллект для анализа этих данных и предоставления более точных прогнозов.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Пользователи могут настроить свои приложения для получения оповещений о критических изменениях погоды, таких как штормы или ураганы. Они также могут выбрать из различных единиц измерения, таких как Фаренгейт или Цельсий для температуры, или мили или километры для скорости ветра.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Эти приложения могут быть полезны как для повседневного использования, так и для профессиональной деятельности, связанной с погодой, таких как фермерство, авиационная и морская навигация.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мониторинга прогноза погоды включает в себя сбор, обработку и анализ метеорологических данных с целью предоставления точной и надежной информации о погодных условиях в различных регионах мира. 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3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593" y="1523025"/>
            <a:ext cx="11184980" cy="65796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1. </a:t>
            </a:r>
            <a:r>
              <a:rPr lang="ru-RU" sz="1400" dirty="0" err="1">
                <a:solidFill>
                  <a:srgbClr val="1D1D1F"/>
                </a:solidFill>
                <a:latin typeface="Times New Roman"/>
                <a:cs typeface="Times New Roman"/>
              </a:rPr>
              <a:t>Яндекс.Погода</a:t>
            </a:r>
            <a:r>
              <a:rPr lang="ru-RU" sz="1400" dirty="0">
                <a:solidFill>
                  <a:srgbClr val="1D1D1F"/>
                </a:solidFill>
                <a:latin typeface="Times New Roman"/>
                <a:cs typeface="Times New Roman"/>
              </a:rPr>
              <a:t> (приложение 1) — это бесплатное приложение для пользователей в России, которые предоставляет прогноз погоды на ближайшие 10 дней, а также информацию о температуре, атмосферном давлении, скорости ветра и вероятности выпадения осадков. В основе сервиса — искусственный интеллект </a:t>
            </a:r>
            <a:r>
              <a:rPr lang="ru-RU" sz="1400" dirty="0" err="1">
                <a:solidFill>
                  <a:srgbClr val="1D1D1F"/>
                </a:solidFill>
                <a:latin typeface="Times New Roman"/>
                <a:cs typeface="Times New Roman"/>
              </a:rPr>
              <a:t>Meteum</a:t>
            </a:r>
            <a:r>
              <a:rPr lang="ru-RU" sz="1400" dirty="0">
                <a:solidFill>
                  <a:srgbClr val="1D1D1F"/>
                </a:solidFill>
                <a:latin typeface="Times New Roman"/>
                <a:cs typeface="Times New Roman"/>
              </a:rPr>
              <a:t>, который обрабатывает показания тысяч приборов на земле и в космосе.</a:t>
            </a:r>
            <a:endParaRPr lang="ru-RU"/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2) </a:t>
            </a:r>
            <a:r>
              <a:rPr lang="en-US" sz="1400" dirty="0">
                <a:latin typeface="Times New Roman"/>
                <a:cs typeface="Times New Roman"/>
              </a:rPr>
              <a:t>AccuWeather</a:t>
            </a:r>
            <a:r>
              <a:rPr lang="ru-RU" sz="1400" dirty="0">
                <a:latin typeface="Times New Roman"/>
                <a:cs typeface="Times New Roman"/>
              </a:rPr>
              <a:t> (</a:t>
            </a:r>
            <a:r>
              <a:rPr lang="ru-RU" sz="1400" dirty="0">
                <a:solidFill>
                  <a:srgbClr val="1D1D1F"/>
                </a:solidFill>
                <a:latin typeface="Times New Roman"/>
                <a:cs typeface="Times New Roman"/>
              </a:rPr>
              <a:t>приложение 1</a:t>
            </a:r>
            <a:r>
              <a:rPr lang="ru-RU" sz="1400" dirty="0">
                <a:latin typeface="Times New Roman"/>
                <a:cs typeface="Times New Roman"/>
              </a:rPr>
              <a:t>) — </a:t>
            </a:r>
            <a:r>
              <a:rPr lang="ru-RU" sz="1400" dirty="0">
                <a:solidFill>
                  <a:srgbClr val="323238"/>
                </a:solidFill>
                <a:latin typeface="Times New Roman"/>
                <a:cs typeface="Times New Roman"/>
              </a:rPr>
              <a:t>это одно из наиболее популярных приложений для отслеживания погоды, которое может отображать еженедельные, ежедневные и ежечасные метеосводки. 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Каждый день более полутора миллиардов человек по всему миру полагаются на ресурс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, который помогает им планировать свою жизнь, защищать бизнес и эффективно использовать время.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 ежеминутно с помощью приложения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Superior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ru-RU" sz="1400" dirty="0" err="1">
                <a:solidFill>
                  <a:srgbClr val="333333"/>
                </a:solidFill>
                <a:latin typeface="Times New Roman"/>
                <a:cs typeface="Times New Roman"/>
              </a:rPr>
              <a:t>Accuracy</a:t>
            </a:r>
            <a:r>
              <a:rPr lang="ru-RU" sz="1400" dirty="0">
                <a:solidFill>
                  <a:srgbClr val="333333"/>
                </a:solidFill>
                <a:latin typeface="Times New Roman"/>
                <a:cs typeface="Times New Roman"/>
              </a:rPr>
              <a:t>™ предоставляет точные и персонализированные прогнозы погоды, в том числе и видео прогнозы, доступные на ТВ, смартфонах, планшетах и других устройствах, имеющих доступ к интернету.</a:t>
            </a:r>
            <a:endParaRPr lang="ru-RU" dirty="0">
              <a:solidFill>
                <a:srgbClr val="333333"/>
              </a:solidFill>
              <a:latin typeface="Calibri" panose="020F0502020204030204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3) </a:t>
            </a:r>
            <a:r>
              <a:rPr lang="en-US" sz="1400" dirty="0" err="1">
                <a:latin typeface="Times New Roman"/>
                <a:cs typeface="Times New Roman"/>
              </a:rPr>
              <a:t>Gismeteo</a:t>
            </a:r>
            <a:r>
              <a:rPr lang="ru-RU" sz="1400" dirty="0">
                <a:latin typeface="Times New Roman"/>
                <a:cs typeface="Times New Roman"/>
              </a:rPr>
              <a:t> (</a:t>
            </a:r>
            <a:r>
              <a:rPr lang="ru-RU" sz="1400" dirty="0">
                <a:solidFill>
                  <a:srgbClr val="1D1D1F"/>
                </a:solidFill>
                <a:latin typeface="Times New Roman"/>
                <a:cs typeface="Times New Roman"/>
              </a:rPr>
              <a:t>приложение 1</a:t>
            </a:r>
            <a:r>
              <a:rPr lang="ru-RU" sz="1400" dirty="0">
                <a:latin typeface="Times New Roman"/>
                <a:cs typeface="Times New Roman"/>
              </a:rPr>
              <a:t>) — это метеорологический ресурс, которым ежедневно пользуются миллионы людей по всему миру. При помощи сайта, мобильных приложений и виджетов можно за секунду узнать текущую погоду, а также получить прогноз температуры, осадков и других необходимых параметров в различных пунктах по всей Земле. Также, используя профессиональные программные комплексы </a:t>
            </a:r>
            <a:r>
              <a:rPr lang="ru-RU" sz="1400" dirty="0" err="1">
                <a:latin typeface="Times New Roman"/>
                <a:cs typeface="Times New Roman"/>
              </a:rPr>
              <a:t>Гисметео</a:t>
            </a:r>
            <a:r>
              <a:rPr lang="ru-RU" sz="1400" dirty="0">
                <a:latin typeface="Times New Roman"/>
                <a:cs typeface="Times New Roman"/>
              </a:rPr>
              <a:t>, включающие в себя компоненты для авиации, морских служб, энергетики, сельского хозяйства, экологии и других отраслей, зависящих от погоды, можно провести исчерпывающий метеорологический анализ.</a:t>
            </a:r>
          </a:p>
          <a:p>
            <a:pPr>
              <a:lnSpc>
                <a:spcPct val="150000"/>
              </a:lnSpc>
            </a:pPr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8094" y="138002"/>
            <a:ext cx="643471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/>
                <a:cs typeface="Times New Roman"/>
              </a:rPr>
              <a:t>Обоснование необходимости разработки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42" y="1246382"/>
            <a:ext cx="11087077" cy="54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Существует множество причин, почему приложения для мониторинга погоды являются необходимыми. Ниже перечислены некоторые из них:</a:t>
            </a:r>
            <a:endParaRPr lang="ru-RU"/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Безопасность: Предупреждения о неблагоприятных погодных условиях, таких как ураганы, торнадо и сильные дожди, могут быть решающими при принятии решения о том, когда и как безопасно покинуть дом или принять меры предосторожности.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Планирование: Приложения для мониторинга погоды помогут вам планировать свои дни и недели в соответствии с прогнозами погоды. Например, вы можете избежать прогулок на открытом воздухе во время сильного ветра или дождя, или же планировать пикники или спортивные мероприятия в дни с хорошей погодой.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Экономия времени и денег: Поездки на работу или на дальние расстояния могут занимать дополнительное время и стать ненужными при плохих погодных условиях. С помощью приложения для мониторинга погоды можно избежать лишних поездок и траты денег на транспорт.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Помощь в уходе за здоровьем: Для людей, страдающих от заболеваний, связанных с дыхательной системой, приложение для мониторинга погоды может помочь предотвратить возникновение проблем и подготовиться к неблагоприятной погоде.</a:t>
            </a: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Удобство: Быстрый и удобный доступ к информации о погоде, в любое время и в любом месте, делает приложения для мониторинга погоды необходимыми для многих пользователей.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В целом, приложения для мониторинга погоды являются важным инструментом, который помогает людям принимать умные и информированные решения о своей жизни в зависимости от погодных условий.</a:t>
            </a:r>
          </a:p>
          <a:p>
            <a:pPr algn="just"/>
            <a:r>
              <a:rPr lang="ru-RU" sz="1400" dirty="0">
                <a:latin typeface="Times New Roman"/>
                <a:cs typeface="Times New Roman"/>
              </a:rPr>
              <a:t>Разработка своего приложения для мониторинга погоды может быть связана с желанием создать что-то уникальное, удобное и полезное для пользователей.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2141" y="200025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570" y="1755476"/>
            <a:ext cx="11237705" cy="32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Цель данной курсовой работы состоит в создании программы для мониторинга погоды, которая будет предоставлять актуальную информацию о погоде в реальном времени, а также прогнозы на ближайшие дни. Программа будет разработана на языке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JavaScript</a:t>
            </a:r>
            <a:r>
              <a:rPr lang="ru-RU" sz="1400" dirty="0">
                <a:latin typeface="Times New Roman"/>
                <a:cs typeface="Times New Roman"/>
              </a:rPr>
              <a:t> с использованием открытых </a:t>
            </a:r>
            <a:r>
              <a:rPr lang="en-US" sz="1400" dirty="0">
                <a:latin typeface="Times New Roman"/>
                <a:cs typeface="Times New Roman"/>
              </a:rPr>
              <a:t>API</a:t>
            </a:r>
            <a:r>
              <a:rPr lang="ru-RU" sz="1400" dirty="0">
                <a:latin typeface="Times New Roman"/>
                <a:cs typeface="Times New Roman"/>
              </a:rPr>
              <a:t> погодных сервисов.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/>
                <a:cs typeface="Times New Roman"/>
              </a:rPr>
              <a:t>Задачи, которые необходимо решить для достижения поставленной цели: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Разработать архитектуру программы, определить ее функциональные возможности и интерфейс.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Написать код приложения на языке программирования </a:t>
            </a:r>
            <a:r>
              <a:rPr lang="en-US" sz="1400" dirty="0">
                <a:latin typeface="Times New Roman"/>
                <a:cs typeface="Times New Roman"/>
              </a:rPr>
              <a:t>JavaScript</a:t>
            </a:r>
            <a:r>
              <a:rPr lang="ru-RU" sz="1400" dirty="0">
                <a:latin typeface="Times New Roman"/>
                <a:cs typeface="Times New Roman"/>
              </a:rPr>
              <a:t>, включающую основные функции работы с </a:t>
            </a:r>
            <a:r>
              <a:rPr lang="en-US" sz="1400" dirty="0">
                <a:latin typeface="Times New Roman"/>
                <a:cs typeface="Times New Roman"/>
              </a:rPr>
              <a:t>API</a:t>
            </a:r>
            <a:r>
              <a:rPr lang="ru-RU" sz="1400" dirty="0">
                <a:latin typeface="Times New Roman"/>
                <a:cs typeface="Times New Roman"/>
              </a:rPr>
              <a:t> погодного сервиса, получение и анализ данных о погоде.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Протестировать программу и исправить обнаруженные ошибки.</a:t>
            </a:r>
            <a:endParaRPr lang="en-US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ru-RU" sz="1400" dirty="0">
                <a:latin typeface="Times New Roman"/>
                <a:cs typeface="Times New Roman"/>
              </a:rPr>
              <a:t>Убедиться в соответствии программы требованиям задачи и ее полной функциональности.</a:t>
            </a:r>
            <a:endParaRPr lang="en-US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790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800</Words>
  <Application>Microsoft Office PowerPoint</Application>
  <PresentationFormat>Широкоэкранный</PresentationFormat>
  <Paragraphs>52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Курсовая работа(проект) Создание приложения "Мониторинг погоды"</vt:lpstr>
      <vt:lpstr>Введение </vt:lpstr>
      <vt:lpstr>Актуальность</vt:lpstr>
      <vt:lpstr>Содержание</vt:lpstr>
      <vt:lpstr>Задачи</vt:lpstr>
      <vt:lpstr>Описание предметной области</vt:lpstr>
      <vt:lpstr>Обзор имеющихся аналогов</vt:lpstr>
      <vt:lpstr>Обоснование необходимости разработки</vt:lpstr>
      <vt:lpstr>Постановка задачи</vt:lpstr>
      <vt:lpstr>Используемое программное обеспечение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отладка</vt:lpstr>
      <vt:lpstr>Заключение</vt:lpstr>
      <vt:lpstr>Список использованной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280</cp:revision>
  <dcterms:created xsi:type="dcterms:W3CDTF">2021-12-07T09:34:42Z</dcterms:created>
  <dcterms:modified xsi:type="dcterms:W3CDTF">2023-04-27T23:44:57Z</dcterms:modified>
</cp:coreProperties>
</file>