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74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5" r:id="rId13"/>
    <p:sldId id="272" r:id="rId14"/>
    <p:sldId id="273" r:id="rId15"/>
    <p:sldId id="26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AE65-D2DD-45F7-BDEE-C938F2861B8F}" v="430" dt="2023-04-27T20:15:19.101"/>
    <p1510:client id="{2904A3AC-F72D-4FBB-8D21-FBE83859305C}" v="379" dt="2023-04-27T23:44:32.937"/>
    <p1510:client id="{8E268EEE-995B-4933-A293-E029EFF3FA77}" v="219" dt="2023-04-27T20:29:22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3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9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4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8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171-EE1C-46F5-8A66-985EB9AE93EB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7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81878"/>
            <a:ext cx="4152714" cy="1562858"/>
          </a:xfrm>
        </p:spPr>
        <p:txBody>
          <a:bodyPr>
            <a:noAutofit/>
          </a:bodyPr>
          <a:lstStyle/>
          <a:p>
            <a:r>
              <a:rPr lang="ru-RU" sz="2800" dirty="0">
                <a:cs typeface="Times New Roman"/>
              </a:rPr>
              <a:t>СОЗДАНИЕ ПРИЛОЖЕНИЯ «МОНИТОРИНГ ПОГОДЫ»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72" y="4914983"/>
            <a:ext cx="4545237" cy="17164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000" dirty="0">
                <a:cs typeface="Times New Roman"/>
              </a:rPr>
              <a:t>Кузьмин Артем Сергеевич</a:t>
            </a:r>
            <a:endParaRPr lang="ru-RU" sz="2000" dirty="0"/>
          </a:p>
          <a:p>
            <a:pPr algn="l"/>
            <a:r>
              <a:rPr lang="ru-RU" sz="2000" dirty="0">
                <a:cs typeface="Times New Roman" panose="02020603050405020304" pitchFamily="18" charset="0"/>
              </a:rPr>
              <a:t>Студент ИС 1.20 </a:t>
            </a:r>
          </a:p>
          <a:p>
            <a:pPr algn="l"/>
            <a:r>
              <a:rPr lang="ru-RU" sz="2000" dirty="0">
                <a:cs typeface="Times New Roman" panose="02020603050405020304" pitchFamily="18" charset="0"/>
              </a:rPr>
              <a:t>Нефтеюганский политехнический </a:t>
            </a:r>
            <a:r>
              <a:rPr lang="ru-RU" sz="2000" dirty="0" smtClean="0">
                <a:cs typeface="Times New Roman" panose="02020603050405020304" pitchFamily="18" charset="0"/>
              </a:rPr>
              <a:t>колледж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cs typeface="Times New Roman" panose="02020603050405020304" pitchFamily="18" charset="0"/>
              </a:rPr>
              <a:t>Руководитель: Козырева В.В.</a:t>
            </a:r>
            <a:endParaRPr lang="ru-RU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4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Проектирование программного продукта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404" y="1761332"/>
            <a:ext cx="8561375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cs typeface="Times New Roman"/>
              </a:rPr>
              <a:t>При создании приложения «Мониторинг погоды» был использован следующий прием – модульное программирование.</a:t>
            </a:r>
            <a:endParaRPr lang="ru-RU" dirty="0"/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22" y="2636263"/>
            <a:ext cx="4124987" cy="35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7" y="114300"/>
            <a:ext cx="6319525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Текст программы с описанием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C4C22B-F077-3D1F-547F-944EFA374D1C}"/>
              </a:ext>
            </a:extLst>
          </p:cNvPr>
          <p:cNvSpPr txBox="1"/>
          <p:nvPr/>
        </p:nvSpPr>
        <p:spPr>
          <a:xfrm>
            <a:off x="4549336" y="1569773"/>
            <a:ext cx="4303351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 smtClean="0">
                <a:ea typeface="+mn-lt"/>
                <a:cs typeface="Times New Roman"/>
              </a:rPr>
              <a:t>Вставляем </a:t>
            </a:r>
            <a:r>
              <a:rPr lang="en-US" dirty="0" smtClean="0">
                <a:ea typeface="+mn-lt"/>
                <a:cs typeface="Times New Roman"/>
              </a:rPr>
              <a:t>API </a:t>
            </a:r>
            <a:r>
              <a:rPr lang="ru-RU" dirty="0" smtClean="0">
                <a:ea typeface="+mn-lt"/>
                <a:cs typeface="Times New Roman"/>
              </a:rPr>
              <a:t>ключ, который будет выводить нам информацию о погоде с сайта </a:t>
            </a:r>
            <a:r>
              <a:rPr lang="en-US" dirty="0" err="1" smtClean="0">
                <a:ea typeface="+mn-lt"/>
                <a:cs typeface="Times New Roman"/>
              </a:rPr>
              <a:t>OpenWeather</a:t>
            </a:r>
            <a:endParaRPr lang="en-US" dirty="0" smtClean="0">
              <a:ea typeface="+mn-lt"/>
              <a:cs typeface="Times New Roman"/>
            </a:endParaRPr>
          </a:p>
          <a:p>
            <a:pPr algn="just"/>
            <a:endParaRPr lang="ru-RU" dirty="0" smtClean="0">
              <a:ea typeface="+mn-lt"/>
              <a:cs typeface="Times New Roman"/>
            </a:endParaRPr>
          </a:p>
          <a:p>
            <a:pPr algn="just"/>
            <a:r>
              <a:rPr lang="ru-RU" sz="1400" dirty="0" err="1" smtClean="0">
                <a:solidFill>
                  <a:srgbClr val="569CD6"/>
                </a:solidFill>
                <a:ea typeface="+mn-lt"/>
                <a:cs typeface="Times New Roman"/>
              </a:rPr>
              <a:t>const</a:t>
            </a:r>
            <a:r>
              <a:rPr lang="ru-RU" sz="1400" dirty="0" smtClean="0">
                <a:solidFill>
                  <a:srgbClr val="D4D4D4"/>
                </a:solidFill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4FC1FF"/>
                </a:solidFill>
                <a:ea typeface="+mn-lt"/>
                <a:cs typeface="Times New Roman"/>
              </a:rPr>
              <a:t>apiKey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= </a:t>
            </a:r>
            <a:r>
              <a:rPr lang="ru-RU" sz="1400" dirty="0">
                <a:solidFill>
                  <a:srgbClr val="CE9178"/>
                </a:solidFill>
                <a:ea typeface="+mn-lt"/>
                <a:cs typeface="Times New Roman"/>
              </a:rPr>
              <a:t>'e9a5d3b74bf84418b11193028231901</a:t>
            </a:r>
            <a:r>
              <a:rPr lang="ru-RU" sz="1400" dirty="0" smtClean="0">
                <a:solidFill>
                  <a:srgbClr val="CE9178"/>
                </a:solidFill>
                <a:ea typeface="+mn-lt"/>
                <a:cs typeface="Times New Roman"/>
              </a:rPr>
              <a:t>'</a:t>
            </a:r>
            <a:r>
              <a:rPr lang="ru-RU" sz="1400" dirty="0" smtClean="0">
                <a:solidFill>
                  <a:srgbClr val="D4D4D4"/>
                </a:solidFill>
                <a:ea typeface="+mn-lt"/>
                <a:cs typeface="Times New Roman"/>
              </a:rPr>
              <a:t>;</a:t>
            </a:r>
            <a:endParaRPr lang="en-US" sz="1400" dirty="0" smtClean="0">
              <a:solidFill>
                <a:srgbClr val="D4D4D4"/>
              </a:solidFill>
              <a:ea typeface="+mn-lt"/>
              <a:cs typeface="Times New Roman"/>
            </a:endParaRPr>
          </a:p>
          <a:p>
            <a:pPr algn="just"/>
            <a:endParaRPr lang="ru-RU" sz="1400" dirty="0">
              <a:ea typeface="+mn-lt"/>
              <a:cs typeface="Calibri"/>
            </a:endParaRPr>
          </a:p>
          <a:p>
            <a:pPr algn="just"/>
            <a:r>
              <a:rPr lang="ru-RU" dirty="0" smtClean="0">
                <a:ea typeface="+mn-lt"/>
                <a:cs typeface="Calibri"/>
              </a:rPr>
              <a:t>Функция удаления предыдущей карточки, после нового запроса прогноза погоды.</a:t>
            </a:r>
            <a:endParaRPr lang="en-US" dirty="0" smtClean="0">
              <a:ea typeface="+mn-lt"/>
              <a:cs typeface="Calibri"/>
            </a:endParaRPr>
          </a:p>
          <a:p>
            <a:pPr algn="just"/>
            <a:endParaRPr lang="ru-RU" dirty="0">
              <a:ea typeface="+mn-lt"/>
              <a:cs typeface="Calibri"/>
            </a:endParaRPr>
          </a:p>
          <a:p>
            <a:pPr algn="just"/>
            <a:r>
              <a:rPr lang="ru-RU" sz="1400" dirty="0" err="1">
                <a:solidFill>
                  <a:srgbClr val="569CD6"/>
                </a:solidFill>
                <a:ea typeface="+mn-lt"/>
                <a:cs typeface="Times New Roman"/>
              </a:rPr>
              <a:t>function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DCDCAA"/>
                </a:solidFill>
                <a:ea typeface="+mn-lt"/>
                <a:cs typeface="Times New Roman"/>
              </a:rPr>
              <a:t>removeCard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() {</a:t>
            </a:r>
          </a:p>
          <a:p>
            <a:pPr algn="just"/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    </a:t>
            </a:r>
            <a:r>
              <a:rPr lang="ru-RU" sz="1400" dirty="0" err="1">
                <a:solidFill>
                  <a:srgbClr val="569CD6"/>
                </a:solidFill>
                <a:ea typeface="+mn-lt"/>
                <a:cs typeface="Times New Roman"/>
              </a:rPr>
              <a:t>const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4FC1FF"/>
                </a:solidFill>
                <a:ea typeface="+mn-lt"/>
                <a:cs typeface="Times New Roman"/>
              </a:rPr>
              <a:t>prevCard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= </a:t>
            </a:r>
            <a:r>
              <a:rPr lang="ru-RU" sz="1400" dirty="0" err="1">
                <a:solidFill>
                  <a:srgbClr val="9CDCFE"/>
                </a:solidFill>
                <a:ea typeface="+mn-lt"/>
                <a:cs typeface="Times New Roman"/>
              </a:rPr>
              <a:t>document</a:t>
            </a:r>
            <a:r>
              <a:rPr lang="ru-RU" sz="1400" dirty="0" err="1">
                <a:solidFill>
                  <a:srgbClr val="D4D4D4"/>
                </a:solidFill>
                <a:ea typeface="+mn-lt"/>
                <a:cs typeface="Times New Roman"/>
              </a:rPr>
              <a:t>.</a:t>
            </a:r>
            <a:r>
              <a:rPr lang="ru-RU" sz="1400" dirty="0" err="1">
                <a:solidFill>
                  <a:srgbClr val="DCDCAA"/>
                </a:solidFill>
                <a:ea typeface="+mn-lt"/>
                <a:cs typeface="Times New Roman"/>
              </a:rPr>
              <a:t>querySelector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(</a:t>
            </a:r>
            <a:r>
              <a:rPr lang="ru-RU" sz="1400" dirty="0">
                <a:solidFill>
                  <a:srgbClr val="CE9178"/>
                </a:solidFill>
                <a:ea typeface="+mn-lt"/>
                <a:cs typeface="Times New Roman"/>
              </a:rPr>
              <a:t>'.</a:t>
            </a:r>
            <a:r>
              <a:rPr lang="ru-RU" sz="1400" dirty="0" err="1">
                <a:solidFill>
                  <a:srgbClr val="CE9178"/>
                </a:solidFill>
                <a:ea typeface="+mn-lt"/>
                <a:cs typeface="Times New Roman"/>
              </a:rPr>
              <a:t>card</a:t>
            </a:r>
            <a:r>
              <a:rPr lang="ru-RU" sz="1400" dirty="0">
                <a:solidFill>
                  <a:srgbClr val="CE9178"/>
                </a:solidFill>
                <a:ea typeface="+mn-lt"/>
                <a:cs typeface="Times New Roman"/>
              </a:rPr>
              <a:t>'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);</a:t>
            </a:r>
            <a:endParaRPr lang="ru-RU" sz="1400" dirty="0">
              <a:solidFill>
                <a:srgbClr val="D4D4D4"/>
              </a:solidFill>
              <a:cs typeface="Times New Roman"/>
            </a:endParaRPr>
          </a:p>
          <a:p>
            <a:pPr algn="just"/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    </a:t>
            </a:r>
            <a:r>
              <a:rPr lang="ru-RU" sz="1400" dirty="0" err="1">
                <a:solidFill>
                  <a:srgbClr val="C586C0"/>
                </a:solidFill>
                <a:ea typeface="+mn-lt"/>
                <a:cs typeface="Times New Roman"/>
              </a:rPr>
              <a:t>if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(</a:t>
            </a:r>
            <a:r>
              <a:rPr lang="ru-RU" sz="1400" dirty="0" err="1">
                <a:solidFill>
                  <a:srgbClr val="4FC1FF"/>
                </a:solidFill>
                <a:ea typeface="+mn-lt"/>
                <a:cs typeface="Times New Roman"/>
              </a:rPr>
              <a:t>prevCard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) </a:t>
            </a:r>
            <a:r>
              <a:rPr lang="ru-RU" sz="1400" dirty="0" err="1">
                <a:solidFill>
                  <a:srgbClr val="4FC1FF"/>
                </a:solidFill>
                <a:ea typeface="+mn-lt"/>
                <a:cs typeface="Times New Roman"/>
              </a:rPr>
              <a:t>prevCard</a:t>
            </a:r>
            <a:r>
              <a:rPr lang="ru-RU" sz="1400" dirty="0" err="1">
                <a:solidFill>
                  <a:srgbClr val="D4D4D4"/>
                </a:solidFill>
                <a:ea typeface="+mn-lt"/>
                <a:cs typeface="Times New Roman"/>
              </a:rPr>
              <a:t>.</a:t>
            </a:r>
            <a:r>
              <a:rPr lang="ru-RU" sz="1400" dirty="0" err="1">
                <a:solidFill>
                  <a:srgbClr val="DCDCAA"/>
                </a:solidFill>
                <a:ea typeface="+mn-lt"/>
                <a:cs typeface="Times New Roman"/>
              </a:rPr>
              <a:t>remove</a:t>
            </a:r>
            <a:r>
              <a:rPr lang="ru-RU" sz="1400" dirty="0" smtClean="0">
                <a:solidFill>
                  <a:srgbClr val="D4D4D4"/>
                </a:solidFill>
                <a:ea typeface="+mn-lt"/>
                <a:cs typeface="Times New Roman"/>
              </a:rPr>
              <a:t>();</a:t>
            </a:r>
            <a:endParaRPr lang="ru-RU" sz="1400" dirty="0">
              <a:solidFill>
                <a:srgbClr val="D4D4D4"/>
              </a:solidFill>
              <a:ea typeface="+mn-lt"/>
              <a:cs typeface="Times New Roman"/>
            </a:endParaRPr>
          </a:p>
          <a:p>
            <a:pPr algn="just"/>
            <a:r>
              <a:rPr lang="ru-RU" sz="1000" dirty="0" smtClean="0">
                <a:solidFill>
                  <a:srgbClr val="D4D4D4"/>
                </a:solidFill>
                <a:ea typeface="+mn-lt"/>
                <a:cs typeface="Times New Roman"/>
              </a:rPr>
              <a:t>}</a:t>
            </a:r>
            <a:endParaRPr lang="en-US" sz="1000" dirty="0" smtClean="0">
              <a:solidFill>
                <a:srgbClr val="D4D4D4"/>
              </a:solidFill>
              <a:ea typeface="+mn-lt"/>
              <a:cs typeface="Times New Roman"/>
            </a:endParaRPr>
          </a:p>
          <a:p>
            <a:pPr algn="just"/>
            <a:endParaRPr lang="ru-RU" sz="1000" dirty="0">
              <a:ea typeface="+mn-lt"/>
              <a:cs typeface="Calibri"/>
            </a:endParaRPr>
          </a:p>
          <a:p>
            <a:pPr algn="just"/>
            <a:endParaRPr lang="ru-RU" sz="1000" dirty="0">
              <a:solidFill>
                <a:srgbClr val="6A9955"/>
              </a:solidFill>
              <a:cs typeface="Times New Roman"/>
            </a:endParaRPr>
          </a:p>
          <a:p>
            <a:pPr algn="just"/>
            <a:endParaRPr lang="ru-RU" sz="800" b="1" dirty="0"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9CF4A2-79CA-F1C9-46BA-C86037CFA5D6}"/>
              </a:ext>
            </a:extLst>
          </p:cNvPr>
          <p:cNvSpPr txBox="1"/>
          <p:nvPr/>
        </p:nvSpPr>
        <p:spPr>
          <a:xfrm>
            <a:off x="166745" y="1424115"/>
            <a:ext cx="4308151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ea typeface="+mn-lt"/>
                <a:cs typeface="Times New Roman"/>
              </a:rPr>
              <a:t>Программный продукт «Мониторинг погоды» выводит данные о погоде с сайта </a:t>
            </a:r>
            <a:r>
              <a:rPr lang="en-US" sz="1400" dirty="0" err="1">
                <a:ea typeface="+mn-lt"/>
                <a:cs typeface="Times New Roman"/>
              </a:rPr>
              <a:t>OpenWeather</a:t>
            </a:r>
            <a:r>
              <a:rPr lang="ru-RU" sz="1400" dirty="0">
                <a:ea typeface="+mn-lt"/>
                <a:cs typeface="Times New Roman"/>
              </a:rPr>
              <a:t> в соответствии с местоположением пользователя.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sz="1400" dirty="0">
                <a:ea typeface="+mn-lt"/>
                <a:cs typeface="Times New Roman"/>
              </a:rPr>
              <a:t>В своей программе я использовал:</a:t>
            </a:r>
            <a:endParaRPr lang="ru-RU" sz="1400" dirty="0"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Times New Roman"/>
              </a:rPr>
              <a:t>Язык программирования </a:t>
            </a:r>
            <a:r>
              <a:rPr lang="en-US" sz="1400" dirty="0">
                <a:ea typeface="+mn-lt"/>
                <a:cs typeface="Times New Roman"/>
              </a:rPr>
              <a:t>JavaScript</a:t>
            </a:r>
            <a:endParaRPr lang="ru-RU" sz="1400" dirty="0"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Times New Roman"/>
              </a:rPr>
              <a:t>Язык разметки </a:t>
            </a:r>
            <a:r>
              <a:rPr lang="en-US" sz="1400" dirty="0">
                <a:ea typeface="+mn-lt"/>
                <a:cs typeface="Times New Roman"/>
              </a:rPr>
              <a:t>HTML</a:t>
            </a:r>
            <a:endParaRPr lang="ru-RU" sz="1400" dirty="0"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Times New Roman"/>
              </a:rPr>
              <a:t>Язык </a:t>
            </a:r>
            <a:r>
              <a:rPr lang="ru-RU" sz="1400" dirty="0" smtClean="0">
                <a:ea typeface="+mn-lt"/>
                <a:cs typeface="Times New Roman"/>
              </a:rPr>
              <a:t>стилей </a:t>
            </a:r>
            <a:r>
              <a:rPr lang="en-US" sz="1400" dirty="0" smtClean="0">
                <a:ea typeface="+mn-lt"/>
                <a:cs typeface="Times New Roman"/>
              </a:rPr>
              <a:t>CSS</a:t>
            </a:r>
            <a:endParaRPr lang="ru-RU" sz="1400" dirty="0"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cs typeface="Times New Roman"/>
              </a:rPr>
              <a:t>Текстовый редактор – </a:t>
            </a:r>
            <a:r>
              <a:rPr lang="en-US" sz="1400" dirty="0">
                <a:cs typeface="Times New Roman"/>
              </a:rPr>
              <a:t>Visual Studio Code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cs typeface="Times New Roman"/>
              </a:rPr>
              <a:t>Плагины:</a:t>
            </a:r>
            <a:endParaRPr lang="en-US" sz="1400" dirty="0"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cs typeface="Times New Roman"/>
              </a:rPr>
              <a:t>Live Server </a:t>
            </a:r>
            <a:endParaRPr lang="en-US" sz="1400" dirty="0"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cs typeface="Times New Roman"/>
              </a:rPr>
              <a:t>Prettier – </a:t>
            </a:r>
            <a:r>
              <a:rPr lang="en-US" sz="1400" dirty="0">
                <a:cs typeface="Times New Roman"/>
              </a:rPr>
              <a:t>Code</a:t>
            </a:r>
            <a:r>
              <a:rPr lang="ru-RU" sz="1400" dirty="0">
                <a:cs typeface="Times New Roman"/>
              </a:rPr>
              <a:t> </a:t>
            </a:r>
            <a:r>
              <a:rPr lang="en-US" sz="1400" dirty="0">
                <a:cs typeface="Times New Roman"/>
              </a:rPr>
              <a:t>Formatter</a:t>
            </a:r>
            <a:r>
              <a:rPr lang="ru-RU" sz="1400" dirty="0">
                <a:cs typeface="Times New Roman"/>
              </a:rPr>
              <a:t> </a:t>
            </a:r>
            <a:endParaRPr lang="en-US" sz="14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cs typeface="Times New Roman" panose="02020603050405020304" pitchFamily="18" charset="0"/>
              </a:rPr>
              <a:t>Размер </a:t>
            </a:r>
            <a:r>
              <a:rPr lang="ru-RU" sz="1400" dirty="0">
                <a:cs typeface="Times New Roman" panose="02020603050405020304" pitchFamily="18" charset="0"/>
              </a:rPr>
              <a:t>- 18,7 МБ (19 650 091 байт)</a:t>
            </a:r>
            <a:endParaRPr lang="en-US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cs typeface="Times New Roman" panose="02020603050405020304" pitchFamily="18" charset="0"/>
              </a:rPr>
              <a:t>На диске - 18,7 МБ (19 685 376 байт)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7" y="114300"/>
            <a:ext cx="6319525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 smtClean="0">
                <a:solidFill>
                  <a:schemeClr val="bg1"/>
                </a:solidFill>
                <a:latin typeface="+mj-lt"/>
                <a:cs typeface="Times New Roman"/>
              </a:rPr>
              <a:t>Интерфейс программы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51" y="2089575"/>
            <a:ext cx="4239421" cy="23184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54" y="2093184"/>
            <a:ext cx="4234649" cy="2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4367" y="106208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Тестирование и отладка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972" y="1518571"/>
            <a:ext cx="8704348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Функциональное </a:t>
            </a:r>
            <a:r>
              <a:rPr lang="ru-RU" dirty="0">
                <a:cs typeface="Times New Roman"/>
              </a:rPr>
              <a:t>тестирование. Проверка корректности работы каждой функции приложения и достижения ожидаемого результата. Например, тестирование определения текущей </a:t>
            </a:r>
            <a:r>
              <a:rPr lang="ru-RU" dirty="0" smtClean="0">
                <a:cs typeface="Times New Roman"/>
              </a:rPr>
              <a:t>погоды.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Проверка корректности ввода данных: при запуске приложения пользователь </a:t>
            </a:r>
            <a:r>
              <a:rPr lang="ru-RU" dirty="0" smtClean="0">
                <a:cs typeface="Times New Roman" panose="02020603050405020304" pitchFamily="18" charset="0"/>
              </a:rPr>
              <a:t>должен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ввести желаемый город для получения информации о погоде.</a:t>
            </a:r>
            <a:endParaRPr lang="ru-RU" dirty="0">
              <a:cs typeface="Times New Roman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Проверка вывода результата</a:t>
            </a:r>
            <a:r>
              <a:rPr lang="ru-RU" dirty="0" smtClean="0">
                <a:cs typeface="Times New Roman" panose="02020603050405020304" pitchFamily="18" charset="0"/>
              </a:rPr>
              <a:t>: приложение должно корректно вывести данные о погоде введенного населенного пункта.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Проверка обработки ошибок: приложение должно корректно обрабатывать ошибки, например, если пользователь вводит </a:t>
            </a:r>
            <a:r>
              <a:rPr lang="ru-RU" dirty="0" smtClean="0">
                <a:cs typeface="Times New Roman" panose="02020603050405020304" pitchFamily="18" charset="0"/>
              </a:rPr>
              <a:t>некорректный населенный пункт. </a:t>
            </a:r>
            <a:r>
              <a:rPr lang="ru-RU" dirty="0">
                <a:cs typeface="Times New Roman" panose="02020603050405020304" pitchFamily="18" charset="0"/>
              </a:rPr>
              <a:t>Необходимо проверить, что приложение выводит </a:t>
            </a:r>
            <a:r>
              <a:rPr lang="ru-RU" dirty="0" smtClean="0">
                <a:cs typeface="Times New Roman" panose="02020603050405020304" pitchFamily="18" charset="0"/>
              </a:rPr>
              <a:t>сообщение </a:t>
            </a:r>
            <a:r>
              <a:rPr lang="ru-RU" dirty="0">
                <a:cs typeface="Times New Roman" panose="02020603050405020304" pitchFamily="18" charset="0"/>
              </a:rPr>
              <a:t>об </a:t>
            </a:r>
            <a:r>
              <a:rPr lang="ru-RU" dirty="0" smtClean="0">
                <a:cs typeface="Times New Roman" panose="02020603050405020304" pitchFamily="18" charset="0"/>
              </a:rPr>
              <a:t>ошибке.</a:t>
            </a:r>
            <a:endParaRPr lang="ru-RU" dirty="0"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Проверка отладки: приложение должно быть отлажено перед выпуском, чтобы гарантировать его корректную работу. Необходимо провести тестирование на разных устройствах и в разных условиях, чтобы выявить и исправить все возможные ошибки и проблемы.</a:t>
            </a:r>
            <a:endParaRPr lang="ru-RU" dirty="0" smtClean="0"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 smtClea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650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565" y="1325253"/>
            <a:ext cx="8787950" cy="38010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000" dirty="0">
                <a:cs typeface="Times New Roman"/>
              </a:rPr>
              <a:t>Выводы проделанной мной работы:</a:t>
            </a:r>
          </a:p>
          <a:p>
            <a:pPr marL="285750" algn="just"/>
            <a:r>
              <a:rPr lang="ru-RU" sz="2000" dirty="0">
                <a:cs typeface="Times New Roman"/>
              </a:rPr>
              <a:t>Был проведен анализ приложений, имеющихся в общем доступе и соответствующих тематике погодных приложений.</a:t>
            </a:r>
          </a:p>
          <a:p>
            <a:pPr marL="285750" algn="just"/>
            <a:r>
              <a:rPr lang="ru-RU" sz="2000" dirty="0">
                <a:cs typeface="Times New Roman"/>
              </a:rPr>
              <a:t>Я сделал приложение, которое реализует следующие функции: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cs typeface="Times New Roman"/>
              </a:rPr>
              <a:t>Имеет </a:t>
            </a:r>
            <a:r>
              <a:rPr lang="ru-RU" sz="2000" dirty="0">
                <a:cs typeface="Times New Roman"/>
              </a:rPr>
              <a:t>простой и интуитивно понятный интерфейс, позволяющий быстро и легко получать информацию о погоде.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cs typeface="Times New Roman"/>
              </a:rPr>
              <a:t>Принимает значения, введенные пользователем и после обрабатывает их.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cs typeface="Times New Roman"/>
              </a:rPr>
              <a:t>Принимает </a:t>
            </a:r>
            <a:r>
              <a:rPr lang="ru-RU" sz="2000" dirty="0">
                <a:cs typeface="Times New Roman"/>
              </a:rPr>
              <a:t>данные из </a:t>
            </a:r>
            <a:r>
              <a:rPr lang="en-US" sz="2000" dirty="0">
                <a:cs typeface="Times New Roman"/>
              </a:rPr>
              <a:t>API</a:t>
            </a:r>
            <a:r>
              <a:rPr lang="ru-RU" sz="2000" dirty="0">
                <a:cs typeface="Times New Roman"/>
              </a:rPr>
              <a:t> сайтов.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cs typeface="Times New Roman"/>
              </a:rPr>
              <a:t>Предоставляет </a:t>
            </a:r>
            <a:r>
              <a:rPr lang="ru-RU" sz="2000" dirty="0">
                <a:cs typeface="Times New Roman"/>
              </a:rPr>
              <a:t>актуальные и точные данные о погоде на текущий момент </a:t>
            </a:r>
            <a:r>
              <a:rPr lang="ru-RU" sz="2000" dirty="0" smtClean="0">
                <a:cs typeface="Times New Roman"/>
              </a:rPr>
              <a:t>времени.</a:t>
            </a:r>
            <a:endParaRPr lang="ru-RU" sz="20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0" y="1643719"/>
            <a:ext cx="4152714" cy="1562858"/>
          </a:xfrm>
        </p:spPr>
        <p:txBody>
          <a:bodyPr>
            <a:noAutofit/>
          </a:bodyPr>
          <a:lstStyle/>
          <a:p>
            <a:r>
              <a:rPr lang="ru-RU" sz="2800" dirty="0">
                <a:cs typeface="Times New Roman"/>
              </a:rPr>
              <a:t>СОЗДАНИЕ ПРИЛОЖЕНИЯ «МОНИТОРИНГ ПОГОДЫ»</a:t>
            </a:r>
            <a:endParaRPr lang="ru-RU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763" y="1410690"/>
            <a:ext cx="886448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800" b="1" dirty="0">
                <a:cs typeface="Times New Roman"/>
              </a:rPr>
              <a:t>Актуальность</a:t>
            </a:r>
            <a:r>
              <a:rPr lang="ru-RU" sz="2800" dirty="0">
                <a:cs typeface="Times New Roman"/>
              </a:rPr>
              <a:t> данного проекта подтверждается тем, погодные приложения помогают нам принимать более обоснованные решения на работе, дома или в путешествиях, и снижать возможные риски для здоровья и безопасности. Например, приложения для мониторинга погоды могут предупреждать о неблагоприятных погодных условиях, таких как сильные дожди, снегопады или грозы, предоставлять информацию об уровне загрязнения воздуха, показывать температуру и влажность воздуха, а также обеспечивать прогнозы на долгосрочный период.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08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293" y="1508273"/>
            <a:ext cx="8606565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cs typeface="Times New Roman"/>
              </a:rPr>
              <a:t>Объект исследования: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cs typeface="Times New Roman"/>
              </a:rPr>
              <a:t>приложение 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для мониторинга прогноза погоды.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cs typeface="Times New Roman"/>
              </a:rPr>
              <a:t>Предмет </a:t>
            </a:r>
            <a:r>
              <a:rPr lang="ru-RU" sz="2400" b="1" dirty="0">
                <a:solidFill>
                  <a:srgbClr val="000000"/>
                </a:solidFill>
                <a:cs typeface="Times New Roman"/>
              </a:rPr>
              <a:t>исследования: 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р</a:t>
            </a:r>
            <a:r>
              <a:rPr lang="ru-RU" sz="2400" dirty="0" smtClean="0">
                <a:solidFill>
                  <a:srgbClr val="000000"/>
                </a:solidFill>
                <a:cs typeface="Times New Roman"/>
              </a:rPr>
              <a:t>азработка приложения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для мониторинга прогноза погоды с помощью </a:t>
            </a:r>
            <a:r>
              <a:rPr lang="en-US" sz="2400" dirty="0">
                <a:solidFill>
                  <a:srgbClr val="000000"/>
                </a:solidFill>
                <a:cs typeface="Times New Roman"/>
              </a:rPr>
              <a:t>HTML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, </a:t>
            </a:r>
            <a:r>
              <a:rPr lang="en-US" sz="2400" dirty="0">
                <a:solidFill>
                  <a:srgbClr val="000000"/>
                </a:solidFill>
                <a:cs typeface="Times New Roman"/>
              </a:rPr>
              <a:t>CSS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, </a:t>
            </a:r>
            <a:r>
              <a:rPr lang="en-US" sz="2400" dirty="0">
                <a:solidFill>
                  <a:srgbClr val="000000"/>
                </a:solidFill>
                <a:cs typeface="Times New Roman"/>
              </a:rPr>
              <a:t>JS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rgbClr val="111115"/>
              </a:solidFill>
              <a:cs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9" y="3934708"/>
            <a:ext cx="2729363" cy="24106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767" y="3833756"/>
            <a:ext cx="4383270" cy="24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8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293" y="1508273"/>
            <a:ext cx="8606565" cy="54014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smtClean="0">
                <a:solidFill>
                  <a:srgbClr val="000000"/>
                </a:solidFill>
                <a:cs typeface="Times New Roman"/>
              </a:rPr>
              <a:t>Цель</a:t>
            </a:r>
            <a:r>
              <a:rPr lang="ru-RU" sz="2000" b="1" dirty="0">
                <a:solidFill>
                  <a:srgbClr val="000000"/>
                </a:solidFill>
                <a:cs typeface="Times New Roman"/>
              </a:rPr>
              <a:t>: 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р</a:t>
            </a:r>
            <a:r>
              <a:rPr lang="ru-RU" sz="2000" dirty="0" smtClean="0">
                <a:solidFill>
                  <a:srgbClr val="000000"/>
                </a:solidFill>
                <a:cs typeface="Times New Roman"/>
              </a:rPr>
              <a:t>азработать 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приложение для мониторинга погоды, используя текстовый редактор </a:t>
            </a:r>
            <a:r>
              <a:rPr lang="en-US" sz="2000" dirty="0">
                <a:solidFill>
                  <a:srgbClr val="000000"/>
                </a:solidFill>
                <a:cs typeface="Times New Roman"/>
              </a:rPr>
              <a:t>Visual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Times New Roman"/>
              </a:rPr>
              <a:t>Studio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Times New Roman"/>
              </a:rPr>
              <a:t>Code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 с использование языка программирования </a:t>
            </a:r>
            <a:r>
              <a:rPr lang="en-US" sz="2000" dirty="0">
                <a:solidFill>
                  <a:srgbClr val="000000"/>
                </a:solidFill>
                <a:cs typeface="Times New Roman"/>
              </a:rPr>
              <a:t>JavaScript</a:t>
            </a:r>
            <a:r>
              <a:rPr lang="ru-RU" sz="2000" dirty="0" smtClean="0">
                <a:solidFill>
                  <a:srgbClr val="000000"/>
                </a:solidFill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000" dirty="0" smtClean="0">
              <a:solidFill>
                <a:srgbClr val="000000"/>
              </a:solidFill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rgbClr val="111115"/>
                </a:solidFill>
                <a:cs typeface="Times New Roman"/>
              </a:rPr>
              <a:t>Задачи:</a:t>
            </a:r>
            <a:endParaRPr lang="ru-RU" sz="2000" dirty="0">
              <a:solidFill>
                <a:srgbClr val="111115"/>
              </a:solidFill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cs typeface="Times New Roman"/>
              </a:rPr>
              <a:t>изучить </a:t>
            </a:r>
            <a:r>
              <a:rPr lang="ru-RU" sz="2000" dirty="0">
                <a:cs typeface="Times New Roman"/>
              </a:rPr>
              <a:t>соответствующие аналоги;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cs typeface="Times New Roman"/>
              </a:rPr>
              <a:t>создать </a:t>
            </a:r>
            <a:r>
              <a:rPr lang="ru-RU" sz="2000" dirty="0">
                <a:cs typeface="Times New Roman"/>
              </a:rPr>
              <a:t>код приложения и интерфейсных компонентов на основе выбранных алгоритмов;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cs typeface="Times New Roman"/>
              </a:rPr>
              <a:t>разработать </a:t>
            </a:r>
            <a:r>
              <a:rPr lang="ru-RU" sz="2000" dirty="0">
                <a:cs typeface="Times New Roman"/>
              </a:rPr>
              <a:t>интерфейс приложения;</a:t>
            </a:r>
            <a:endParaRPr lang="en-US" sz="2000" dirty="0"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cs typeface="Times New Roman"/>
              </a:rPr>
              <a:t>протестировать </a:t>
            </a:r>
            <a:r>
              <a:rPr lang="ru-RU" sz="2000" dirty="0">
                <a:cs typeface="Times New Roman"/>
              </a:rPr>
              <a:t>программу с целью выявления ошибок.</a:t>
            </a:r>
            <a:endParaRPr lang="en-US" sz="20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rgbClr val="111115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64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4174" y="249606"/>
            <a:ext cx="5903084" cy="9596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Описание предметной </a:t>
            </a:r>
            <a:r>
              <a:rPr lang="ru-RU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области и аналоги</a:t>
            </a:r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666" y="1403702"/>
            <a:ext cx="8286244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cs typeface="Times New Roman" panose="02020603050405020304" pitchFamily="18" charset="0"/>
              </a:rPr>
              <a:t>Предметная область мониторинга прогноза погоды включает в себя сбор, обработку и анализ метеорологических данных с целью предоставления точной и надежной информации о погодных условиях в различных регионах мира. </a:t>
            </a:r>
            <a:endParaRPr lang="ru-RU" sz="16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788" y="2816029"/>
            <a:ext cx="4483857" cy="2905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898" y="2474473"/>
            <a:ext cx="4068658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cs typeface="Times New Roman" panose="02020603050405020304" pitchFamily="18" charset="0"/>
              </a:rPr>
              <a:t>Аналоги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cs typeface="Times New Roman"/>
              </a:rPr>
              <a:t>1</a:t>
            </a:r>
            <a:r>
              <a:rPr lang="ru-RU" sz="1600" dirty="0">
                <a:cs typeface="Times New Roman"/>
              </a:rPr>
              <a:t>. </a:t>
            </a:r>
            <a:r>
              <a:rPr lang="ru-RU" sz="1600" dirty="0" err="1" smtClean="0">
                <a:solidFill>
                  <a:srgbClr val="1D1D1F"/>
                </a:solidFill>
                <a:cs typeface="Times New Roman"/>
              </a:rPr>
              <a:t>Яндекс.Погода</a:t>
            </a:r>
            <a:r>
              <a:rPr lang="ru-RU" sz="1600" dirty="0" smtClean="0">
                <a:solidFill>
                  <a:srgbClr val="1D1D1F"/>
                </a:solidFill>
                <a:cs typeface="Times New Roman"/>
              </a:rPr>
              <a:t> — </a:t>
            </a:r>
            <a:r>
              <a:rPr lang="ru-RU" sz="1600" dirty="0">
                <a:solidFill>
                  <a:srgbClr val="1D1D1F"/>
                </a:solidFill>
                <a:cs typeface="Times New Roman"/>
              </a:rPr>
              <a:t>это бесплатное приложение для пользователей в России, которые предоставляет прогноз погоды на ближайшие 10 дней, а также информацию о температуре, атмосферном давлении, скорости ветра и вероятности выпадения осадков. В основе сервиса — искусственный интеллект </a:t>
            </a:r>
            <a:r>
              <a:rPr lang="ru-RU" sz="1600" dirty="0" err="1">
                <a:solidFill>
                  <a:srgbClr val="1D1D1F"/>
                </a:solidFill>
                <a:cs typeface="Times New Roman"/>
              </a:rPr>
              <a:t>Meteum</a:t>
            </a:r>
            <a:r>
              <a:rPr lang="ru-RU" sz="1600" dirty="0">
                <a:solidFill>
                  <a:srgbClr val="1D1D1F"/>
                </a:solidFill>
                <a:cs typeface="Times New Roman"/>
              </a:rPr>
              <a:t>, который обрабатывает показания тысяч приборов на земле и в космосе.</a:t>
            </a:r>
            <a:endParaRPr lang="ru-RU" sz="1600" dirty="0"/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82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9919" y="134173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Обзор имеющихся аналогов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502" y="1021318"/>
            <a:ext cx="4295130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ru-RU" sz="14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cs typeface="Times New Roman"/>
              </a:rPr>
              <a:t>2. </a:t>
            </a:r>
            <a:r>
              <a:rPr lang="en-US" sz="1400" dirty="0" err="1">
                <a:cs typeface="Times New Roman"/>
              </a:rPr>
              <a:t>AccuWeather</a:t>
            </a:r>
            <a:r>
              <a:rPr lang="ru-RU" sz="1400" dirty="0">
                <a:cs typeface="Times New Roman"/>
              </a:rPr>
              <a:t> </a:t>
            </a:r>
            <a:r>
              <a:rPr lang="ru-RU" sz="1400" dirty="0" smtClean="0">
                <a:cs typeface="Times New Roman"/>
              </a:rPr>
              <a:t>— </a:t>
            </a:r>
            <a:r>
              <a:rPr lang="ru-RU" sz="1400" dirty="0">
                <a:solidFill>
                  <a:srgbClr val="323238"/>
                </a:solidFill>
                <a:cs typeface="Times New Roman"/>
              </a:rPr>
              <a:t>это одно из наиболее популярных приложений для отслеживания погоды, которое может отображать еженедельные, ежедневные и ежечасные метеосводки. </a:t>
            </a:r>
            <a:r>
              <a:rPr lang="ru-RU" sz="1400" dirty="0">
                <a:solidFill>
                  <a:srgbClr val="333333"/>
                </a:solidFill>
                <a:cs typeface="Times New Roman"/>
              </a:rPr>
              <a:t>Каждый день более полутора миллиардов человек по всему миру полагаются на ресурс </a:t>
            </a:r>
            <a:r>
              <a:rPr lang="ru-RU" sz="1400" dirty="0" err="1">
                <a:solidFill>
                  <a:srgbClr val="333333"/>
                </a:solidFill>
                <a:cs typeface="Times New Roman"/>
              </a:rPr>
              <a:t>AccuWeather</a:t>
            </a:r>
            <a:r>
              <a:rPr lang="ru-RU" sz="1400" dirty="0">
                <a:solidFill>
                  <a:srgbClr val="333333"/>
                </a:solidFill>
                <a:cs typeface="Times New Roman"/>
              </a:rPr>
              <a:t>, который помогает им планировать свою жизнь, защищать бизнес и эффективно использовать </a:t>
            </a:r>
            <a:r>
              <a:rPr lang="ru-RU" sz="1400" dirty="0" smtClean="0">
                <a:solidFill>
                  <a:srgbClr val="333333"/>
                </a:solidFill>
                <a:cs typeface="Times New Roman"/>
              </a:rPr>
              <a:t>время.</a:t>
            </a:r>
            <a:endParaRPr lang="ru-RU" sz="14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cs typeface="Times New Roman"/>
              </a:rPr>
              <a:t>3. </a:t>
            </a:r>
            <a:r>
              <a:rPr lang="en-US" sz="1400" dirty="0" err="1" smtClean="0">
                <a:cs typeface="Times New Roman"/>
              </a:rPr>
              <a:t>Gismeteo</a:t>
            </a:r>
            <a:r>
              <a:rPr lang="ru-RU" sz="1400" dirty="0" smtClean="0">
                <a:cs typeface="Times New Roman"/>
              </a:rPr>
              <a:t> — </a:t>
            </a:r>
            <a:r>
              <a:rPr lang="ru-RU" sz="1400" dirty="0">
                <a:cs typeface="Times New Roman"/>
              </a:rPr>
              <a:t>это метеорологический ресурс, которым ежедневно пользуются миллионы людей по всему миру. При помощи сайта, мобильных приложений и виджетов можно за секунду узнать текущую погоду, а также получить прогноз температуры, осадков и других необходимых параметров в различных пунктах по всей Земле</a:t>
            </a:r>
            <a:r>
              <a:rPr lang="ru-RU" sz="1400" dirty="0" smtClean="0">
                <a:cs typeface="Times New Roman"/>
              </a:rPr>
              <a:t>..</a:t>
            </a:r>
            <a:endParaRPr lang="ru-RU" sz="1400" dirty="0"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400" dirty="0">
              <a:cs typeface="Calibri" panose="020F0502020204030204"/>
            </a:endParaRPr>
          </a:p>
          <a:p>
            <a:pPr marL="342900">
              <a:lnSpc>
                <a:spcPct val="150000"/>
              </a:lnSpc>
              <a:buFontTx/>
              <a:buAutoNum type="arabicParenR"/>
            </a:pPr>
            <a:endParaRPr lang="ru-RU" sz="1400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ru-RU" sz="4800" dirty="0">
              <a:cs typeface="Calibri" panose="020F0502020204030204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36274" y="1327934"/>
            <a:ext cx="2687413" cy="226791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36274" y="3674395"/>
            <a:ext cx="3006757" cy="25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806" y="73265"/>
            <a:ext cx="5361813" cy="1115216"/>
          </a:xfrm>
        </p:spPr>
        <p:txBody>
          <a:bodyPr>
            <a:noAutofit/>
          </a:bodyPr>
          <a:lstStyle/>
          <a:p>
            <a:pPr lvl="1"/>
            <a:r>
              <a:rPr lang="ru-RU" sz="3200" b="1" dirty="0">
                <a:solidFill>
                  <a:schemeClr val="bg1"/>
                </a:solidFill>
                <a:latin typeface="+mj-lt"/>
                <a:cs typeface="Times New Roman"/>
              </a:rPr>
              <a:t>Обоснование необходимости разработки</a:t>
            </a:r>
            <a:endParaRPr lang="ru-RU" sz="32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750" y="1406967"/>
            <a:ext cx="8796042" cy="4670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cs typeface="Times New Roman"/>
              </a:rPr>
              <a:t>Существует множество причин, почему приложения для мониторинга погоды являются необходимыми. Ниже перечислены некоторые из них:</a:t>
            </a:r>
            <a:endParaRPr lang="ru-RU" dirty="0"/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Безопасность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Планирование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Экономия </a:t>
            </a:r>
            <a:r>
              <a:rPr lang="ru-RU" dirty="0">
                <a:cs typeface="Times New Roman"/>
              </a:rPr>
              <a:t>времени и </a:t>
            </a:r>
            <a:r>
              <a:rPr lang="ru-RU" dirty="0" smtClean="0">
                <a:cs typeface="Times New Roman"/>
              </a:rPr>
              <a:t>денег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Помощь </a:t>
            </a:r>
            <a:r>
              <a:rPr lang="ru-RU" dirty="0">
                <a:cs typeface="Times New Roman"/>
              </a:rPr>
              <a:t>в уходе за </a:t>
            </a:r>
            <a:r>
              <a:rPr lang="ru-RU" dirty="0" smtClean="0">
                <a:cs typeface="Times New Roman"/>
              </a:rPr>
              <a:t>здоровьем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Удобство</a:t>
            </a:r>
            <a:endParaRPr lang="ru-RU" dirty="0">
              <a:cs typeface="Times New Roman"/>
            </a:endParaRPr>
          </a:p>
          <a:p>
            <a:pPr algn="just"/>
            <a:r>
              <a:rPr lang="ru-RU" dirty="0">
                <a:cs typeface="Times New Roman"/>
              </a:rPr>
              <a:t>В целом, приложения для мониторинга погоды являются важным инструментом, который помогает людям принимать умные и информированные решения о своей жизни в зависимости от погодных условий.</a:t>
            </a:r>
          </a:p>
          <a:p>
            <a:pPr algn="just"/>
            <a:r>
              <a:rPr lang="ru-RU" dirty="0">
                <a:cs typeface="Times New Roman"/>
              </a:rPr>
              <a:t>Разработка своего приложения для мониторинга погоды может быть связана с желанием создать что-то уникальное, удобное и полезное для пользователей.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92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662964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Выбор средства автоматизации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392" y="1637468"/>
            <a:ext cx="8658479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cs typeface="Times New Roman" panose="02020603050405020304" pitchFamily="18" charset="0"/>
              </a:rPr>
              <a:t>Данный проект </a:t>
            </a:r>
            <a:r>
              <a:rPr lang="ru-RU" dirty="0" smtClean="0">
                <a:cs typeface="Times New Roman" panose="02020603050405020304" pitchFamily="18" charset="0"/>
              </a:rPr>
              <a:t>был реализован в </a:t>
            </a:r>
            <a:r>
              <a:rPr lang="ru-RU" dirty="0">
                <a:cs typeface="Times New Roman" panose="02020603050405020304" pitchFamily="18" charset="0"/>
              </a:rPr>
              <a:t>среде программирования </a:t>
            </a:r>
            <a:r>
              <a:rPr lang="en-US" dirty="0">
                <a:cs typeface="Times New Roman" panose="02020603050405020304" pitchFamily="18" charset="0"/>
              </a:rPr>
              <a:t>Visual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Studio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Code</a:t>
            </a:r>
            <a:r>
              <a:rPr lang="ru-RU" dirty="0">
                <a:cs typeface="Times New Roman" panose="02020603050405020304" pitchFamily="18" charset="0"/>
              </a:rPr>
              <a:t> с помощью языка </a:t>
            </a:r>
            <a:r>
              <a:rPr lang="en-US" dirty="0">
                <a:cs typeface="Times New Roman" panose="02020603050405020304" pitchFamily="18" charset="0"/>
              </a:rPr>
              <a:t>JavaScript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Visual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Studio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Code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VS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Code</a:t>
            </a:r>
            <a:r>
              <a:rPr lang="ru-RU" dirty="0">
                <a:cs typeface="Times New Roman" panose="02020603050405020304" pitchFamily="18" charset="0"/>
              </a:rPr>
              <a:t>) — текстовый редактор, разработанный </a:t>
            </a:r>
            <a:r>
              <a:rPr lang="en-US" dirty="0">
                <a:cs typeface="Times New Roman" panose="02020603050405020304" pitchFamily="18" charset="0"/>
              </a:rPr>
              <a:t>Microsoft</a:t>
            </a:r>
            <a:r>
              <a:rPr lang="ru-RU" dirty="0">
                <a:cs typeface="Times New Roman" panose="02020603050405020304" pitchFamily="18" charset="0"/>
              </a:rPr>
              <a:t> для </a:t>
            </a:r>
            <a:r>
              <a:rPr lang="en-US" dirty="0">
                <a:cs typeface="Times New Roman" panose="02020603050405020304" pitchFamily="18" charset="0"/>
              </a:rPr>
              <a:t>Windows</a:t>
            </a:r>
            <a:r>
              <a:rPr lang="ru-RU" dirty="0"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Linux</a:t>
            </a:r>
            <a:r>
              <a:rPr lang="ru-RU" dirty="0">
                <a:cs typeface="Times New Roman" panose="02020603050405020304" pitchFamily="18" charset="0"/>
              </a:rPr>
              <a:t> и </a:t>
            </a:r>
            <a:r>
              <a:rPr lang="en-US" dirty="0">
                <a:cs typeface="Times New Roman" panose="02020603050405020304" pitchFamily="18" charset="0"/>
              </a:rPr>
              <a:t>macOS</a:t>
            </a:r>
            <a:r>
              <a:rPr lang="ru-RU" dirty="0">
                <a:cs typeface="Times New Roman" panose="02020603050405020304" pitchFamily="18" charset="0"/>
              </a:rPr>
              <a:t>. Позиционируется как «лёгкий» редактор кода для кроссплатформенной разработки веб- и облачных приложений</a:t>
            </a:r>
            <a:r>
              <a:rPr lang="ru-RU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cs typeface="Times New Roman" panose="02020603050405020304" pitchFamily="18" charset="0"/>
              </a:rPr>
              <a:t>Плагины: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cs typeface="Times New Roman" panose="02020603050405020304" pitchFamily="18" charset="0"/>
              </a:rPr>
              <a:t>Live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Server</a:t>
            </a:r>
            <a:r>
              <a:rPr lang="ru-RU" dirty="0">
                <a:cs typeface="Times New Roman" panose="02020603050405020304" pitchFamily="18" charset="0"/>
              </a:rPr>
              <a:t> – позволяет вам видеть изменения кода, отраженные в браузере. Он запускает локальный сервер разработки с функцией перезагрузки в реальном времени как для статических, так и для динамических страниц. Каждый раз, когда вы сохраняете свой код, вы мгновенно видите изменения, отраженные в браузере.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Prettier </a:t>
            </a:r>
            <a:r>
              <a:rPr lang="ru-RU" dirty="0">
                <a:cs typeface="Times New Roman" panose="02020603050405020304" pitchFamily="18" charset="0"/>
              </a:rPr>
              <a:t>– </a:t>
            </a:r>
            <a:r>
              <a:rPr lang="en-US" dirty="0">
                <a:cs typeface="Times New Roman" panose="02020603050405020304" pitchFamily="18" charset="0"/>
              </a:rPr>
              <a:t>Code Formatter</a:t>
            </a:r>
            <a:r>
              <a:rPr lang="ru-RU" dirty="0">
                <a:cs typeface="Times New Roman" panose="02020603050405020304" pitchFamily="18" charset="0"/>
              </a:rPr>
              <a:t> – самоуверенный </a:t>
            </a:r>
            <a:r>
              <a:rPr lang="ru-RU" dirty="0" err="1">
                <a:cs typeface="Times New Roman" panose="02020603050405020304" pitchFamily="18" charset="0"/>
              </a:rPr>
              <a:t>форматировщик</a:t>
            </a:r>
            <a:r>
              <a:rPr lang="ru-RU" dirty="0">
                <a:cs typeface="Times New Roman" panose="02020603050405020304" pitchFamily="18" charset="0"/>
              </a:rPr>
              <a:t> кода. Он обеспечивает согласованный стиль, анализируя ваш код и перепечатывая его с помощью собственных правил, учитывающих максимальную длину строки, при необходимости перенося код.</a:t>
            </a:r>
          </a:p>
          <a:p>
            <a:pPr algn="just"/>
            <a:endParaRPr lang="ru-RU"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492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1012" y="10801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Требования к </a:t>
            </a:r>
            <a:r>
              <a:rPr lang="ru-RU" sz="4000" b="1" dirty="0" smtClean="0">
                <a:solidFill>
                  <a:schemeClr val="bg1"/>
                </a:solidFill>
                <a:latin typeface="+mj-lt"/>
                <a:cs typeface="Times New Roman"/>
              </a:rPr>
              <a:t>программе</a:t>
            </a:r>
            <a:endParaRPr lang="ru-RU" sz="40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89" y="1335929"/>
            <a:ext cx="8658637" cy="30008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cs typeface="Times New Roman"/>
              </a:rPr>
              <a:t>Моя программа должна выполнять такие функции как:</a:t>
            </a:r>
            <a:endParaRPr lang="ru-RU" sz="2400" dirty="0"/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/>
              </a:rPr>
              <a:t>Иметь простой и интуитивно понятный интерфейс, позволяющий быстро и легко получать информацию о погоде.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/>
              </a:rPr>
              <a:t>Принимать значения, введенные пользователем и после обрабатывать их.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/>
              </a:rPr>
              <a:t>Принимать данные из </a:t>
            </a:r>
            <a:r>
              <a:rPr lang="en-US" dirty="0">
                <a:cs typeface="Times New Roman"/>
              </a:rPr>
              <a:t>API</a:t>
            </a:r>
            <a:r>
              <a:rPr lang="ru-RU" dirty="0">
                <a:cs typeface="Times New Roman"/>
              </a:rPr>
              <a:t> сайтов</a:t>
            </a:r>
            <a:r>
              <a:rPr lang="ru-RU" dirty="0" smtClean="0">
                <a:cs typeface="Times New Roman"/>
              </a:rPr>
              <a:t>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Предоставлять </a:t>
            </a:r>
            <a:r>
              <a:rPr lang="ru-RU" dirty="0">
                <a:cs typeface="Times New Roman"/>
              </a:rPr>
              <a:t>актуальные и точные данные о погоде на текущий момент </a:t>
            </a:r>
            <a:r>
              <a:rPr lang="ru-RU" dirty="0" smtClean="0">
                <a:cs typeface="Times New Roman"/>
              </a:rPr>
              <a:t>времени.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9" y="4562157"/>
            <a:ext cx="7508736" cy="14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6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921</Words>
  <Application>Microsoft Office PowerPoint</Application>
  <PresentationFormat>Экран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Тема Office</vt:lpstr>
      <vt:lpstr>СОЗДАНИЕ ПРИЛОЖЕНИЯ «МОНИТОРИНГ ПОГОДЫ»</vt:lpstr>
      <vt:lpstr>Актуальность</vt:lpstr>
      <vt:lpstr>Содержание</vt:lpstr>
      <vt:lpstr>Содержание</vt:lpstr>
      <vt:lpstr>Описание предметной области и аналоги</vt:lpstr>
      <vt:lpstr>Обзор имеющихся аналогов</vt:lpstr>
      <vt:lpstr>Обоснование необходимости разработки</vt:lpstr>
      <vt:lpstr>Выбор средства автоматизации</vt:lpstr>
      <vt:lpstr>Требования к программе</vt:lpstr>
      <vt:lpstr>Проектирование программного продукта</vt:lpstr>
      <vt:lpstr>Текст программы с описанием</vt:lpstr>
      <vt:lpstr>Интерфейс программы</vt:lpstr>
      <vt:lpstr>Тестирование и отладка</vt:lpstr>
      <vt:lpstr>Заключение</vt:lpstr>
      <vt:lpstr>СОЗДАНИЕ ПРИЛОЖЕНИЯ «МОНИТОРИНГ ПОГОДЫ»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Бутко Юлия Леонидовна</dc:creator>
  <cp:lastModifiedBy>Student</cp:lastModifiedBy>
  <cp:revision>302</cp:revision>
  <dcterms:created xsi:type="dcterms:W3CDTF">2021-12-07T09:34:42Z</dcterms:created>
  <dcterms:modified xsi:type="dcterms:W3CDTF">2023-05-29T03:29:49Z</dcterms:modified>
</cp:coreProperties>
</file>