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340"/>
    <a:srgbClr val="394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7BB0-1FCC-4D86-8CFC-D86D72D9682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99AE-C695-4130-8D53-CDC5186B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2"/>
            </a:gs>
            <a:gs pos="90000">
              <a:schemeClr val="bg1"/>
            </a:gs>
            <a:gs pos="79000">
              <a:schemeClr val="bg1"/>
            </a:gs>
            <a:gs pos="100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721258"/>
            <a:ext cx="9144000" cy="12027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2019 Data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4362889"/>
            <a:ext cx="9144000" cy="1655762"/>
          </a:xfrm>
          <a:noFill/>
        </p:spPr>
        <p:txBody>
          <a:bodyPr/>
          <a:lstStyle/>
          <a:p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Jeremiah </a:t>
            </a:r>
            <a:r>
              <a:rPr lang="en-US" dirty="0" err="1">
                <a:solidFill>
                  <a:srgbClr val="394951"/>
                </a:solidFill>
                <a:latin typeface="Eras Demi ITC" panose="020B0805030504020804" pitchFamily="34" charset="0"/>
              </a:rPr>
              <a:t>Radabuagh</a:t>
            </a:r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, David Burke, and Kevin Lewis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86" y="1454513"/>
            <a:ext cx="5404425" cy="174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0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2"/>
            </a:gs>
            <a:gs pos="90000">
              <a:schemeClr val="bg1"/>
            </a:gs>
            <a:gs pos="79000">
              <a:schemeClr val="bg1"/>
            </a:gs>
            <a:gs pos="100000">
              <a:schemeClr val="bg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255" y="5119888"/>
            <a:ext cx="10515600" cy="1359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394951"/>
                </a:solidFill>
                <a:latin typeface="Eras Demi ITC" panose="020B0805030504020804" pitchFamily="34" charset="0"/>
              </a:rPr>
              <a:t>questions</a:t>
            </a:r>
            <a:r>
              <a:rPr lang="en-US" sz="7200" dirty="0">
                <a:solidFill>
                  <a:srgbClr val="F37340"/>
                </a:solidFill>
                <a:latin typeface="Bauhaus 93" panose="04030905020B02020C02" pitchFamily="82" charset="0"/>
              </a:rPr>
              <a:t>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4255" y="5119888"/>
            <a:ext cx="10515600" cy="1359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dirty="0">
                <a:solidFill>
                  <a:srgbClr val="394951"/>
                </a:solidFill>
                <a:latin typeface="Eras Demi ITC" panose="020B0805030504020804" pitchFamily="34" charset="0"/>
              </a:rPr>
              <a:t>thank you</a:t>
            </a:r>
            <a:r>
              <a:rPr lang="en-US" sz="7200" dirty="0">
                <a:solidFill>
                  <a:srgbClr val="F37340"/>
                </a:solidFill>
                <a:latin typeface="Bauhaus 93" panose="04030905020B02020C02" pitchFamily="82" charset="0"/>
              </a:rPr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55" y="1881084"/>
            <a:ext cx="10058400" cy="32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65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0000">
              <a:schemeClr val="bg1"/>
            </a:gs>
            <a:gs pos="2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summary</a:t>
            </a:r>
            <a:r>
              <a:rPr lang="en-US" dirty="0">
                <a:solidFill>
                  <a:srgbClr val="F37340"/>
                </a:solidFill>
                <a:latin typeface="Bauhaus 93" panose="04030905020B02020C02" pitchFamily="82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6032"/>
            <a:ext cx="10515600" cy="3560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37340"/>
                </a:solidFill>
                <a:latin typeface="Eras Demi ITC" panose="020B0805030504020804" pitchFamily="34" charset="0"/>
              </a:rPr>
              <a:t>“Is there a way to tell what communication method (call, texting or email) is more successful with clients, either based on their success in job placement or some other outcome?”</a:t>
            </a:r>
          </a:p>
        </p:txBody>
      </p:sp>
    </p:spTree>
    <p:extLst>
      <p:ext uri="{BB962C8B-B14F-4D97-AF65-F5344CB8AC3E}">
        <p14:creationId xmlns:p14="http://schemas.microsoft.com/office/powerpoint/2010/main" val="2119931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0000">
              <a:schemeClr val="bg1"/>
            </a:gs>
            <a:gs pos="2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problem and motivation</a:t>
            </a:r>
            <a:r>
              <a:rPr lang="en-US" dirty="0">
                <a:solidFill>
                  <a:srgbClr val="F37340"/>
                </a:solidFill>
                <a:latin typeface="Bauhaus 93" panose="04030905020B02020C02" pitchFamily="82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Communication is key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76% wish for speedy communication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Most effective forms of communication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Efficient communication = more responses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More responses = loyal customers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Loyal customers = more money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8D41A-A9AC-4D52-BCA5-8AB19B304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03" y="3658154"/>
            <a:ext cx="6699132" cy="31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0000">
              <a:schemeClr val="bg1"/>
            </a:gs>
            <a:gs pos="2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approach</a:t>
            </a:r>
            <a:r>
              <a:rPr lang="en-US" dirty="0">
                <a:solidFill>
                  <a:srgbClr val="F37340"/>
                </a:solidFill>
                <a:latin typeface="Bauhaus 93" panose="04030905020B02020C02" pitchFamily="82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Very dirty data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Nested IF functions with AND-OR’s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Created business rules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Able to determine responses and response types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379F4-0096-4B56-96E1-4F58BD55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2" y="4246547"/>
            <a:ext cx="9271476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30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0000">
              <a:schemeClr val="bg1"/>
            </a:gs>
            <a:gs pos="2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datasets</a:t>
            </a:r>
            <a:r>
              <a:rPr lang="en-US" dirty="0">
                <a:solidFill>
                  <a:srgbClr val="F37340"/>
                </a:solidFill>
                <a:latin typeface="Bauhaus 93" panose="04030905020B02020C02" pitchFamily="82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SalesForce_2018Activities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All information on hand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Purpose was missing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Hire Hero’s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68B71-CB69-40C3-9555-0DBB71FA3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81" y="3552983"/>
            <a:ext cx="3991437" cy="231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3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0000">
              <a:schemeClr val="bg1"/>
            </a:gs>
            <a:gs pos="2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tools and analytics</a:t>
            </a:r>
            <a:r>
              <a:rPr lang="en-US" dirty="0">
                <a:solidFill>
                  <a:srgbClr val="F37340"/>
                </a:solidFill>
                <a:latin typeface="Bauhaus 93" panose="04030905020B02020C02" pitchFamily="82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Excel formulas for cleaning</a:t>
            </a:r>
          </a:p>
          <a:p>
            <a:r>
              <a:rPr lang="en-US" dirty="0" err="1">
                <a:solidFill>
                  <a:srgbClr val="F37340"/>
                </a:solidFill>
                <a:latin typeface="Eras Demi ITC" panose="020B0805030504020804" pitchFamily="34" charset="0"/>
              </a:rPr>
              <a:t>Knime</a:t>
            </a:r>
            <a:endParaRPr lang="en-US" dirty="0">
              <a:solidFill>
                <a:srgbClr val="F37340"/>
              </a:solidFill>
              <a:latin typeface="Eras Demi ITC" panose="020B0805030504020804" pitchFamily="34" charset="0"/>
            </a:endParaRP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CSV Reader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Decision Tree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57EE1-AB49-4C6F-BBFF-9A9EC133F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95" y="2130425"/>
            <a:ext cx="3810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45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0000">
              <a:schemeClr val="bg1"/>
            </a:gs>
            <a:gs pos="2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94951"/>
                </a:solidFill>
                <a:latin typeface="Eras Demi ITC" panose="020B0805030504020804" pitchFamily="34" charset="0"/>
              </a:rPr>
              <a:t>knime</a:t>
            </a:r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 matrix</a:t>
            </a:r>
            <a:r>
              <a:rPr lang="en-US" dirty="0">
                <a:solidFill>
                  <a:srgbClr val="F37340"/>
                </a:solidFill>
                <a:latin typeface="Bauhaus 93" panose="04030905020B02020C02" pitchFamily="82" charset="0"/>
              </a:rPr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9D39C-2E2E-4B92-A800-0DF98BCDD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" t="22968" b="18834"/>
          <a:stretch/>
        </p:blipFill>
        <p:spPr>
          <a:xfrm>
            <a:off x="2416205" y="2528487"/>
            <a:ext cx="7359589" cy="2867487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0577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0000">
              <a:schemeClr val="bg1"/>
            </a:gs>
            <a:gs pos="2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results</a:t>
            </a:r>
            <a:r>
              <a:rPr lang="en-US" dirty="0">
                <a:solidFill>
                  <a:srgbClr val="F37340"/>
                </a:solidFill>
                <a:latin typeface="Bauhaus 93" panose="04030905020B02020C02" pitchFamily="82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The results were clear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Data cleaning was thorough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Showed text messages at the top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Text and email are clearly the most effective</a:t>
            </a:r>
          </a:p>
          <a:p>
            <a:r>
              <a:rPr lang="en-US" dirty="0">
                <a:solidFill>
                  <a:srgbClr val="F37340"/>
                </a:solidFill>
                <a:latin typeface="Eras Demi ITC" panose="020B0805030504020804" pitchFamily="34" charset="0"/>
              </a:rPr>
              <a:t>New generation = new forms of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E62FE-2118-4BE8-A900-4C9D5BDFD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70" y="4241363"/>
            <a:ext cx="7561060" cy="26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3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90000">
              <a:schemeClr val="bg1"/>
            </a:gs>
            <a:gs pos="2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94951"/>
                </a:solidFill>
                <a:latin typeface="Eras Demi ITC" panose="020B0805030504020804" pitchFamily="34" charset="0"/>
              </a:rPr>
              <a:t>knime</a:t>
            </a:r>
            <a:r>
              <a:rPr lang="en-US" dirty="0">
                <a:solidFill>
                  <a:srgbClr val="394951"/>
                </a:solidFill>
                <a:latin typeface="Eras Demi ITC" panose="020B0805030504020804" pitchFamily="34" charset="0"/>
              </a:rPr>
              <a:t> solution</a:t>
            </a:r>
            <a:r>
              <a:rPr lang="en-US" dirty="0">
                <a:solidFill>
                  <a:srgbClr val="F37340"/>
                </a:solidFill>
                <a:latin typeface="Bauhaus 93" panose="04030905020B02020C02" pitchFamily="82" charset="0"/>
              </a:rPr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AB621-32E6-40A8-A22B-BDF0D779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95" y="2492828"/>
            <a:ext cx="5894810" cy="3534807"/>
          </a:xfrm>
        </p:spPr>
      </p:pic>
    </p:spTree>
    <p:extLst>
      <p:ext uri="{BB962C8B-B14F-4D97-AF65-F5344CB8AC3E}">
        <p14:creationId xmlns:p14="http://schemas.microsoft.com/office/powerpoint/2010/main" val="93687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5928</TotalTime>
  <Words>173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Bauhaus 93</vt:lpstr>
      <vt:lpstr>Calibri</vt:lpstr>
      <vt:lpstr>Calibri Light</vt:lpstr>
      <vt:lpstr>Eras Demi ITC</vt:lpstr>
      <vt:lpstr>Office Theme</vt:lpstr>
      <vt:lpstr>2019 Data Challenge</vt:lpstr>
      <vt:lpstr>summary.</vt:lpstr>
      <vt:lpstr>problem and motivation.</vt:lpstr>
      <vt:lpstr>approach.</vt:lpstr>
      <vt:lpstr>datasets.</vt:lpstr>
      <vt:lpstr>tools and analytics.</vt:lpstr>
      <vt:lpstr>knime matrix.</vt:lpstr>
      <vt:lpstr>results.</vt:lpstr>
      <vt:lpstr>knime solution.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Data Challenge</dc:title>
  <dc:creator>Jeremiah Radabaugh</dc:creator>
  <cp:lastModifiedBy>Radabaugh, Jeremiah Nathan</cp:lastModifiedBy>
  <cp:revision>13</cp:revision>
  <dcterms:created xsi:type="dcterms:W3CDTF">2019-04-25T14:44:30Z</dcterms:created>
  <dcterms:modified xsi:type="dcterms:W3CDTF">2019-04-29T17:34:51Z</dcterms:modified>
</cp:coreProperties>
</file>