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4" r:id="rId3"/>
    <p:sldId id="315" r:id="rId4"/>
    <p:sldId id="324" r:id="rId5"/>
    <p:sldId id="310" r:id="rId6"/>
    <p:sldId id="325" r:id="rId7"/>
    <p:sldId id="326" r:id="rId8"/>
    <p:sldId id="327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CA3"/>
    <a:srgbClr val="CE7B00"/>
    <a:srgbClr val="0000E6"/>
    <a:srgbClr val="DD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Közepesen sötét stílus 1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14" y="894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E9956-DDF5-4F40-BA2C-D45DF5730DEB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517F-7CED-401D-90AB-BFCF00D9F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9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Téglalap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églalap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Téglalap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églalap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Téglalap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2018. 02. 05.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sz="1600" dirty="0"/>
              <a:t>OOP</a:t>
            </a:r>
          </a:p>
          <a:p>
            <a:r>
              <a:rPr lang="hu-HU" sz="2300" dirty="0">
                <a:solidFill>
                  <a:schemeClr val="tx1"/>
                </a:solidFill>
                <a:latin typeface="Consolas" panose="020B0609020204030204" pitchFamily="49" charset="0"/>
              </a:rPr>
              <a:t>e:\PoFi\2018\prg_elmélethez_gyakorlatok\OOP\Programozas_III.pdf</a:t>
            </a:r>
            <a:endParaRPr lang="hu-HU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Tömbök, listák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57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551387" y="1235655"/>
            <a:ext cx="110172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45356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Azonos típusú értékeket tartalmazhat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45356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Az egyes értékeket sorszámukkal, (indexükkel) azonosíthatjuk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45356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A sorszámozás 0-val kezdődik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45356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Létrehozás (deklaráció)</a:t>
            </a:r>
            <a:br>
              <a:rPr lang="hu-HU" sz="2800" dirty="0">
                <a:latin typeface="Consolas" panose="020B0609020204030204" pitchFamily="49" charset="0"/>
              </a:rPr>
            </a:br>
            <a:r>
              <a:rPr lang="hu-HU" sz="2800" dirty="0" err="1">
                <a:latin typeface="Consolas" panose="020B0609020204030204" pitchFamily="49" charset="0"/>
              </a:rPr>
              <a:t>short</a:t>
            </a:r>
            <a:r>
              <a:rPr lang="hu-HU" sz="2800" dirty="0">
                <a:latin typeface="Consolas" panose="020B0609020204030204" pitchFamily="49" charset="0"/>
              </a:rPr>
              <a:t>[]  t   =   </a:t>
            </a:r>
            <a:r>
              <a:rPr lang="hu-HU" sz="2800" dirty="0" err="1">
                <a:latin typeface="Consolas" panose="020B0609020204030204" pitchFamily="49" charset="0"/>
              </a:rPr>
              <a:t>new</a:t>
            </a:r>
            <a:r>
              <a:rPr lang="hu-HU" sz="2800" dirty="0">
                <a:latin typeface="Consolas" panose="020B0609020204030204" pitchFamily="49" charset="0"/>
              </a:rPr>
              <a:t>     </a:t>
            </a:r>
            <a:r>
              <a:rPr lang="hu-HU" sz="2800" dirty="0" err="1">
                <a:latin typeface="Consolas" panose="020B0609020204030204" pitchFamily="49" charset="0"/>
              </a:rPr>
              <a:t>short</a:t>
            </a:r>
            <a:r>
              <a:rPr lang="hu-HU" sz="2800" dirty="0">
                <a:latin typeface="Consolas" panose="020B0609020204030204" pitchFamily="49" charset="0"/>
              </a:rPr>
              <a:t>[3]</a:t>
            </a:r>
            <a:endParaRPr lang="hu-HU" sz="2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0" y="2606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A tömb </a:t>
            </a:r>
            <a:r>
              <a:rPr lang="hu-HU" sz="2400" dirty="0">
                <a:latin typeface="Arial Black" panose="020B0A04020102020204" pitchFamily="34" charset="0"/>
              </a:rPr>
              <a:t>adatszerkezet jellemzői</a:t>
            </a:r>
            <a:endParaRPr lang="hu-HU" sz="2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1613502" y="2564904"/>
            <a:ext cx="880297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45356" algn="l"/>
              </a:tabLst>
            </a:pPr>
            <a:r>
              <a:rPr lang="hu-HU" sz="2250" dirty="0">
                <a:latin typeface="Consolas" panose="020B0609020204030204" pitchFamily="49" charset="0"/>
              </a:rPr>
              <a:t> </a:t>
            </a:r>
            <a:endParaRPr lang="hu-HU" sz="225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7745737-0BC1-4BC6-9BCA-EBC4D6F4FB86}"/>
              </a:ext>
            </a:extLst>
          </p:cNvPr>
          <p:cNvSpPr txBox="1"/>
          <p:nvPr/>
        </p:nvSpPr>
        <p:spPr>
          <a:xfrm>
            <a:off x="839416" y="4780901"/>
            <a:ext cx="1584176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</a:rPr>
              <a:t>Elemek típusa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04ED610-D67A-489A-8B2B-600994BCF88E}"/>
              </a:ext>
            </a:extLst>
          </p:cNvPr>
          <p:cNvSpPr txBox="1"/>
          <p:nvPr/>
        </p:nvSpPr>
        <p:spPr>
          <a:xfrm>
            <a:off x="2687621" y="4780901"/>
            <a:ext cx="1584176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</a:rPr>
              <a:t>Változónév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E5633F1-85AA-47A1-AA94-469A69A36FEA}"/>
              </a:ext>
            </a:extLst>
          </p:cNvPr>
          <p:cNvSpPr txBox="1"/>
          <p:nvPr/>
        </p:nvSpPr>
        <p:spPr>
          <a:xfrm>
            <a:off x="4535826" y="4780901"/>
            <a:ext cx="1800200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</a:rPr>
              <a:t>Memória-foglalás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8894127-1508-4FDA-BF27-9FA3A06F19A1}"/>
              </a:ext>
            </a:extLst>
          </p:cNvPr>
          <p:cNvSpPr txBox="1"/>
          <p:nvPr/>
        </p:nvSpPr>
        <p:spPr>
          <a:xfrm>
            <a:off x="6600056" y="4780901"/>
            <a:ext cx="352839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</a:rPr>
              <a:t>Elemek maximális száma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654DAE9E-144E-4288-B89C-A1F79788527D}"/>
              </a:ext>
            </a:extLst>
          </p:cNvPr>
          <p:cNvCxnSpPr>
            <a:cxnSpLocks/>
          </p:cNvCxnSpPr>
          <p:nvPr/>
        </p:nvCxnSpPr>
        <p:spPr>
          <a:xfrm flipV="1">
            <a:off x="1343472" y="4300468"/>
            <a:ext cx="0" cy="407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D76063EC-DDEE-4D02-A93A-F319184EDF72}"/>
              </a:ext>
            </a:extLst>
          </p:cNvPr>
          <p:cNvCxnSpPr>
            <a:cxnSpLocks/>
          </p:cNvCxnSpPr>
          <p:nvPr/>
        </p:nvCxnSpPr>
        <p:spPr>
          <a:xfrm flipV="1">
            <a:off x="2927648" y="4300468"/>
            <a:ext cx="0" cy="407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0F7D70C1-4C45-4073-B3C8-CC8D6BF73112}"/>
              </a:ext>
            </a:extLst>
          </p:cNvPr>
          <p:cNvCxnSpPr>
            <a:cxnSpLocks/>
          </p:cNvCxnSpPr>
          <p:nvPr/>
        </p:nvCxnSpPr>
        <p:spPr>
          <a:xfrm flipV="1">
            <a:off x="4655840" y="4293096"/>
            <a:ext cx="0" cy="407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F79B9247-258F-4A3A-823C-62E2073E3358}"/>
              </a:ext>
            </a:extLst>
          </p:cNvPr>
          <p:cNvCxnSpPr>
            <a:cxnSpLocks/>
          </p:cNvCxnSpPr>
          <p:nvPr/>
        </p:nvCxnSpPr>
        <p:spPr>
          <a:xfrm flipV="1">
            <a:off x="7248128" y="4300468"/>
            <a:ext cx="0" cy="407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8B778E7E-40D9-4495-A554-E6687AA1C24D}"/>
              </a:ext>
            </a:extLst>
          </p:cNvPr>
          <p:cNvSpPr/>
          <p:nvPr/>
        </p:nvSpPr>
        <p:spPr>
          <a:xfrm>
            <a:off x="640380" y="3429000"/>
            <a:ext cx="2647308" cy="26776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1613502" y="5209233"/>
            <a:ext cx="880297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45356" algn="l"/>
              </a:tabLst>
            </a:pPr>
            <a:r>
              <a:rPr lang="hu-HU" sz="2250" dirty="0">
                <a:latin typeface="Consolas" panose="020B0609020204030204" pitchFamily="49" charset="0"/>
              </a:rPr>
              <a:t> </a:t>
            </a:r>
            <a:endParaRPr lang="hu-HU" sz="225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7745737-0BC1-4BC6-9BCA-EBC4D6F4FB86}"/>
              </a:ext>
            </a:extLst>
          </p:cNvPr>
          <p:cNvSpPr txBox="1"/>
          <p:nvPr/>
        </p:nvSpPr>
        <p:spPr>
          <a:xfrm>
            <a:off x="3486708" y="3545796"/>
            <a:ext cx="5868400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 err="1">
                <a:latin typeface="Consolas" panose="020B0609020204030204" pitchFamily="49" charset="0"/>
              </a:rPr>
              <a:t>short</a:t>
            </a:r>
            <a:r>
              <a:rPr lang="hu-HU" sz="2800" dirty="0">
                <a:latin typeface="Consolas" panose="020B0609020204030204" pitchFamily="49" charset="0"/>
              </a:rPr>
              <a:t> helyfoglalás 2 byte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04ED610-D67A-489A-8B2B-600994BCF88E}"/>
              </a:ext>
            </a:extLst>
          </p:cNvPr>
          <p:cNvSpPr txBox="1"/>
          <p:nvPr/>
        </p:nvSpPr>
        <p:spPr>
          <a:xfrm>
            <a:off x="5233672" y="4036827"/>
            <a:ext cx="417646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</a:rPr>
              <a:t>összesen: 6 byte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8894127-1508-4FDA-BF27-9FA3A06F19A1}"/>
              </a:ext>
            </a:extLst>
          </p:cNvPr>
          <p:cNvSpPr txBox="1"/>
          <p:nvPr/>
        </p:nvSpPr>
        <p:spPr>
          <a:xfrm>
            <a:off x="3886550" y="4779149"/>
            <a:ext cx="7826074" cy="9541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</a:rPr>
              <a:t>pl. a 3. elem helyének meghatározása: </a:t>
            </a:r>
          </a:p>
          <a:p>
            <a:r>
              <a:rPr lang="hu-HU" sz="2800" dirty="0">
                <a:latin typeface="Consolas" panose="020B0609020204030204" pitchFamily="49" charset="0"/>
              </a:rPr>
              <a:t>felső bájt: x</a:t>
            </a:r>
            <a:r>
              <a:rPr lang="hu-HU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(=0)</a:t>
            </a:r>
            <a:r>
              <a:rPr lang="hu-HU" sz="2800" dirty="0">
                <a:latin typeface="Consolas" panose="020B0609020204030204" pitchFamily="49" charset="0"/>
              </a:rPr>
              <a:t> + (3-1)*2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E97B451E-C521-4399-8D33-1B66471EA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5594"/>
              </p:ext>
            </p:extLst>
          </p:nvPr>
        </p:nvGraphicFramePr>
        <p:xfrm>
          <a:off x="695408" y="3140968"/>
          <a:ext cx="252027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72">
                  <a:extLst>
                    <a:ext uri="{9D8B030D-6E8A-4147-A177-3AD203B41FA5}">
                      <a16:colId xmlns:a16="http://schemas.microsoft.com/office/drawing/2014/main" val="424741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55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25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latin typeface="Consolas" panose="020B0609020204030204" pitchFamily="49" charset="0"/>
                        </a:rPr>
                        <a:t>X+1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latin typeface="Consolas" panose="020B0609020204030204" pitchFamily="49" charset="0"/>
                        </a:rPr>
                        <a:t>X+2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3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latin typeface="Consolas" panose="020B0609020204030204" pitchFamily="49" charset="0"/>
                        </a:rPr>
                        <a:t>X+3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latin typeface="Consolas" panose="020B0609020204030204" pitchFamily="49" charset="0"/>
                        </a:rPr>
                        <a:t>X+4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2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latin typeface="Consolas" panose="020B0609020204030204" pitchFamily="49" charset="0"/>
                        </a:rPr>
                        <a:t>X+5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361284"/>
                  </a:ext>
                </a:extLst>
              </a:tr>
            </a:tbl>
          </a:graphicData>
        </a:graphic>
      </p:graphicFrame>
      <p:sp>
        <p:nvSpPr>
          <p:cNvPr id="5" name="Téglalap 4">
            <a:extLst>
              <a:ext uri="{FF2B5EF4-FFF2-40B4-BE49-F238E27FC236}">
                <a16:creationId xmlns:a16="http://schemas.microsoft.com/office/drawing/2014/main" id="{C8EDD633-F58D-46FF-BA2E-765560CC6E68}"/>
              </a:ext>
            </a:extLst>
          </p:cNvPr>
          <p:cNvSpPr/>
          <p:nvPr/>
        </p:nvSpPr>
        <p:spPr>
          <a:xfrm>
            <a:off x="1199456" y="3606299"/>
            <a:ext cx="201622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A84AD695-3886-45F2-A991-1573A0732CE8}"/>
              </a:ext>
            </a:extLst>
          </p:cNvPr>
          <p:cNvSpPr/>
          <p:nvPr/>
        </p:nvSpPr>
        <p:spPr>
          <a:xfrm>
            <a:off x="1199456" y="4352912"/>
            <a:ext cx="201622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130DC2E-4756-4565-8FBD-133E69D889B0}"/>
              </a:ext>
            </a:extLst>
          </p:cNvPr>
          <p:cNvSpPr/>
          <p:nvPr/>
        </p:nvSpPr>
        <p:spPr>
          <a:xfrm>
            <a:off x="1199456" y="5099525"/>
            <a:ext cx="201622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/>
                </a:solidFill>
                <a:latin typeface="Consolas" panose="020B0609020204030204" pitchFamily="49" charset="0"/>
              </a:rPr>
              <a:t>70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E378A66-386D-44AB-A830-22BDAE362C14}"/>
              </a:ext>
            </a:extLst>
          </p:cNvPr>
          <p:cNvSpPr txBox="1"/>
          <p:nvPr/>
        </p:nvSpPr>
        <p:spPr>
          <a:xfrm>
            <a:off x="335360" y="332656"/>
            <a:ext cx="11521280" cy="267765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latin typeface="Consolas" panose="020B0609020204030204" pitchFamily="49" charset="0"/>
              </a:rPr>
              <a:t>Az elemeket szigorúan egybefüggő területre helyezi el a program (</a:t>
            </a:r>
            <a:r>
              <a:rPr lang="hu-HU" sz="2800" i="1" dirty="0" err="1">
                <a:latin typeface="Consolas" panose="020B0609020204030204" pitchFamily="49" charset="0"/>
              </a:rPr>
              <a:t>oprendszer</a:t>
            </a:r>
            <a:r>
              <a:rPr lang="hu-HU" sz="2800" dirty="0">
                <a:latin typeface="Consolas" panose="020B0609020204030204" pitchFamily="49" charset="0"/>
              </a:rPr>
              <a:t>).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Bármelyik</a:t>
            </a:r>
            <a:r>
              <a:rPr lang="hu-HU" sz="2800" dirty="0">
                <a:latin typeface="Consolas" panose="020B0609020204030204" pitchFamily="49" charset="0"/>
              </a:rPr>
              <a:t> elem helyét egyszerű matematikával azonos idő alatt képes kiszámolni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latin typeface="Consolas" panose="020B0609020204030204" pitchFamily="49" charset="0"/>
              </a:rPr>
              <a:t>Nem módosítható a mérete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latin typeface="Consolas" panose="020B0609020204030204" pitchFamily="49" charset="0"/>
              </a:rPr>
              <a:t>Csak egyszerű adattípust kezel</a:t>
            </a:r>
          </a:p>
        </p:txBody>
      </p:sp>
      <p:sp>
        <p:nvSpPr>
          <p:cNvPr id="8" name="Jobb oldali kapcsos zárójel 7">
            <a:extLst>
              <a:ext uri="{FF2B5EF4-FFF2-40B4-BE49-F238E27FC236}">
                <a16:creationId xmlns:a16="http://schemas.microsoft.com/office/drawing/2014/main" id="{234BB3AD-655F-4218-BC3D-0AA1AC37E330}"/>
              </a:ext>
            </a:extLst>
          </p:cNvPr>
          <p:cNvSpPr/>
          <p:nvPr/>
        </p:nvSpPr>
        <p:spPr>
          <a:xfrm>
            <a:off x="3215680" y="3500438"/>
            <a:ext cx="216000" cy="7560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Nyíl: vágott, jobbra mutató 9">
            <a:extLst>
              <a:ext uri="{FF2B5EF4-FFF2-40B4-BE49-F238E27FC236}">
                <a16:creationId xmlns:a16="http://schemas.microsoft.com/office/drawing/2014/main" id="{2937DA9C-87BE-4368-B53D-E6F630EDFAA5}"/>
              </a:ext>
            </a:extLst>
          </p:cNvPr>
          <p:cNvSpPr/>
          <p:nvPr/>
        </p:nvSpPr>
        <p:spPr>
          <a:xfrm flipH="1">
            <a:off x="3160652" y="5157192"/>
            <a:ext cx="685098" cy="215375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9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6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8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7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700"/>
                            </p:stCondLst>
                            <p:childTnLst>
                              <p:par>
                                <p:cTn id="3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7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700"/>
                            </p:stCondLst>
                            <p:childTnLst>
                              <p:par>
                                <p:cTn id="4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2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7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2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7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  <p:bldP spid="9" grpId="0"/>
      <p:bldP spid="5" grpId="0" animBg="1"/>
      <p:bldP spid="15" grpId="0" animBg="1"/>
      <p:bldP spid="16" grpId="0" animBg="1"/>
      <p:bldP spid="17" grpId="0" uiExpand="1" build="p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/>
          <p:cNvSpPr/>
          <p:nvPr/>
        </p:nvSpPr>
        <p:spPr>
          <a:xfrm>
            <a:off x="407368" y="1084392"/>
            <a:ext cx="1094521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dirty="0">
                <a:latin typeface="Consolas" panose="020B0609020204030204" pitchFamily="49" charset="0"/>
              </a:rPr>
              <a:t>Olyan adatszerkezet, amely 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hu-HU" sz="2800" dirty="0">
                <a:latin typeface="Consolas" panose="020B0609020204030204" pitchFamily="49" charset="0"/>
              </a:rPr>
              <a:t>nagyszámú, azonos típusú elem tárolására alkalmas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hu-HU" sz="2800" dirty="0">
                <a:latin typeface="Consolas" panose="020B0609020204030204" pitchFamily="49" charset="0"/>
              </a:rPr>
              <a:t>bármelyik eleme lekérdezhető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lista</a:t>
            </a:r>
            <a:r>
              <a:rPr lang="hu-HU" sz="2800" dirty="0" err="1">
                <a:latin typeface="Consolas" panose="020B0609020204030204" pitchFamily="49" charset="0"/>
              </a:rPr>
              <a:t>.</a:t>
            </a:r>
            <a:r>
              <a:rPr lang="hu-HU" sz="2800" i="1" dirty="0" err="1">
                <a:latin typeface="Consolas" panose="020B0609020204030204" pitchFamily="49" charset="0"/>
              </a:rPr>
              <a:t>get</a:t>
            </a:r>
            <a:r>
              <a:rPr lang="hu-HU" sz="2800" i="1" dirty="0">
                <a:latin typeface="Consolas" panose="020B0609020204030204" pitchFamily="49" charset="0"/>
              </a:rPr>
              <a:t>(i</a:t>
            </a:r>
            <a:r>
              <a:rPr lang="hu-HU" sz="2800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hu-HU" sz="2800" dirty="0">
                <a:latin typeface="Consolas" panose="020B0609020204030204" pitchFamily="49" charset="0"/>
              </a:rPr>
              <a:t>elemeit kitörölhetjük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lista</a:t>
            </a:r>
            <a:r>
              <a:rPr lang="hu-HU" sz="2800" dirty="0" err="1">
                <a:latin typeface="Consolas" panose="020B0609020204030204" pitchFamily="49" charset="0"/>
              </a:rPr>
              <a:t>.</a:t>
            </a:r>
            <a:r>
              <a:rPr lang="hu-HU" sz="2800" i="1" dirty="0" err="1">
                <a:latin typeface="Consolas" panose="020B0609020204030204" pitchFamily="49" charset="0"/>
              </a:rPr>
              <a:t>remove</a:t>
            </a:r>
            <a:r>
              <a:rPr lang="hu-HU" sz="2800" i="1" dirty="0">
                <a:latin typeface="Consolas" panose="020B0609020204030204" pitchFamily="49" charset="0"/>
              </a:rPr>
              <a:t>(n</a:t>
            </a:r>
            <a:r>
              <a:rPr lang="hu-HU" sz="2800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hu-HU" sz="2800" dirty="0">
                <a:latin typeface="Consolas" panose="020B0609020204030204" pitchFamily="49" charset="0"/>
              </a:rPr>
              <a:t>újat vehetünk fel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lista</a:t>
            </a:r>
            <a:r>
              <a:rPr lang="hu-HU" sz="2800" dirty="0" err="1">
                <a:latin typeface="Consolas" panose="020B0609020204030204" pitchFamily="49" charset="0"/>
              </a:rPr>
              <a:t>.</a:t>
            </a:r>
            <a:r>
              <a:rPr lang="hu-HU" sz="2800" i="1" dirty="0" err="1">
                <a:latin typeface="Consolas" panose="020B0609020204030204" pitchFamily="49" charset="0"/>
              </a:rPr>
              <a:t>add</a:t>
            </a:r>
            <a:r>
              <a:rPr lang="hu-HU" sz="2800" i="1" dirty="0">
                <a:latin typeface="Consolas" panose="020B0609020204030204" pitchFamily="49" charset="0"/>
              </a:rPr>
              <a:t>(</a:t>
            </a:r>
            <a:r>
              <a:rPr lang="hu-HU" sz="2800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hu-HU" sz="2800" dirty="0">
                <a:latin typeface="Consolas" panose="020B0609020204030204" pitchFamily="49" charset="0"/>
              </a:rPr>
              <a:t>nem feltétlenül ismert előre a sorozat elemszáma, de lekérdezhető </a:t>
            </a:r>
            <a:r>
              <a:rPr lang="hu-HU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lista</a:t>
            </a:r>
            <a:r>
              <a:rPr lang="hu-HU" sz="2800" i="1" dirty="0" err="1">
                <a:latin typeface="Consolas" panose="020B0609020204030204" pitchFamily="49" charset="0"/>
              </a:rPr>
              <a:t>.size</a:t>
            </a:r>
            <a:r>
              <a:rPr lang="hu-HU" sz="2800" i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hu-HU" sz="2800" i="1" dirty="0">
                <a:effectLst/>
                <a:latin typeface="Consolas" panose="020B0609020204030204" pitchFamily="49" charset="0"/>
              </a:rPr>
              <a:t>Objektumokat (rekordot tárol)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hu-HU" sz="2800" i="1" dirty="0">
                <a:effectLst/>
                <a:latin typeface="Consolas" panose="020B0609020204030204" pitchFamily="49" charset="0"/>
              </a:rPr>
              <a:t>…</a:t>
            </a:r>
            <a:endParaRPr lang="hu-HU" sz="2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1613502" y="2564904"/>
            <a:ext cx="880297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45356" algn="l"/>
              </a:tabLst>
            </a:pPr>
            <a:r>
              <a:rPr lang="hu-HU" sz="2250" dirty="0">
                <a:latin typeface="Consolas" panose="020B0609020204030204" pitchFamily="49" charset="0"/>
              </a:rPr>
              <a:t> </a:t>
            </a:r>
            <a:endParaRPr lang="hu-HU" sz="225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C80E0B3-E013-4D78-88AF-65230D992F5C}"/>
              </a:ext>
            </a:extLst>
          </p:cNvPr>
          <p:cNvSpPr/>
          <p:nvPr/>
        </p:nvSpPr>
        <p:spPr>
          <a:xfrm>
            <a:off x="0" y="2606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dirty="0">
                <a:latin typeface="Arial Black" panose="020B0A04020102020204" pitchFamily="34" charset="0"/>
              </a:rPr>
              <a:t>A lista adatszerkezet jellemzői</a:t>
            </a:r>
          </a:p>
        </p:txBody>
      </p:sp>
    </p:spTree>
    <p:extLst>
      <p:ext uri="{BB962C8B-B14F-4D97-AF65-F5344CB8AC3E}">
        <p14:creationId xmlns:p14="http://schemas.microsoft.com/office/powerpoint/2010/main" val="131525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1613502" y="2564904"/>
            <a:ext cx="880297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45356" algn="l"/>
              </a:tabLst>
            </a:pPr>
            <a:r>
              <a:rPr lang="hu-HU" sz="2250" dirty="0">
                <a:latin typeface="Consolas" panose="020B0609020204030204" pitchFamily="49" charset="0"/>
              </a:rPr>
              <a:t> </a:t>
            </a:r>
            <a:endParaRPr lang="hu-HU" sz="225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C80E0B3-E013-4D78-88AF-65230D992F5C}"/>
              </a:ext>
            </a:extLst>
          </p:cNvPr>
          <p:cNvSpPr/>
          <p:nvPr/>
        </p:nvSpPr>
        <p:spPr>
          <a:xfrm>
            <a:off x="0" y="2606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dirty="0">
                <a:latin typeface="Arial Black" panose="020B0A04020102020204" pitchFamily="34" charset="0"/>
              </a:rPr>
              <a:t>A lista adatszerkezet fontosabb metódusai</a:t>
            </a:r>
          </a:p>
        </p:txBody>
      </p:sp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EBF471C2-5BBA-4D83-8CC8-B7B1262F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94212"/>
              </p:ext>
            </p:extLst>
          </p:nvPr>
        </p:nvGraphicFramePr>
        <p:xfrm>
          <a:off x="407368" y="1005800"/>
          <a:ext cx="11305256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1619136826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48909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600" i="1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hu-HU" sz="2600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hu-HU" sz="2600" i="1" dirty="0" err="1">
                          <a:latin typeface="Consolas" panose="020B0609020204030204" pitchFamily="49" charset="0"/>
                        </a:rPr>
                        <a:t>add</a:t>
                      </a:r>
                      <a:r>
                        <a:rPr kumimoji="0" lang="hu-HU" sz="2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hu-HU" sz="2600" kern="1200" dirty="0">
                          <a:solidFill>
                            <a:srgbClr val="CE7B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hu-HU" sz="2600" kern="1200" dirty="0" err="1">
                          <a:solidFill>
                            <a:srgbClr val="CE7B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Veg</a:t>
                      </a:r>
                      <a:r>
                        <a:rPr kumimoji="0" lang="hu-HU" sz="2600" kern="1200" dirty="0">
                          <a:solidFill>
                            <a:srgbClr val="CE7B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Eta"</a:t>
                      </a:r>
                      <a:r>
                        <a:rPr kumimoji="0" lang="hu-HU" sz="2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hu-HU" sz="260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600" dirty="0">
                          <a:latin typeface="Consolas" panose="020B0609020204030204" pitchFamily="49" charset="0"/>
                        </a:rPr>
                        <a:t>hozzáadja a rekordot a lista végéhez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i="1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hu-HU" sz="2600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hu-HU" sz="2600" i="1" dirty="0" err="1">
                          <a:latin typeface="Consolas" panose="020B0609020204030204" pitchFamily="49" charset="0"/>
                        </a:rPr>
                        <a:t>add</a:t>
                      </a:r>
                      <a:r>
                        <a:rPr kumimoji="0" lang="hu-HU" sz="2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(3,</a:t>
                      </a:r>
                      <a:r>
                        <a:rPr kumimoji="0" lang="hu-HU" sz="2600" kern="1200" dirty="0">
                          <a:solidFill>
                            <a:srgbClr val="CE7B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"Am Erika"</a:t>
                      </a:r>
                      <a:r>
                        <a:rPr kumimoji="0" lang="hu-HU" sz="2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hu-HU" sz="2600" dirty="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endParaRPr lang="hu-HU" sz="2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dirty="0">
                          <a:latin typeface="Consolas" panose="020B0609020204030204" pitchFamily="49" charset="0"/>
                        </a:rPr>
                        <a:t>beszúrja a rekordot a 3. elem elé (</a:t>
                      </a:r>
                      <a:r>
                        <a:rPr lang="hu-HU" sz="2600" i="1" dirty="0">
                          <a:latin typeface="Consolas" panose="020B0609020204030204" pitchFamily="49" charset="0"/>
                        </a:rPr>
                        <a:t>rendezések</a:t>
                      </a:r>
                      <a:r>
                        <a:rPr lang="hu-HU" sz="2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9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i="1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hu-HU" sz="2600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hu-HU" sz="2600" i="1" dirty="0" err="1">
                          <a:latin typeface="Consolas" panose="020B0609020204030204" pitchFamily="49" charset="0"/>
                        </a:rPr>
                        <a:t>set</a:t>
                      </a:r>
                      <a:r>
                        <a:rPr kumimoji="0" lang="hu-HU" sz="2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(3,</a:t>
                      </a:r>
                      <a:r>
                        <a:rPr kumimoji="0" lang="hu-HU" sz="2600" kern="1200" dirty="0">
                          <a:solidFill>
                            <a:srgbClr val="CE7B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"Bac Ilus"</a:t>
                      </a:r>
                      <a:r>
                        <a:rPr kumimoji="0" lang="hu-HU" sz="2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hu-HU" sz="2600" dirty="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endParaRPr lang="hu-HU" sz="2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600" dirty="0">
                          <a:latin typeface="Consolas" panose="020B0609020204030204" pitchFamily="49" charset="0"/>
                        </a:rPr>
                        <a:t>átírja a 3. elemet </a:t>
                      </a:r>
                      <a:r>
                        <a:rPr lang="hu-HU" sz="2600" dirty="0" err="1">
                          <a:latin typeface="Consolas" panose="020B0609020204030204" pitchFamily="49" charset="0"/>
                        </a:rPr>
                        <a:t>Bac</a:t>
                      </a:r>
                      <a:r>
                        <a:rPr lang="hu-HU" sz="2600" dirty="0">
                          <a:latin typeface="Consolas" panose="020B0609020204030204" pitchFamily="49" charset="0"/>
                        </a:rPr>
                        <a:t> Ilus-</a:t>
                      </a:r>
                      <a:r>
                        <a:rPr lang="hu-HU" sz="2600" dirty="0" err="1">
                          <a:latin typeface="Consolas" panose="020B0609020204030204" pitchFamily="49" charset="0"/>
                        </a:rPr>
                        <a:t>ra</a:t>
                      </a:r>
                      <a:endParaRPr lang="hu-HU" sz="2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8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i="1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hu-HU" sz="2600" dirty="0" err="1">
                          <a:latin typeface="Consolas" panose="020B0609020204030204" pitchFamily="49" charset="0"/>
                        </a:rPr>
                        <a:t>.g</a:t>
                      </a:r>
                      <a:r>
                        <a:rPr lang="hu-HU" sz="2600" i="1" dirty="0" err="1">
                          <a:latin typeface="Consolas" panose="020B0609020204030204" pitchFamily="49" charset="0"/>
                        </a:rPr>
                        <a:t>et</a:t>
                      </a:r>
                      <a:r>
                        <a:rPr kumimoji="0" lang="hu-HU" sz="2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(1)</a:t>
                      </a:r>
                      <a:r>
                        <a:rPr lang="hu-HU" sz="2600" dirty="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endParaRPr lang="hu-HU" sz="2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600" dirty="0">
                          <a:latin typeface="Consolas" panose="020B0609020204030204" pitchFamily="49" charset="0"/>
                        </a:rPr>
                        <a:t>a lista 1. elmének értéke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7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i="1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hu-HU" sz="2600" dirty="0" err="1">
                          <a:latin typeface="Consolas" panose="020B0609020204030204" pitchFamily="49" charset="0"/>
                        </a:rPr>
                        <a:t>.remove</a:t>
                      </a:r>
                      <a:r>
                        <a:rPr kumimoji="0" lang="hu-HU" sz="2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(1)</a:t>
                      </a:r>
                      <a:r>
                        <a:rPr lang="hu-HU" sz="2600" dirty="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endParaRPr lang="hu-HU" sz="2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600" dirty="0">
                          <a:latin typeface="Consolas" panose="020B0609020204030204" pitchFamily="49" charset="0"/>
                        </a:rPr>
                        <a:t>törli az 1. elemet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2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i="1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hu-HU" sz="2600" dirty="0" err="1">
                          <a:latin typeface="Consolas" panose="020B0609020204030204" pitchFamily="49" charset="0"/>
                        </a:rPr>
                        <a:t>.size</a:t>
                      </a:r>
                      <a:r>
                        <a:rPr kumimoji="0" lang="hu-HU" sz="2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hu-HU" sz="26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endParaRPr lang="hu-HU" sz="2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dirty="0">
                          <a:latin typeface="Consolas" panose="020B0609020204030204" pitchFamily="49" charset="0"/>
                        </a:rPr>
                        <a:t>a lista elmeinek száma</a:t>
                      </a:r>
                    </a:p>
                    <a:p>
                      <a:endParaRPr lang="hu-HU" sz="2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1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1613502" y="2564904"/>
            <a:ext cx="880297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45356" algn="l"/>
              </a:tabLst>
            </a:pPr>
            <a:r>
              <a:rPr lang="hu-HU" sz="2250" dirty="0">
                <a:latin typeface="Consolas" panose="020B0609020204030204" pitchFamily="49" charset="0"/>
              </a:rPr>
              <a:t> </a:t>
            </a:r>
            <a:endParaRPr lang="hu-HU" sz="225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C80E0B3-E013-4D78-88AF-65230D992F5C}"/>
              </a:ext>
            </a:extLst>
          </p:cNvPr>
          <p:cNvSpPr/>
          <p:nvPr/>
        </p:nvSpPr>
        <p:spPr>
          <a:xfrm>
            <a:off x="0" y="2606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dirty="0">
                <a:latin typeface="Arial Black" panose="020B0A04020102020204" pitchFamily="34" charset="0"/>
              </a:rPr>
              <a:t>A listaelem szerkezete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7DA6C59-9392-43B0-BC7E-A1C3F47E2BE7}"/>
              </a:ext>
            </a:extLst>
          </p:cNvPr>
          <p:cNvSpPr/>
          <p:nvPr/>
        </p:nvSpPr>
        <p:spPr>
          <a:xfrm>
            <a:off x="374195" y="1233771"/>
            <a:ext cx="1144361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dirty="0">
                <a:latin typeface="Consolas" panose="020B0609020204030204" pitchFamily="49" charset="0"/>
              </a:rPr>
              <a:t>A listaelem feladata kettős: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Consolas" panose="020B0609020204030204" pitchFamily="49" charset="0"/>
              </a:rPr>
              <a:t>helyet kell biztosítania a sokaság egy eleme számára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Consolas" panose="020B0609020204030204" pitchFamily="49" charset="0"/>
              </a:rPr>
              <a:t>biztosítania kell a következő elem elérését, hiszen a memória tetszőleges területén lehet.</a:t>
            </a:r>
            <a:endParaRPr lang="hu-HU" sz="2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444D288-E509-4E03-8C47-064D05646A08}"/>
              </a:ext>
            </a:extLst>
          </p:cNvPr>
          <p:cNvSpPr/>
          <p:nvPr/>
        </p:nvSpPr>
        <p:spPr>
          <a:xfrm>
            <a:off x="375901" y="3808348"/>
            <a:ext cx="1144361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dirty="0">
                <a:latin typeface="Consolas" panose="020B0609020204030204" pitchFamily="49" charset="0"/>
              </a:rPr>
              <a:t>A listaelem funkcionálisan két részből áll: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>
                <a:latin typeface="Consolas" panose="020B0609020204030204" pitchFamily="49" charset="0"/>
              </a:rPr>
              <a:t>a tárolandó sorozat egy eleme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>
                <a:latin typeface="Consolas" panose="020B0609020204030204" pitchFamily="49" charset="0"/>
              </a:rPr>
              <a:t>mutató a következő elem eléréséhez.</a:t>
            </a:r>
            <a:endParaRPr lang="hu-HU" sz="28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FC80E0B3-E013-4D78-88AF-65230D992F5C}"/>
              </a:ext>
            </a:extLst>
          </p:cNvPr>
          <p:cNvSpPr/>
          <p:nvPr/>
        </p:nvSpPr>
        <p:spPr>
          <a:xfrm>
            <a:off x="0" y="2606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dirty="0">
                <a:latin typeface="Arial Black" panose="020B0A04020102020204" pitchFamily="34" charset="0"/>
              </a:rPr>
              <a:t>A listaelem, láncolt lista szerkezete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A3734CB6-46F6-4B16-ADD4-3BCD8FB16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95642"/>
              </p:ext>
            </p:extLst>
          </p:nvPr>
        </p:nvGraphicFramePr>
        <p:xfrm>
          <a:off x="695400" y="1572348"/>
          <a:ext cx="2952328" cy="2346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728734767"/>
                    </a:ext>
                  </a:extLst>
                </a:gridCol>
              </a:tblGrid>
              <a:tr h="160542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27505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31480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80552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441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84658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538509"/>
                  </a:ext>
                </a:extLst>
              </a:tr>
            </a:tbl>
          </a:graphicData>
        </a:graphic>
      </p:graphicFrame>
      <p:sp>
        <p:nvSpPr>
          <p:cNvPr id="9" name="Téglalap 8">
            <a:extLst>
              <a:ext uri="{FF2B5EF4-FFF2-40B4-BE49-F238E27FC236}">
                <a16:creationId xmlns:a16="http://schemas.microsoft.com/office/drawing/2014/main" id="{CB78CDF6-FCBB-450F-A569-A75EDB639DCD}"/>
              </a:ext>
            </a:extLst>
          </p:cNvPr>
          <p:cNvSpPr/>
          <p:nvPr/>
        </p:nvSpPr>
        <p:spPr>
          <a:xfrm>
            <a:off x="767408" y="1599496"/>
            <a:ext cx="2808312" cy="1728192"/>
          </a:xfrm>
          <a:prstGeom prst="rect">
            <a:avLst/>
          </a:prstGeom>
          <a:solidFill>
            <a:srgbClr val="727CA3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Adat mezők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177FC4DC-29BE-4662-B897-09406BFE17B3}"/>
              </a:ext>
            </a:extLst>
          </p:cNvPr>
          <p:cNvSpPr/>
          <p:nvPr/>
        </p:nvSpPr>
        <p:spPr>
          <a:xfrm>
            <a:off x="751529" y="3399696"/>
            <a:ext cx="2808312" cy="479806"/>
          </a:xfrm>
          <a:prstGeom prst="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Pointer mező(k)</a:t>
            </a:r>
          </a:p>
        </p:txBody>
      </p:sp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2576068F-34CB-484E-B675-D81BF2B2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73186"/>
              </p:ext>
            </p:extLst>
          </p:nvPr>
        </p:nvGraphicFramePr>
        <p:xfrm>
          <a:off x="4007768" y="1556792"/>
          <a:ext cx="2952328" cy="2346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728734767"/>
                    </a:ext>
                  </a:extLst>
                </a:gridCol>
              </a:tblGrid>
              <a:tr h="160542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27505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31480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80552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441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84658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538509"/>
                  </a:ext>
                </a:extLst>
              </a:tr>
            </a:tbl>
          </a:graphicData>
        </a:graphic>
      </p:graphicFrame>
      <p:sp>
        <p:nvSpPr>
          <p:cNvPr id="17" name="Téglalap 16">
            <a:extLst>
              <a:ext uri="{FF2B5EF4-FFF2-40B4-BE49-F238E27FC236}">
                <a16:creationId xmlns:a16="http://schemas.microsoft.com/office/drawing/2014/main" id="{973FC135-7BA9-4221-8CB2-D586ABCF4DD0}"/>
              </a:ext>
            </a:extLst>
          </p:cNvPr>
          <p:cNvSpPr/>
          <p:nvPr/>
        </p:nvSpPr>
        <p:spPr>
          <a:xfrm>
            <a:off x="4079776" y="1623746"/>
            <a:ext cx="2808312" cy="1728192"/>
          </a:xfrm>
          <a:prstGeom prst="rect">
            <a:avLst/>
          </a:prstGeom>
          <a:solidFill>
            <a:srgbClr val="727CA3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Adat mezők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211A4906-69AF-4DCE-B6B9-084E2C4199DD}"/>
              </a:ext>
            </a:extLst>
          </p:cNvPr>
          <p:cNvSpPr/>
          <p:nvPr/>
        </p:nvSpPr>
        <p:spPr>
          <a:xfrm>
            <a:off x="4063897" y="3423946"/>
            <a:ext cx="2808312" cy="479806"/>
          </a:xfrm>
          <a:prstGeom prst="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Pointer mező(k)</a:t>
            </a:r>
          </a:p>
        </p:txBody>
      </p:sp>
      <p:graphicFrame>
        <p:nvGraphicFramePr>
          <p:cNvPr id="19" name="Táblázat 18">
            <a:extLst>
              <a:ext uri="{FF2B5EF4-FFF2-40B4-BE49-F238E27FC236}">
                <a16:creationId xmlns:a16="http://schemas.microsoft.com/office/drawing/2014/main" id="{2BBB0CF9-30E6-4E10-81E8-D337B22F8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72678"/>
              </p:ext>
            </p:extLst>
          </p:nvPr>
        </p:nvGraphicFramePr>
        <p:xfrm>
          <a:off x="8328248" y="1599496"/>
          <a:ext cx="2952328" cy="2346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728734767"/>
                    </a:ext>
                  </a:extLst>
                </a:gridCol>
              </a:tblGrid>
              <a:tr h="160542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27505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31480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80552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441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84658"/>
                  </a:ext>
                </a:extLst>
              </a:tr>
              <a:tr h="160542"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538509"/>
                  </a:ext>
                </a:extLst>
              </a:tr>
            </a:tbl>
          </a:graphicData>
        </a:graphic>
      </p:graphicFrame>
      <p:sp>
        <p:nvSpPr>
          <p:cNvPr id="20" name="Téglalap 19">
            <a:extLst>
              <a:ext uri="{FF2B5EF4-FFF2-40B4-BE49-F238E27FC236}">
                <a16:creationId xmlns:a16="http://schemas.microsoft.com/office/drawing/2014/main" id="{5C406221-3874-4024-861E-BEAB9E1BC7BA}"/>
              </a:ext>
            </a:extLst>
          </p:cNvPr>
          <p:cNvSpPr/>
          <p:nvPr/>
        </p:nvSpPr>
        <p:spPr>
          <a:xfrm>
            <a:off x="8400256" y="1626644"/>
            <a:ext cx="2808312" cy="1728192"/>
          </a:xfrm>
          <a:prstGeom prst="rect">
            <a:avLst/>
          </a:prstGeom>
          <a:solidFill>
            <a:srgbClr val="727CA3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Adat mezők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7DCE5AF5-8091-4A78-B975-A75A17BBACE8}"/>
              </a:ext>
            </a:extLst>
          </p:cNvPr>
          <p:cNvSpPr/>
          <p:nvPr/>
        </p:nvSpPr>
        <p:spPr>
          <a:xfrm>
            <a:off x="8384377" y="3426844"/>
            <a:ext cx="2808312" cy="479806"/>
          </a:xfrm>
          <a:prstGeom prst="rect">
            <a:avLst/>
          </a:prstGeom>
          <a:solidFill>
            <a:srgbClr val="FF000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null pointer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2CF6DFD6-B12E-4090-AE01-B2EDA0D33738}"/>
              </a:ext>
            </a:extLst>
          </p:cNvPr>
          <p:cNvSpPr/>
          <p:nvPr/>
        </p:nvSpPr>
        <p:spPr>
          <a:xfrm>
            <a:off x="191344" y="908720"/>
            <a:ext cx="2808312" cy="479806"/>
          </a:xfrm>
          <a:prstGeom prst="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Fej (pointer)</a:t>
            </a:r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4DA88BAE-C0F8-4B66-8B59-586ACB0A763F}"/>
              </a:ext>
            </a:extLst>
          </p:cNvPr>
          <p:cNvGrpSpPr/>
          <p:nvPr/>
        </p:nvGrpSpPr>
        <p:grpSpPr>
          <a:xfrm>
            <a:off x="335360" y="1340768"/>
            <a:ext cx="432048" cy="396000"/>
            <a:chOff x="335360" y="1519434"/>
            <a:chExt cx="432048" cy="2608665"/>
          </a:xfrm>
        </p:grpSpPr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5F280F4F-4074-42DF-8E1D-BA3CE8A9BFA3}"/>
                </a:ext>
              </a:extLst>
            </p:cNvPr>
            <p:cNvCxnSpPr/>
            <p:nvPr/>
          </p:nvCxnSpPr>
          <p:spPr>
            <a:xfrm>
              <a:off x="335360" y="1519434"/>
              <a:ext cx="0" cy="26086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gyenes összekötő nyíllal 27">
              <a:extLst>
                <a:ext uri="{FF2B5EF4-FFF2-40B4-BE49-F238E27FC236}">
                  <a16:creationId xmlns:a16="http://schemas.microsoft.com/office/drawing/2014/main" id="{CB235D1D-0562-4BEA-A6DA-F044371B597A}"/>
                </a:ext>
              </a:extLst>
            </p:cNvPr>
            <p:cNvCxnSpPr/>
            <p:nvPr/>
          </p:nvCxnSpPr>
          <p:spPr>
            <a:xfrm>
              <a:off x="335360" y="412809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Csoportba foglalás 36">
            <a:extLst>
              <a:ext uri="{FF2B5EF4-FFF2-40B4-BE49-F238E27FC236}">
                <a16:creationId xmlns:a16="http://schemas.microsoft.com/office/drawing/2014/main" id="{550E768C-7576-48FB-B0A7-37E98D8541FF}"/>
              </a:ext>
            </a:extLst>
          </p:cNvPr>
          <p:cNvGrpSpPr/>
          <p:nvPr/>
        </p:nvGrpSpPr>
        <p:grpSpPr>
          <a:xfrm>
            <a:off x="3559841" y="1815520"/>
            <a:ext cx="662644" cy="1779219"/>
            <a:chOff x="3559841" y="2348880"/>
            <a:chExt cx="662644" cy="1779219"/>
          </a:xfrm>
        </p:grpSpPr>
        <p:cxnSp>
          <p:nvCxnSpPr>
            <p:cNvPr id="32" name="Egyenes összekötő nyíllal 31">
              <a:extLst>
                <a:ext uri="{FF2B5EF4-FFF2-40B4-BE49-F238E27FC236}">
                  <a16:creationId xmlns:a16="http://schemas.microsoft.com/office/drawing/2014/main" id="{563A84A9-5B7E-44AC-82E8-C9667AA6718B}"/>
                </a:ext>
              </a:extLst>
            </p:cNvPr>
            <p:cNvCxnSpPr/>
            <p:nvPr/>
          </p:nvCxnSpPr>
          <p:spPr>
            <a:xfrm>
              <a:off x="3790437" y="2348880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gyenes összekötő 33">
              <a:extLst>
                <a:ext uri="{FF2B5EF4-FFF2-40B4-BE49-F238E27FC236}">
                  <a16:creationId xmlns:a16="http://schemas.microsoft.com/office/drawing/2014/main" id="{4FA714CF-D30E-4D4A-ACC0-EC231BEF89AB}"/>
                </a:ext>
              </a:extLst>
            </p:cNvPr>
            <p:cNvCxnSpPr/>
            <p:nvPr/>
          </p:nvCxnSpPr>
          <p:spPr>
            <a:xfrm>
              <a:off x="3790437" y="2348880"/>
              <a:ext cx="0" cy="17792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gyenes összekötő 35">
              <a:extLst>
                <a:ext uri="{FF2B5EF4-FFF2-40B4-BE49-F238E27FC236}">
                  <a16:creationId xmlns:a16="http://schemas.microsoft.com/office/drawing/2014/main" id="{78ECCFCA-CF7F-4921-921A-596710CA2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9841" y="4106376"/>
              <a:ext cx="23059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9B5F5751-4934-4216-993E-D5A114BC0B42}"/>
              </a:ext>
            </a:extLst>
          </p:cNvPr>
          <p:cNvGrpSpPr/>
          <p:nvPr/>
        </p:nvGrpSpPr>
        <p:grpSpPr>
          <a:xfrm>
            <a:off x="6869875" y="1867726"/>
            <a:ext cx="1742596" cy="1779219"/>
            <a:chOff x="3559841" y="2348880"/>
            <a:chExt cx="1742596" cy="1779219"/>
          </a:xfrm>
        </p:grpSpPr>
        <p:cxnSp>
          <p:nvCxnSpPr>
            <p:cNvPr id="39" name="Egyenes összekötő nyíllal 38">
              <a:extLst>
                <a:ext uri="{FF2B5EF4-FFF2-40B4-BE49-F238E27FC236}">
                  <a16:creationId xmlns:a16="http://schemas.microsoft.com/office/drawing/2014/main" id="{B0167EF9-2204-4825-8042-78517E40BD47}"/>
                </a:ext>
              </a:extLst>
            </p:cNvPr>
            <p:cNvCxnSpPr/>
            <p:nvPr/>
          </p:nvCxnSpPr>
          <p:spPr>
            <a:xfrm>
              <a:off x="3790437" y="2348880"/>
              <a:ext cx="1512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gyenes összekötő 39">
              <a:extLst>
                <a:ext uri="{FF2B5EF4-FFF2-40B4-BE49-F238E27FC236}">
                  <a16:creationId xmlns:a16="http://schemas.microsoft.com/office/drawing/2014/main" id="{61B7E866-0D7F-478A-8D08-34DCDC4CF464}"/>
                </a:ext>
              </a:extLst>
            </p:cNvPr>
            <p:cNvCxnSpPr/>
            <p:nvPr/>
          </p:nvCxnSpPr>
          <p:spPr>
            <a:xfrm>
              <a:off x="3790437" y="2348880"/>
              <a:ext cx="0" cy="17792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gyenes összekötő 40">
              <a:extLst>
                <a:ext uri="{FF2B5EF4-FFF2-40B4-BE49-F238E27FC236}">
                  <a16:creationId xmlns:a16="http://schemas.microsoft.com/office/drawing/2014/main" id="{49A8134B-832C-4529-8C05-790888974C5B}"/>
                </a:ext>
              </a:extLst>
            </p:cNvPr>
            <p:cNvCxnSpPr/>
            <p:nvPr/>
          </p:nvCxnSpPr>
          <p:spPr>
            <a:xfrm flipV="1">
              <a:off x="3559841" y="4128099"/>
              <a:ext cx="23059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églalap 43">
            <a:extLst>
              <a:ext uri="{FF2B5EF4-FFF2-40B4-BE49-F238E27FC236}">
                <a16:creationId xmlns:a16="http://schemas.microsoft.com/office/drawing/2014/main" id="{1A4A5CE4-D48A-4779-8CF5-1D9BB57E2118}"/>
              </a:ext>
            </a:extLst>
          </p:cNvPr>
          <p:cNvSpPr/>
          <p:nvPr/>
        </p:nvSpPr>
        <p:spPr>
          <a:xfrm>
            <a:off x="191344" y="3933056"/>
            <a:ext cx="1200064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>
                <a:latin typeface="Consolas" panose="020B0609020204030204" pitchFamily="49" charset="0"/>
              </a:rPr>
              <a:t>Olyan </a:t>
            </a:r>
            <a:r>
              <a:rPr lang="hu-HU" sz="2400" u="sng" dirty="0">
                <a:latin typeface="Consolas" panose="020B0609020204030204" pitchFamily="49" charset="0"/>
              </a:rPr>
              <a:t>homogén, dinamikus, szekvenciális </a:t>
            </a:r>
            <a:r>
              <a:rPr lang="hu-HU" sz="2400" dirty="0">
                <a:latin typeface="Consolas" panose="020B0609020204030204" pitchFamily="49" charset="0"/>
              </a:rPr>
              <a:t>elérésű adatszerkezet, amelynek minden eleme azt az információt </a:t>
            </a:r>
            <a:r>
              <a:rPr lang="hu-HU" sz="2400" b="1" dirty="0">
                <a:latin typeface="Consolas" panose="020B0609020204030204" pitchFamily="49" charset="0"/>
              </a:rPr>
              <a:t>is</a:t>
            </a:r>
            <a:r>
              <a:rPr lang="hu-HU" sz="2400" dirty="0">
                <a:latin typeface="Consolas" panose="020B0609020204030204" pitchFamily="49" charset="0"/>
              </a:rPr>
              <a:t> tárolja, hogy a következő eleme hol van a számítógép memóriájában.</a:t>
            </a:r>
          </a:p>
          <a:p>
            <a:pPr>
              <a:spcAft>
                <a:spcPts val="1200"/>
              </a:spcAft>
            </a:pPr>
            <a:r>
              <a:rPr lang="hu-HU" sz="2400" dirty="0">
                <a:latin typeface="Consolas" panose="020B0609020204030204" pitchFamily="49" charset="0"/>
              </a:rPr>
              <a:t>A lista első elemének eléréséhez csupán egy mutató is elegendő. Ennek ismerete a teljes lista ismeretét jelenti, mert így hozzáférhetünk az elemben tárolt minden adathoz, ahhoz is hogy hol található a következő elem.</a:t>
            </a:r>
          </a:p>
        </p:txBody>
      </p:sp>
    </p:spTree>
    <p:extLst>
      <p:ext uri="{BB962C8B-B14F-4D97-AF65-F5344CB8AC3E}">
        <p14:creationId xmlns:p14="http://schemas.microsoft.com/office/powerpoint/2010/main" val="5982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6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6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6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500"/>
                            </p:stCondLst>
                            <p:childTnLst>
                              <p:par>
                                <p:cTn id="39" presetID="6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500"/>
                            </p:stCondLst>
                            <p:childTnLst>
                              <p:par>
                                <p:cTn id="51" presetID="6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500"/>
                            </p:stCondLst>
                            <p:childTnLst>
                              <p:par>
                                <p:cTn id="55" presetID="6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44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493</TotalTime>
  <Words>427</Words>
  <Application>Microsoft Office PowerPoint</Application>
  <PresentationFormat>Szélesvásznú</PresentationFormat>
  <Paragraphs>77</Paragraphs>
  <Slides>8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Bookman Old Style</vt:lpstr>
      <vt:lpstr>Calibri</vt:lpstr>
      <vt:lpstr>Consolas</vt:lpstr>
      <vt:lpstr>Courier New</vt:lpstr>
      <vt:lpstr>Gill Sans MT</vt:lpstr>
      <vt:lpstr>Wingdings</vt:lpstr>
      <vt:lpstr>Wingdings 3</vt:lpstr>
      <vt:lpstr>Origó</vt:lpstr>
      <vt:lpstr>Java</vt:lpstr>
      <vt:lpstr>Java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elmélet</dc:title>
  <dc:creator>Babos Gabor</dc:creator>
  <cp:lastModifiedBy>user</cp:lastModifiedBy>
  <cp:revision>230</cp:revision>
  <dcterms:modified xsi:type="dcterms:W3CDTF">2018-02-05T07:21:59Z</dcterms:modified>
</cp:coreProperties>
</file>