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5" r:id="rId2"/>
    <p:sldId id="317" r:id="rId3"/>
    <p:sldId id="314" r:id="rId4"/>
    <p:sldId id="323" r:id="rId5"/>
    <p:sldId id="319" r:id="rId6"/>
    <p:sldId id="324" r:id="rId7"/>
    <p:sldId id="325" r:id="rId8"/>
    <p:sldId id="330" r:id="rId9"/>
    <p:sldId id="326" r:id="rId10"/>
    <p:sldId id="327" r:id="rId11"/>
    <p:sldId id="328" r:id="rId12"/>
    <p:sldId id="329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E5F4D5"/>
    <a:srgbClr val="727CA3"/>
    <a:srgbClr val="CE7B00"/>
    <a:srgbClr val="DD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6" y="54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9956-DDF5-4F40-BA2C-D45DF5730DEB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517F-7CED-401D-90AB-BFCF00D9F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Téglalap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églalap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Téglalap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églalap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Téglalap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2018.02.20.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nger.web.elte.hu/flash/rendezesek/minkiv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nger.web.elte.hu/flash/rendezesek/buboreko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663404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ím 1"/>
          <p:cNvSpPr txBox="1">
            <a:spLocks/>
          </p:cNvSpPr>
          <p:nvPr/>
        </p:nvSpPr>
        <p:spPr>
          <a:xfrm>
            <a:off x="0" y="1613468"/>
            <a:ext cx="12192000" cy="663404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Rendező algoritmusok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8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983432" y="148555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0–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tól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i&lt;N –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1-esével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639750" y="2508542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i + 1-től j&lt;N-ig 1-esével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423592" y="3020038"/>
            <a:ext cx="928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 </a:t>
            </a:r>
            <a:r>
              <a:rPr lang="hu-HU" sz="2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hu-HU" sz="2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akkor </a:t>
            </a:r>
            <a:r>
              <a:rPr lang="hu-HU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j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639750" y="3531534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vége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959696" y="4554526"/>
            <a:ext cx="268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vége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431904" y="5066020"/>
            <a:ext cx="2783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eljárás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vége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335360" y="974054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eljárás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minimumosRendezés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hu-HU" sz="2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48986" y="6179091"/>
            <a:ext cx="5947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http://tenger.web.elte.hu/flash/rendezesek/minkiv.htm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639750" y="1997046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i;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1631504" y="4043030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csere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(i, 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u-H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t[i]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 3" panose="05040102010807070707" pitchFamily="18" charset="2"/>
              </a:rPr>
              <a:t>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</a:t>
            </a:r>
            <a:r>
              <a:rPr lang="hu-HU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Egyenes összekötő 14"/>
          <p:cNvCxnSpPr/>
          <p:nvPr/>
        </p:nvCxnSpPr>
        <p:spPr>
          <a:xfrm>
            <a:off x="1127448" y="1916832"/>
            <a:ext cx="0" cy="273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>
            <a:off x="1847528" y="2903516"/>
            <a:ext cx="0" cy="79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églalap 16"/>
          <p:cNvSpPr/>
          <p:nvPr/>
        </p:nvSpPr>
        <p:spPr>
          <a:xfrm>
            <a:off x="-96688" y="18864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 kiválasztásos rendezés </a:t>
            </a: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Akciógomb: Információ 17">
            <a:hlinkClick r:id="rId2" highlightClick="1"/>
          </p:cNvPr>
          <p:cNvSpPr/>
          <p:nvPr/>
        </p:nvSpPr>
        <p:spPr>
          <a:xfrm>
            <a:off x="9552384" y="240422"/>
            <a:ext cx="432048" cy="43204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64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23392" y="70920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int N =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Téglalap 4"/>
          <p:cNvSpPr/>
          <p:nvPr/>
        </p:nvSpPr>
        <p:spPr>
          <a:xfrm>
            <a:off x="1271464" y="1819901"/>
            <a:ext cx="101272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= i; </a:t>
            </a:r>
            <a:r>
              <a:rPr lang="hu-H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legyen ő a minimum indexe</a:t>
            </a:r>
          </a:p>
        </p:txBody>
      </p:sp>
      <p:sp>
        <p:nvSpPr>
          <p:cNvPr id="6" name="Téglalap 5"/>
          <p:cNvSpPr/>
          <p:nvPr/>
        </p:nvSpPr>
        <p:spPr>
          <a:xfrm>
            <a:off x="1271464" y="2380625"/>
            <a:ext cx="928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j = i + 1; j &lt; N; j++) {</a:t>
            </a:r>
          </a:p>
        </p:txBody>
      </p:sp>
      <p:sp>
        <p:nvSpPr>
          <p:cNvPr id="8" name="Téglalap 7"/>
          <p:cNvSpPr/>
          <p:nvPr/>
        </p:nvSpPr>
        <p:spPr>
          <a:xfrm>
            <a:off x="2351584" y="4486134"/>
            <a:ext cx="39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csere(i,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Téglalap 8"/>
          <p:cNvSpPr/>
          <p:nvPr/>
        </p:nvSpPr>
        <p:spPr>
          <a:xfrm>
            <a:off x="1271464" y="5046856"/>
            <a:ext cx="2783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67220" y="260648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23392" y="1259177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N; i++) {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351584" y="3440518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= j; </a:t>
            </a:r>
            <a:r>
              <a:rPr lang="hu-H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új lett a minimum indexe</a:t>
            </a:r>
          </a:p>
        </p:txBody>
      </p:sp>
      <p:sp>
        <p:nvSpPr>
          <p:cNvPr id="18" name="Téglalap 17"/>
          <p:cNvSpPr/>
          <p:nvPr/>
        </p:nvSpPr>
        <p:spPr>
          <a:xfrm>
            <a:off x="623392" y="5642084"/>
            <a:ext cx="2783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47328" y="2941349"/>
            <a:ext cx="1204092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(j).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getMagaság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hu-HU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minIndex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getMagaság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hu-HU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118FC441-B3AB-4998-8454-FEEBBCD6A4D7}"/>
              </a:ext>
            </a:extLst>
          </p:cNvPr>
          <p:cNvSpPr/>
          <p:nvPr/>
        </p:nvSpPr>
        <p:spPr>
          <a:xfrm>
            <a:off x="2351584" y="4026576"/>
            <a:ext cx="2783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  <p:bldP spid="8" grpId="0" build="p"/>
      <p:bldP spid="9" grpId="0" build="p"/>
      <p:bldP spid="10" grpId="0" build="p"/>
      <p:bldP spid="12" grpId="0" build="p"/>
      <p:bldP spid="13" grpId="0" build="p"/>
      <p:bldP spid="18" grpId="0" build="p"/>
      <p:bldP spid="19" grpId="0" build="p" animBg="1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7328" y="188640"/>
            <a:ext cx="1209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Lista elemek cseréje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71464" y="2012940"/>
            <a:ext cx="1072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Tanuló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(i); </a:t>
            </a:r>
            <a:r>
              <a:rPr lang="hu-H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hu-HU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elmentem az i.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elemet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271464" y="2617748"/>
            <a:ext cx="1072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.set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i,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(j)); </a:t>
            </a:r>
            <a:r>
              <a:rPr lang="hu-H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hu-HU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felülírom az i. elemet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271464" y="3265820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.set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(j,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hu-H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hu-HU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most, felülírom az j. elemet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551384" y="1412776"/>
            <a:ext cx="11449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csere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(int i, int j) {</a:t>
            </a: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vége</a:t>
            </a:r>
          </a:p>
        </p:txBody>
      </p:sp>
    </p:spTree>
    <p:extLst>
      <p:ext uri="{BB962C8B-B14F-4D97-AF65-F5344CB8AC3E}">
        <p14:creationId xmlns:p14="http://schemas.microsoft.com/office/powerpoint/2010/main" val="16899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églalap 27"/>
          <p:cNvSpPr/>
          <p:nvPr/>
        </p:nvSpPr>
        <p:spPr>
          <a:xfrm>
            <a:off x="2135560" y="3861048"/>
            <a:ext cx="1296000" cy="26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767408" y="836712"/>
            <a:ext cx="1296144" cy="26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767408" y="836712"/>
            <a:ext cx="1296144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767408" y="26064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1" name="Téglalap 20"/>
          <p:cNvSpPr/>
          <p:nvPr/>
        </p:nvSpPr>
        <p:spPr>
          <a:xfrm>
            <a:off x="3575720" y="2852936"/>
            <a:ext cx="1296144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3575720" y="836712"/>
            <a:ext cx="1296144" cy="26642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3575720" y="26064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5357918" y="657444"/>
            <a:ext cx="6426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A kék edénybe kék folyadék,</a:t>
            </a:r>
          </a:p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a piros edénybe piros folyadék legyen</a:t>
            </a:r>
          </a:p>
        </p:txBody>
      </p:sp>
      <p:sp>
        <p:nvSpPr>
          <p:cNvPr id="17" name="Ív 16"/>
          <p:cNvSpPr/>
          <p:nvPr/>
        </p:nvSpPr>
        <p:spPr>
          <a:xfrm rot="16200000">
            <a:off x="2081554" y="404664"/>
            <a:ext cx="1476164" cy="2052228"/>
          </a:xfrm>
          <a:prstGeom prst="arc">
            <a:avLst>
              <a:gd name="adj1" fmla="val 16200000"/>
              <a:gd name="adj2" fmla="val 5352081"/>
            </a:avLst>
          </a:prstGeom>
          <a:ln>
            <a:solidFill>
              <a:srgbClr val="0070C0"/>
            </a:solidFill>
            <a:headEnd type="oval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Ív 24"/>
          <p:cNvSpPr/>
          <p:nvPr/>
        </p:nvSpPr>
        <p:spPr>
          <a:xfrm rot="16200000" flipH="1" flipV="1">
            <a:off x="2207568" y="1952836"/>
            <a:ext cx="1188132" cy="2052228"/>
          </a:xfrm>
          <a:prstGeom prst="arc">
            <a:avLst>
              <a:gd name="adj1" fmla="val 16200000"/>
              <a:gd name="adj2" fmla="val 5352081"/>
            </a:avLst>
          </a:prstGeom>
          <a:ln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2135560" y="3861048"/>
            <a:ext cx="129614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/>
          <p:cNvSpPr txBox="1"/>
          <p:nvPr/>
        </p:nvSpPr>
        <p:spPr>
          <a:xfrm>
            <a:off x="3431704" y="485591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11224 0.4365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2182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302 -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532 L 0.11822 -0.4409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-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" grpId="0" animBg="1"/>
      <p:bldP spid="3" grpId="1" animBg="1"/>
      <p:bldP spid="11" grpId="0" animBg="1"/>
      <p:bldP spid="12" grpId="0"/>
      <p:bldP spid="21" grpId="0" animBg="1"/>
      <p:bldP spid="21" grpId="1" animBg="1"/>
      <p:bldP spid="22" grpId="0" animBg="1"/>
      <p:bldP spid="23" grpId="0"/>
      <p:bldP spid="24" grpId="0"/>
      <p:bldP spid="17" grpId="0" animBg="1"/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7328" y="188640"/>
            <a:ext cx="1209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Csere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35360" y="134076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csere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(int a, int b)	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35360" y="2369785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vége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89226" y="1855276"/>
            <a:ext cx="6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= a; a = b; b =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487760" y="2996952"/>
            <a:ext cx="110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Tömbelemek cseréje	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7760" y="3748971"/>
            <a:ext cx="69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csere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(int </a:t>
            </a:r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487760" y="477798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vége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841626" y="4263479"/>
            <a:ext cx="928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= t[</a:t>
            </a:r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]; t[</a:t>
            </a:r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] = t[</a:t>
            </a:r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]; t[</a:t>
            </a:r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CBD0B3E-468D-466A-AEEA-055A62A2B506}"/>
              </a:ext>
            </a:extLst>
          </p:cNvPr>
          <p:cNvSpPr txBox="1"/>
          <p:nvPr/>
        </p:nvSpPr>
        <p:spPr>
          <a:xfrm>
            <a:off x="495408" y="5311087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Fizikai csere a RAM-ban</a:t>
            </a:r>
          </a:p>
        </p:txBody>
      </p:sp>
    </p:spTree>
    <p:extLst>
      <p:ext uri="{BB962C8B-B14F-4D97-AF65-F5344CB8AC3E}">
        <p14:creationId xmlns:p14="http://schemas.microsoft.com/office/powerpoint/2010/main" val="19157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1" grpId="0"/>
      <p:bldP spid="12" grpId="0"/>
      <p:bldP spid="14" grpId="0"/>
      <p:bldP spid="16" grpId="0"/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7328" y="-27384"/>
            <a:ext cx="1209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Lista elemek cseréje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2576068F-34CB-484E-B675-D81BF2B2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0073"/>
              </p:ext>
            </p:extLst>
          </p:nvPr>
        </p:nvGraphicFramePr>
        <p:xfrm>
          <a:off x="551384" y="2287136"/>
          <a:ext cx="3456384" cy="158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72873476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85014568"/>
                    </a:ext>
                  </a:extLst>
                </a:gridCol>
              </a:tblGrid>
              <a:tr h="372617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rgbClr val="0000E6"/>
                          </a:solidFill>
                          <a:latin typeface="Agency FB" panose="020B0503020202020204" pitchFamily="34" charset="0"/>
                          <a:ea typeface="+mn-ea"/>
                          <a:cs typeface="Consolas" panose="020B0609020204030204" pitchFamily="49" charset="0"/>
                        </a:rPr>
                        <a:t>100H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27505"/>
                  </a:ext>
                </a:extLst>
              </a:tr>
              <a:tr h="372617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magasság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31480"/>
                  </a:ext>
                </a:extLst>
              </a:tr>
              <a:tr h="372617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testsúly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84658"/>
                  </a:ext>
                </a:extLst>
              </a:tr>
              <a:tr h="341392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tanulók(1)</a:t>
                      </a:r>
                      <a:r>
                        <a:rPr kumimoji="0" lang="hu-HU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hu-HU" sz="2000" dirty="0">
                          <a:solidFill>
                            <a:srgbClr val="0000E6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hu-HU" sz="2000" b="1" kern="1200" dirty="0">
                          <a:solidFill>
                            <a:srgbClr val="0000E6"/>
                          </a:solidFill>
                          <a:latin typeface="Agency FB" panose="020B0503020202020204" pitchFamily="34" charset="0"/>
                          <a:ea typeface="+mn-ea"/>
                          <a:cs typeface="Consolas" panose="020B0609020204030204" pitchFamily="49" charset="0"/>
                        </a:rPr>
                        <a:t>200H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538509"/>
                  </a:ext>
                </a:extLst>
              </a:tr>
            </a:tbl>
          </a:graphicData>
        </a:graphic>
      </p:graphicFrame>
      <p:sp>
        <p:nvSpPr>
          <p:cNvPr id="18" name="Téglalap 17">
            <a:extLst>
              <a:ext uri="{FF2B5EF4-FFF2-40B4-BE49-F238E27FC236}">
                <a16:creationId xmlns:a16="http://schemas.microsoft.com/office/drawing/2014/main" id="{2CF6DFD6-B12E-4090-AE01-B2EDA0D33738}"/>
              </a:ext>
            </a:extLst>
          </p:cNvPr>
          <p:cNvSpPr/>
          <p:nvPr/>
        </p:nvSpPr>
        <p:spPr>
          <a:xfrm>
            <a:off x="191344" y="1268760"/>
            <a:ext cx="3816424" cy="479806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Listafej tanulók(0) = </a:t>
            </a:r>
            <a:r>
              <a:rPr lang="hu-HU" sz="2000" dirty="0">
                <a:solidFill>
                  <a:srgbClr val="0000E6"/>
                </a:solidFill>
                <a:latin typeface="Consolas" panose="020B0609020204030204" pitchFamily="49" charset="0"/>
              </a:rPr>
              <a:t>*</a:t>
            </a:r>
            <a:r>
              <a:rPr lang="hu-HU" sz="2000" b="1" dirty="0">
                <a:solidFill>
                  <a:srgbClr val="0000E6"/>
                </a:solidFill>
                <a:latin typeface="Agency FB" panose="020B0503020202020204" pitchFamily="34" charset="0"/>
                <a:cs typeface="Consolas" panose="020B0609020204030204" pitchFamily="49" charset="0"/>
              </a:rPr>
              <a:t>100H</a:t>
            </a:r>
          </a:p>
        </p:txBody>
      </p:sp>
      <p:graphicFrame>
        <p:nvGraphicFramePr>
          <p:cNvPr id="21" name="Táblázat 20">
            <a:extLst>
              <a:ext uri="{FF2B5EF4-FFF2-40B4-BE49-F238E27FC236}">
                <a16:creationId xmlns:a16="http://schemas.microsoft.com/office/drawing/2014/main" id="{2576068F-34CB-484E-B675-D81BF2B2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17395"/>
              </p:ext>
            </p:extLst>
          </p:nvPr>
        </p:nvGraphicFramePr>
        <p:xfrm>
          <a:off x="4295800" y="2276872"/>
          <a:ext cx="3456384" cy="158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72873476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185014568"/>
                    </a:ext>
                  </a:extLst>
                </a:gridCol>
              </a:tblGrid>
              <a:tr h="372617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rgbClr val="0000E6"/>
                          </a:solidFill>
                          <a:latin typeface="Agency FB" panose="020B0503020202020204" pitchFamily="34" charset="0"/>
                          <a:ea typeface="+mn-ea"/>
                          <a:cs typeface="Consolas" panose="020B0609020204030204" pitchFamily="49" charset="0"/>
                        </a:rPr>
                        <a:t>200H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Név</a:t>
                      </a:r>
                      <a:endParaRPr lang="hu-H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27505"/>
                  </a:ext>
                </a:extLst>
              </a:tr>
              <a:tr h="372617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magasság</a:t>
                      </a:r>
                      <a:endParaRPr lang="hu-H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31480"/>
                  </a:ext>
                </a:extLst>
              </a:tr>
              <a:tr h="372617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testsúly</a:t>
                      </a:r>
                      <a:endParaRPr lang="hu-H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84658"/>
                  </a:ext>
                </a:extLst>
              </a:tr>
              <a:tr h="341392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tanulók(2)</a:t>
                      </a:r>
                      <a:r>
                        <a:rPr kumimoji="0" lang="hu-HU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hu-HU" sz="2000" dirty="0">
                          <a:solidFill>
                            <a:srgbClr val="0000E6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hu-HU" sz="2000" b="1" kern="1200" dirty="0">
                          <a:solidFill>
                            <a:srgbClr val="0000E6"/>
                          </a:solidFill>
                          <a:latin typeface="Agency FB" panose="020B0503020202020204" pitchFamily="34" charset="0"/>
                          <a:ea typeface="+mn-ea"/>
                          <a:cs typeface="Consolas" panose="020B0609020204030204" pitchFamily="49" charset="0"/>
                        </a:rPr>
                        <a:t>300H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538509"/>
                  </a:ext>
                </a:extLst>
              </a:tr>
            </a:tbl>
          </a:graphicData>
        </a:graphic>
      </p:graphicFrame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2576068F-34CB-484E-B675-D81BF2B2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59435"/>
              </p:ext>
            </p:extLst>
          </p:nvPr>
        </p:nvGraphicFramePr>
        <p:xfrm>
          <a:off x="7968208" y="2276872"/>
          <a:ext cx="3456384" cy="158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72873476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185014568"/>
                    </a:ext>
                  </a:extLst>
                </a:gridCol>
              </a:tblGrid>
              <a:tr h="372617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rgbClr val="0000E6"/>
                          </a:solidFill>
                          <a:latin typeface="Agency FB" panose="020B0503020202020204" pitchFamily="34" charset="0"/>
                          <a:ea typeface="+mn-ea"/>
                          <a:cs typeface="Consolas" panose="020B0609020204030204" pitchFamily="49" charset="0"/>
                        </a:rPr>
                        <a:t>300H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Név</a:t>
                      </a:r>
                      <a:endParaRPr lang="hu-H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27505"/>
                  </a:ext>
                </a:extLst>
              </a:tr>
              <a:tr h="372617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magasság</a:t>
                      </a:r>
                      <a:endParaRPr lang="hu-H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31480"/>
                  </a:ext>
                </a:extLst>
              </a:tr>
              <a:tr h="372617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testsúly</a:t>
                      </a:r>
                      <a:endParaRPr lang="hu-H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84658"/>
                  </a:ext>
                </a:extLst>
              </a:tr>
              <a:tr h="341392">
                <a:tc>
                  <a:txBody>
                    <a:bodyPr/>
                    <a:lstStyle/>
                    <a:p>
                      <a:r>
                        <a:rPr lang="hu-HU" sz="2000" dirty="0">
                          <a:latin typeface="Agency FB" panose="020B0503020202020204" pitchFamily="34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rgbClr val="0000E6"/>
                          </a:solidFill>
                          <a:latin typeface="Agency FB" panose="020B0503020202020204" pitchFamily="34" charset="0"/>
                          <a:ea typeface="+mn-ea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538509"/>
                  </a:ext>
                </a:extLst>
              </a:tr>
            </a:tbl>
          </a:graphicData>
        </a:graphic>
      </p:graphicFrame>
      <p:sp>
        <p:nvSpPr>
          <p:cNvPr id="4" name="Téglalap 3"/>
          <p:cNvSpPr/>
          <p:nvPr/>
        </p:nvSpPr>
        <p:spPr>
          <a:xfrm>
            <a:off x="191344" y="620688"/>
            <a:ext cx="113992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0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 ArrayList&lt;</a:t>
            </a:r>
            <a:r>
              <a:rPr lang="hu-HU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Tanuló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hu-HU" sz="3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sz="30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sz="3000" dirty="0"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</a:p>
        </p:txBody>
      </p:sp>
      <p:sp>
        <p:nvSpPr>
          <p:cNvPr id="3" name="Téglalap 2"/>
          <p:cNvSpPr/>
          <p:nvPr/>
        </p:nvSpPr>
        <p:spPr>
          <a:xfrm>
            <a:off x="263352" y="4038163"/>
            <a:ext cx="11748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() metódus lekérdezi,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() beállítja a tömblista rekordjait, ill. külön-külön azok mezőit is eléri.</a:t>
            </a:r>
            <a:endParaRPr lang="hu-H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263352" y="5013176"/>
            <a:ext cx="4621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/>
              <a:t>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(0) = 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sz="2800" b="1" dirty="0">
                <a:solidFill>
                  <a:srgbClr val="0000E6"/>
                </a:solidFill>
                <a:latin typeface="Agency FB" panose="020B0503020202020204" pitchFamily="34" charset="0"/>
                <a:cs typeface="Consolas" panose="020B0609020204030204" pitchFamily="49" charset="0"/>
              </a:rPr>
              <a:t>100H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" name="Téglalap 9"/>
          <p:cNvSpPr/>
          <p:nvPr/>
        </p:nvSpPr>
        <p:spPr>
          <a:xfrm>
            <a:off x="263352" y="5435642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/>
              <a:t>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(1) = 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sz="2800" b="1" dirty="0">
                <a:solidFill>
                  <a:srgbClr val="0000E6"/>
                </a:solidFill>
                <a:latin typeface="Agency FB" panose="020B0503020202020204" pitchFamily="34" charset="0"/>
                <a:cs typeface="Consolas" panose="020B0609020204030204" pitchFamily="49" charset="0"/>
              </a:rPr>
              <a:t>200H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Téglalap 10"/>
          <p:cNvSpPr/>
          <p:nvPr/>
        </p:nvSpPr>
        <p:spPr>
          <a:xfrm>
            <a:off x="263352" y="5858108"/>
            <a:ext cx="4701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/>
              <a:t>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(2) = 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sz="2800" b="1" dirty="0">
                <a:solidFill>
                  <a:srgbClr val="0000E6"/>
                </a:solidFill>
                <a:latin typeface="Agency FB" panose="020B0503020202020204" pitchFamily="34" charset="0"/>
                <a:cs typeface="Consolas" panose="020B0609020204030204" pitchFamily="49" charset="0"/>
              </a:rPr>
              <a:t>300H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églalap 4"/>
          <p:cNvSpPr/>
          <p:nvPr/>
        </p:nvSpPr>
        <p:spPr>
          <a:xfrm>
            <a:off x="551384" y="2276872"/>
            <a:ext cx="3456384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4295800" y="2276872"/>
            <a:ext cx="3456384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7968208" y="2276872"/>
            <a:ext cx="3456384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2855640" y="1789075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Tanuló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(sor));</a:t>
            </a:r>
            <a:r>
              <a:rPr lang="hu-H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3x 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/>
      <p:bldP spid="3" grpId="0"/>
      <p:bldP spid="9" grpId="0"/>
      <p:bldP spid="10" grpId="0"/>
      <p:bldP spid="11" grpId="0"/>
      <p:bldP spid="5" grpId="0" animBg="1"/>
      <p:bldP spid="14" grpId="0" animBg="1"/>
      <p:bldP spid="1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7328" y="188640"/>
            <a:ext cx="1209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Lista elemek cseréje</a:t>
            </a:r>
          </a:p>
        </p:txBody>
      </p:sp>
      <p:sp>
        <p:nvSpPr>
          <p:cNvPr id="3" name="Téglalap 2"/>
          <p:cNvSpPr/>
          <p:nvPr/>
        </p:nvSpPr>
        <p:spPr>
          <a:xfrm>
            <a:off x="335360" y="1412776"/>
            <a:ext cx="10441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csere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(int i, int j) {</a:t>
            </a: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eljárás vége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839416" y="2012940"/>
            <a:ext cx="1123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Tanuló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(i); </a:t>
            </a:r>
            <a:r>
              <a:rPr lang="hu-H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elmentem az i. elemet (</a:t>
            </a:r>
            <a:r>
              <a:rPr lang="hu-HU" sz="2400" dirty="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címét</a:t>
            </a:r>
            <a:r>
              <a:rPr lang="hu-H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= j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839416" y="2617748"/>
            <a:ext cx="1087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.set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i,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(j)); </a:t>
            </a:r>
            <a:r>
              <a:rPr lang="hu-H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felülírom az i. elemet (</a:t>
            </a:r>
            <a:r>
              <a:rPr lang="hu-HU" sz="2400" dirty="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címét</a:t>
            </a:r>
            <a:r>
              <a:rPr lang="hu-H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u-HU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i = j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839416" y="3265820"/>
            <a:ext cx="1036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.set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(j,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hu-H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most, felülírom az j. elemet (</a:t>
            </a:r>
            <a:r>
              <a:rPr lang="hu-HU" sz="2400" dirty="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címét</a:t>
            </a:r>
            <a:r>
              <a:rPr lang="hu-H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9AE8E8-01E0-418F-961A-2BA56576134F}"/>
              </a:ext>
            </a:extLst>
          </p:cNvPr>
          <p:cNvSpPr txBox="1"/>
          <p:nvPr/>
        </p:nvSpPr>
        <p:spPr>
          <a:xfrm>
            <a:off x="335360" y="5311087"/>
            <a:ext cx="1116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Csak a pointerek átírása, nincs fizikai mozgás a RAM-ban</a:t>
            </a:r>
          </a:p>
        </p:txBody>
      </p:sp>
    </p:spTree>
    <p:extLst>
      <p:ext uri="{BB962C8B-B14F-4D97-AF65-F5344CB8AC3E}">
        <p14:creationId xmlns:p14="http://schemas.microsoft.com/office/powerpoint/2010/main" val="12113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1832" y="18864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Buborékos rendezés</a:t>
            </a: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263352" y="1318412"/>
            <a:ext cx="11521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Az </a:t>
            </a:r>
            <a:r>
              <a:rPr lang="hu-HU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szomszédos</a:t>
            </a: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elemeket összehasonlítjuk. </a:t>
            </a:r>
          </a:p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A reláció (&lt;; &gt;)szerint kicseréljük őket.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3" name="Téglalap 42"/>
          <p:cNvSpPr/>
          <p:nvPr/>
        </p:nvSpPr>
        <p:spPr>
          <a:xfrm>
            <a:off x="263352" y="3053278"/>
            <a:ext cx="11521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A tömbön először végig haladva a legnagyobb, legkisebb elem a helyén lesz.</a:t>
            </a:r>
          </a:p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A külső ciklus ciklusváltozója </a:t>
            </a:r>
            <a:r>
              <a:rPr lang="hu-HU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-től csökken </a:t>
            </a:r>
            <a:r>
              <a:rPr lang="hu-HU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-ig. </a:t>
            </a:r>
          </a:p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A belső ciklus csak 0-tól i-1 –</a:t>
            </a:r>
            <a:r>
              <a:rPr lang="hu-HU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ig</a:t>
            </a: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tart.</a:t>
            </a:r>
          </a:p>
        </p:txBody>
      </p:sp>
    </p:spTree>
    <p:extLst>
      <p:ext uri="{BB962C8B-B14F-4D97-AF65-F5344CB8AC3E}">
        <p14:creationId xmlns:p14="http://schemas.microsoft.com/office/powerpoint/2010/main" val="22133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1832" y="18864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Buborékos rendezés</a:t>
            </a: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983432" y="1464027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N-1 –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től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1–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(-1)-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esével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351718" y="1954000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0 -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tól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i-1-ig 1-esével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631504" y="2443973"/>
            <a:ext cx="1036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 </a:t>
            </a:r>
            <a:r>
              <a:rPr lang="hu-HU" sz="2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&gt; </a:t>
            </a:r>
            <a:r>
              <a:rPr lang="hu-HU" sz="2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[j+1] akkor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csere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(j, j+1)</a:t>
            </a:r>
            <a:r>
              <a:rPr lang="hu-H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t[j] 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 3" panose="05040102010807070707" pitchFamily="18" charset="2"/>
              </a:rPr>
              <a:t></a:t>
            </a:r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t[j+1] 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351718" y="293394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vége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959696" y="3423919"/>
            <a:ext cx="268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ciklus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vége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431904" y="3913892"/>
            <a:ext cx="2783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eljárás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vége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335360" y="974054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eljárás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buborékosRendezés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hu-HU" sz="2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07368" y="6084004"/>
            <a:ext cx="609103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>
                <a:solidFill>
                  <a:schemeClr val="tx1"/>
                </a:solidFill>
                <a:hlinkClick r:id="rId2"/>
              </a:rPr>
              <a:t>http://tenger.web.elte.hu/flash/rendezesek/buborekos.htm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36" name="Egyenes összekötő 35"/>
          <p:cNvCxnSpPr/>
          <p:nvPr/>
        </p:nvCxnSpPr>
        <p:spPr>
          <a:xfrm>
            <a:off x="1127448" y="1844824"/>
            <a:ext cx="0" cy="17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/>
          <p:nvPr/>
        </p:nvCxnSpPr>
        <p:spPr>
          <a:xfrm>
            <a:off x="1537980" y="2327820"/>
            <a:ext cx="0" cy="79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kciógomb: Információ 10">
            <a:hlinkClick r:id="rId2" highlightClick="1"/>
          </p:cNvPr>
          <p:cNvSpPr/>
          <p:nvPr/>
        </p:nvSpPr>
        <p:spPr>
          <a:xfrm>
            <a:off x="8247994" y="211344"/>
            <a:ext cx="432048" cy="43204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4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1832" y="18864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Buborékos rendezés</a:t>
            </a: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983432" y="1387536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int N =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6" name="Téglalap 15"/>
          <p:cNvSpPr/>
          <p:nvPr/>
        </p:nvSpPr>
        <p:spPr>
          <a:xfrm>
            <a:off x="527260" y="827131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8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</p:txBody>
      </p:sp>
      <p:sp>
        <p:nvSpPr>
          <p:cNvPr id="17" name="Téglalap 16"/>
          <p:cNvSpPr/>
          <p:nvPr/>
        </p:nvSpPr>
        <p:spPr>
          <a:xfrm>
            <a:off x="983432" y="1947941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i = N-1; i &gt; 1; i--) {</a:t>
            </a:r>
          </a:p>
        </p:txBody>
      </p:sp>
      <p:sp>
        <p:nvSpPr>
          <p:cNvPr id="18" name="Téglalap 17"/>
          <p:cNvSpPr/>
          <p:nvPr/>
        </p:nvSpPr>
        <p:spPr>
          <a:xfrm>
            <a:off x="1487488" y="2508346"/>
            <a:ext cx="812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28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i-1; j++) {</a:t>
            </a:r>
          </a:p>
        </p:txBody>
      </p:sp>
      <p:sp>
        <p:nvSpPr>
          <p:cNvPr id="19" name="Téglalap 18"/>
          <p:cNvSpPr/>
          <p:nvPr/>
        </p:nvSpPr>
        <p:spPr>
          <a:xfrm>
            <a:off x="407368" y="3068751"/>
            <a:ext cx="1096934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(j).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getMagaság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() &gt; </a:t>
            </a:r>
            <a:r>
              <a:rPr lang="hu-HU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tanulók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(j+1).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getMagaság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hu-HU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2423592" y="3567601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csere(j, j+1);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Téglalap 20"/>
          <p:cNvSpPr/>
          <p:nvPr/>
        </p:nvSpPr>
        <p:spPr>
          <a:xfrm>
            <a:off x="1487488" y="4128006"/>
            <a:ext cx="360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935960" y="4688411"/>
            <a:ext cx="2783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11352584" y="3049796"/>
            <a:ext cx="360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24" name="Téglalap 23"/>
          <p:cNvSpPr/>
          <p:nvPr/>
        </p:nvSpPr>
        <p:spPr>
          <a:xfrm>
            <a:off x="527260" y="5201504"/>
            <a:ext cx="2783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gyenes összekötő 13"/>
          <p:cNvCxnSpPr/>
          <p:nvPr/>
        </p:nvCxnSpPr>
        <p:spPr>
          <a:xfrm>
            <a:off x="695400" y="1196752"/>
            <a:ext cx="0" cy="410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1127448" y="2337388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>
            <a:off x="1667508" y="2920590"/>
            <a:ext cx="0" cy="12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  <p:bldP spid="18" grpId="0" build="p"/>
      <p:bldP spid="19" grpId="0" uiExpand="1" build="p" animBg="1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1832" y="18864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 kiválasztásos rendezés</a:t>
            </a: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églalap 42"/>
          <p:cNvSpPr/>
          <p:nvPr/>
        </p:nvSpPr>
        <p:spPr>
          <a:xfrm>
            <a:off x="347192" y="1484784"/>
            <a:ext cx="11521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Kiválasztjuk a rendezendő tömb legkisebb elemét, és kicseréljük a tömb legelső elemével.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DB9D70E-EEFE-46F5-8FA4-415A75A4C829}"/>
              </a:ext>
            </a:extLst>
          </p:cNvPr>
          <p:cNvSpPr/>
          <p:nvPr/>
        </p:nvSpPr>
        <p:spPr>
          <a:xfrm>
            <a:off x="347192" y="2636912"/>
            <a:ext cx="11521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Ezzel a tömb első eleme megkapta a végső értékét, és a feladat egyszerűsödött a tömb maradékának rendezésére.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2A26A4F-E6A0-44D4-B849-FF78B96E5EF8}"/>
              </a:ext>
            </a:extLst>
          </p:cNvPr>
          <p:cNvSpPr/>
          <p:nvPr/>
        </p:nvSpPr>
        <p:spPr>
          <a:xfrm>
            <a:off x="335360" y="4149080"/>
            <a:ext cx="11521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Az algoritmust addig ismételjük a maradék tömbön, amíg csak egy elem marad. </a:t>
            </a:r>
          </a:p>
        </p:txBody>
      </p:sp>
    </p:spTree>
    <p:extLst>
      <p:ext uri="{BB962C8B-B14F-4D97-AF65-F5344CB8AC3E}">
        <p14:creationId xmlns:p14="http://schemas.microsoft.com/office/powerpoint/2010/main" val="126573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618</Words>
  <Application>Microsoft Office PowerPoint</Application>
  <PresentationFormat>Szélesvásznú</PresentationFormat>
  <Paragraphs>123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21" baseType="lpstr">
      <vt:lpstr>Agency FB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Origó</vt:lpstr>
      <vt:lpstr>Java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dc:creator>Babos Gabor</dc:creator>
  <cp:lastModifiedBy>babos</cp:lastModifiedBy>
  <cp:revision>391</cp:revision>
  <dcterms:modified xsi:type="dcterms:W3CDTF">2018-02-20T07:50:15Z</dcterms:modified>
</cp:coreProperties>
</file>