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15" r:id="rId2"/>
    <p:sldId id="314" r:id="rId3"/>
    <p:sldId id="323" r:id="rId4"/>
    <p:sldId id="317" r:id="rId5"/>
    <p:sldId id="324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6"/>
    <a:srgbClr val="727CA3"/>
    <a:srgbClr val="CE7B00"/>
    <a:srgbClr val="DD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Közepesen sötét stílus 3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Világos stílus 2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Közepesen sötét stílus 1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Világos stílus 1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8" y="660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E9956-DDF5-4F40-BA2C-D45DF5730DEB}" type="datetimeFigureOut">
              <a:rPr lang="hu-HU" smtClean="0"/>
              <a:t>2018.02.27.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9517F-7CED-401D-90AB-BFCF00D9F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9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9DF4919B-4047-4DB1-8B39-23A42AEBA556}" type="datetimeFigureOut">
              <a:rPr lang="hu-HU" smtClean="0"/>
              <a:t>2018.02.27.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Téglalap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églalap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Téglalap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Háromszög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9DF4919B-4047-4DB1-8B39-23A42AEBA556}" type="datetimeFigureOut">
              <a:rPr lang="hu-HU" smtClean="0"/>
              <a:t>2018.02.27.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églalap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5" name="Egyenes összekötő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Egyenes összekötő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Tartalom helye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Téglalap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2018.02.27.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28" name="Egyenes összekötő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Egyenes összekötő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Háromszög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ba foglalás 7"/>
          <p:cNvGrpSpPr/>
          <p:nvPr/>
        </p:nvGrpSpPr>
        <p:grpSpPr>
          <a:xfrm>
            <a:off x="623392" y="764704"/>
            <a:ext cx="4608512" cy="1440160"/>
            <a:chOff x="623392" y="764704"/>
            <a:chExt cx="6408712" cy="1440160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634E8DD5-E950-4FFE-A04B-84C4F6554E52}"/>
                </a:ext>
              </a:extLst>
            </p:cNvPr>
            <p:cNvSpPr/>
            <p:nvPr/>
          </p:nvSpPr>
          <p:spPr>
            <a:xfrm>
              <a:off x="623392" y="764704"/>
              <a:ext cx="6408712" cy="1440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D6B55E90-DA8B-44B0-8D80-3000F4B4E8E8}"/>
                </a:ext>
              </a:extLst>
            </p:cNvPr>
            <p:cNvSpPr txBox="1"/>
            <p:nvPr/>
          </p:nvSpPr>
          <p:spPr>
            <a:xfrm>
              <a:off x="705632" y="101007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név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8D9B1797-8FD4-4D63-A736-59925B39115B}"/>
                </a:ext>
              </a:extLst>
            </p:cNvPr>
            <p:cNvSpPr txBox="1"/>
            <p:nvPr/>
          </p:nvSpPr>
          <p:spPr>
            <a:xfrm>
              <a:off x="2325706" y="1010072"/>
              <a:ext cx="3600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hu-HU" dirty="0"/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11835247-610F-4DED-A0F1-5BB32F763614}"/>
                </a:ext>
              </a:extLst>
            </p:cNvPr>
            <p:cNvSpPr txBox="1"/>
            <p:nvPr/>
          </p:nvSpPr>
          <p:spPr>
            <a:xfrm>
              <a:off x="695400" y="1547500"/>
              <a:ext cx="159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fogyasztás</a:t>
              </a:r>
              <a:endParaRPr lang="hu-HU" dirty="0"/>
            </a:p>
          </p:txBody>
        </p:sp>
      </p:grp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EBDC5B61-95C1-4581-BCEF-D33AB04BE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80673"/>
              </p:ext>
            </p:extLst>
          </p:nvPr>
        </p:nvGraphicFramePr>
        <p:xfrm>
          <a:off x="1847528" y="1535093"/>
          <a:ext cx="15965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188">
                  <a:extLst>
                    <a:ext uri="{9D8B030D-6E8A-4147-A177-3AD203B41FA5}">
                      <a16:colId xmlns:a16="http://schemas.microsoft.com/office/drawing/2014/main" val="2845224850"/>
                    </a:ext>
                  </a:extLst>
                </a:gridCol>
                <a:gridCol w="532188">
                  <a:extLst>
                    <a:ext uri="{9D8B030D-6E8A-4147-A177-3AD203B41FA5}">
                      <a16:colId xmlns:a16="http://schemas.microsoft.com/office/drawing/2014/main" val="1722073172"/>
                    </a:ext>
                  </a:extLst>
                </a:gridCol>
                <a:gridCol w="532188">
                  <a:extLst>
                    <a:ext uri="{9D8B030D-6E8A-4147-A177-3AD203B41FA5}">
                      <a16:colId xmlns:a16="http://schemas.microsoft.com/office/drawing/2014/main" val="2938342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928275"/>
                  </a:ext>
                </a:extLst>
              </a:tr>
            </a:tbl>
          </a:graphicData>
        </a:graphic>
      </p:graphicFrame>
      <p:sp>
        <p:nvSpPr>
          <p:cNvPr id="17" name="Szövegdoboz 16"/>
          <p:cNvSpPr txBox="1"/>
          <p:nvPr/>
        </p:nvSpPr>
        <p:spPr>
          <a:xfrm>
            <a:off x="5663952" y="332656"/>
            <a:ext cx="5904256" cy="626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5663952" y="332656"/>
            <a:ext cx="5904256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név</a:t>
            </a:r>
          </a:p>
          <a:p>
            <a:pPr marL="285750" indent="-285750">
              <a:buFontTx/>
              <a:buChar char="-"/>
            </a:pP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fogyasztás [3]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663952" y="1286763"/>
            <a:ext cx="58680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hu-HU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Lakó</a:t>
            </a:r>
          </a:p>
          <a:p>
            <a:pPr>
              <a:tabLst>
                <a:tab pos="531813" algn="l"/>
              </a:tabLst>
            </a:pPr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hu-H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>
              <a:tabLst>
                <a:tab pos="531813" algn="l"/>
              </a:tabLst>
            </a:pP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</a:t>
            </a:r>
            <a:r>
              <a:rPr lang="hu-H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this.név</a:t>
            </a:r>
            <a:endParaRPr lang="hu-H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531813" algn="l"/>
              </a:tabLst>
            </a:pP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this.fillFogyasztás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5663950" y="3091307"/>
            <a:ext cx="5904257" cy="18158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hu-H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fillFogyasztás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hu-H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getNév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hu-H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getFogyasztás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hu-H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getSzámla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Kép 1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4629670"/>
            <a:ext cx="4560393" cy="196768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48786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9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uiExpand="1" build="p" animBg="1"/>
      <p:bldP spid="19" grpId="0" uiExpand="1" build="p" animBg="1"/>
      <p:bldP spid="2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A1CB0D2C-9FB6-41F5-904B-6700B2C1B392}"/>
              </a:ext>
            </a:extLst>
          </p:cNvPr>
          <p:cNvSpPr/>
          <p:nvPr/>
        </p:nvSpPr>
        <p:spPr>
          <a:xfrm>
            <a:off x="623392" y="2780928"/>
            <a:ext cx="107291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Lakó</a:t>
            </a: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(String </a:t>
            </a:r>
            <a:r>
              <a:rPr lang="hu-HU" sz="2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sor</a:t>
            </a: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hu-HU" sz="2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hu-H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konstruktor</a:t>
            </a:r>
          </a:p>
          <a:p>
            <a:pPr marL="622300" indent="-3540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8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mindenki </a:t>
            </a:r>
            <a:r>
              <a:rPr lang="hu-HU" sz="2800" b="1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saját </a:t>
            </a:r>
            <a:r>
              <a:rPr lang="hu-HU" sz="28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adatait szeleteli a </a:t>
            </a:r>
            <a:r>
              <a:rPr lang="hu-HU" sz="2800" b="1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lang="hu-HU" sz="28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[]-be</a:t>
            </a:r>
          </a:p>
          <a:p>
            <a:pPr marL="622300" indent="-3540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8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név a </a:t>
            </a:r>
            <a:r>
              <a:rPr lang="hu-HU" sz="2800" b="1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lang="hu-HU" sz="28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[0] eleme</a:t>
            </a:r>
          </a:p>
          <a:p>
            <a:pPr marL="622300" indent="-3540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8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</a:t>
            </a:r>
            <a:r>
              <a:rPr lang="hu-HU" sz="2800" b="1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fillFogyasztás</a:t>
            </a:r>
            <a:r>
              <a:rPr lang="hu-HU" sz="28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hu-HU" sz="2800" b="1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lang="hu-HU" sz="28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)feltölti a fogyasztás[]-t</a:t>
            </a:r>
            <a:endParaRPr lang="hu-HU" sz="2800" b="1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r>
              <a:rPr lang="hu-HU" sz="2800" i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konstruktor vége</a:t>
            </a:r>
            <a:endParaRPr lang="hu-HU" sz="2800" i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Cím 1"/>
          <p:cNvSpPr>
            <a:spLocks noGrp="1"/>
          </p:cNvSpPr>
          <p:nvPr>
            <p:ph type="ctrTitle"/>
          </p:nvPr>
        </p:nvSpPr>
        <p:spPr>
          <a:xfrm>
            <a:off x="263352" y="764704"/>
            <a:ext cx="9144000" cy="504056"/>
          </a:xfrm>
        </p:spPr>
        <p:txBody>
          <a:bodyPr>
            <a:noAutofit/>
          </a:bodyPr>
          <a:lstStyle/>
          <a:p>
            <a:pPr algn="l"/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osztály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Lakó </a:t>
            </a:r>
          </a:p>
        </p:txBody>
      </p:sp>
      <p:sp>
        <p:nvSpPr>
          <p:cNvPr id="6" name="Téglalap 5"/>
          <p:cNvSpPr/>
          <p:nvPr/>
        </p:nvSpPr>
        <p:spPr>
          <a:xfrm>
            <a:off x="695400" y="1449820"/>
            <a:ext cx="91450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String 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név;</a:t>
            </a:r>
          </a:p>
          <a:p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int[] fogyasztás = new int[3];</a:t>
            </a:r>
          </a:p>
        </p:txBody>
      </p:sp>
      <p:cxnSp>
        <p:nvCxnSpPr>
          <p:cNvPr id="7" name="Egyenes összekötő 6"/>
          <p:cNvCxnSpPr/>
          <p:nvPr/>
        </p:nvCxnSpPr>
        <p:spPr>
          <a:xfrm>
            <a:off x="808352" y="3212976"/>
            <a:ext cx="0" cy="1656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5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 </a:t>
            </a:r>
            <a:endParaRPr lang="hu-HU" dirty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A1CB0D2C-9FB6-41F5-904B-6700B2C1B392}"/>
              </a:ext>
            </a:extLst>
          </p:cNvPr>
          <p:cNvSpPr/>
          <p:nvPr/>
        </p:nvSpPr>
        <p:spPr>
          <a:xfrm>
            <a:off x="119336" y="620688"/>
            <a:ext cx="11899056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̶</a:t>
            </a:r>
            <a:r>
              <a:rPr lang="hu-HU" sz="2800" b="1" dirty="0" smtClean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eljárás </a:t>
            </a:r>
            <a:r>
              <a:rPr lang="hu-H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fillFogyasztás</a:t>
            </a: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hu-HU" sz="28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 marL="354013"/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fogyasztás[0] = egészszám(</a:t>
            </a:r>
            <a:r>
              <a:rPr lang="hu-HU" sz="28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[2])-egészszám (</a:t>
            </a:r>
            <a:r>
              <a:rPr lang="hu-HU" sz="28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pPr marL="354013"/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fogyasztás[1] </a:t>
            </a:r>
            <a:r>
              <a:rPr lang="hu-HU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egészszám(</a:t>
            </a:r>
            <a:r>
              <a:rPr lang="hu-HU" sz="28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[4])-egészszám (</a:t>
            </a:r>
            <a:r>
              <a:rPr lang="hu-HU" sz="28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[3]);</a:t>
            </a:r>
          </a:p>
          <a:p>
            <a:pPr marL="354013">
              <a:spcAft>
                <a:spcPts val="1800"/>
              </a:spcAft>
            </a:pP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fogyasztás[2] </a:t>
            </a:r>
            <a:r>
              <a:rPr lang="hu-HU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egészszám(</a:t>
            </a:r>
            <a:r>
              <a:rPr lang="hu-HU" sz="28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[6])-egészszám (</a:t>
            </a:r>
            <a:r>
              <a:rPr lang="hu-HU" sz="28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[5]);</a:t>
            </a:r>
          </a:p>
          <a:p>
            <a:pPr marL="804863" algn="ctr">
              <a:spcAft>
                <a:spcPts val="1800"/>
              </a:spcAft>
            </a:pPr>
            <a:r>
              <a:rPr lang="hu-HU" sz="2800" i="1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vagy</a:t>
            </a:r>
            <a:endParaRPr lang="hu-HU" sz="2800" i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3">
              <a:spcAft>
                <a:spcPts val="300"/>
              </a:spcAft>
            </a:pP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ciklus i </a:t>
            </a:r>
            <a:r>
              <a:rPr lang="hu-HU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0-tól 3-ig egyesével</a:t>
            </a:r>
          </a:p>
          <a:p>
            <a:pPr marL="622300">
              <a:spcAft>
                <a:spcPts val="300"/>
              </a:spcAft>
            </a:pPr>
            <a:r>
              <a:rPr lang="hu-HU" sz="26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fogyasztás[i</a:t>
            </a:r>
            <a:r>
              <a:rPr lang="hu-HU" sz="2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hu-HU" sz="26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egészszám(</a:t>
            </a:r>
            <a:r>
              <a:rPr lang="hu-HU" sz="26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hu-HU" sz="26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[i*2+2])-egészszám(</a:t>
            </a:r>
            <a:r>
              <a:rPr lang="hu-HU" sz="26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hu-HU" sz="26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[i*2+1]);</a:t>
            </a:r>
          </a:p>
          <a:p>
            <a:pPr marL="354013">
              <a:spcAft>
                <a:spcPts val="1800"/>
              </a:spcAft>
            </a:pP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ciklus vége</a:t>
            </a:r>
            <a:endParaRPr lang="hu-HU" sz="28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hu-HU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eljárás vége</a:t>
            </a:r>
            <a:endParaRPr lang="hu-HU" sz="28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Egyenes összekötő 3"/>
          <p:cNvCxnSpPr/>
          <p:nvPr/>
        </p:nvCxnSpPr>
        <p:spPr>
          <a:xfrm>
            <a:off x="659968" y="3717032"/>
            <a:ext cx="0" cy="612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Egyenes összekötő 5"/>
          <p:cNvCxnSpPr/>
          <p:nvPr/>
        </p:nvCxnSpPr>
        <p:spPr>
          <a:xfrm>
            <a:off x="298784" y="968536"/>
            <a:ext cx="0" cy="3996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91344" y="263379"/>
            <a:ext cx="9145016" cy="530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+: </a:t>
            </a:r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hu-HU" sz="2800" b="1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ommunikáció a főprogrammal</a:t>
            </a:r>
            <a:endParaRPr lang="hu-HU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5" name="Téglalap 24"/>
          <p:cNvSpPr/>
          <p:nvPr/>
        </p:nvSpPr>
        <p:spPr>
          <a:xfrm>
            <a:off x="1251122" y="1817808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név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6" name="Téglalap 25"/>
          <p:cNvSpPr/>
          <p:nvPr/>
        </p:nvSpPr>
        <p:spPr>
          <a:xfrm>
            <a:off x="551384" y="140695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függvény String 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getNev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églalap 26"/>
          <p:cNvSpPr/>
          <p:nvPr/>
        </p:nvSpPr>
        <p:spPr>
          <a:xfrm>
            <a:off x="551384" y="2228661"/>
            <a:ext cx="286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függvény vége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Egyenes összekötő 27"/>
          <p:cNvCxnSpPr/>
          <p:nvPr/>
        </p:nvCxnSpPr>
        <p:spPr>
          <a:xfrm>
            <a:off x="736344" y="1809691"/>
            <a:ext cx="0" cy="504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églalap 28"/>
          <p:cNvSpPr/>
          <p:nvPr/>
        </p:nvSpPr>
        <p:spPr>
          <a:xfrm>
            <a:off x="1251122" y="3935087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fogyasztás;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églalap 29"/>
          <p:cNvSpPr/>
          <p:nvPr/>
        </p:nvSpPr>
        <p:spPr>
          <a:xfrm>
            <a:off x="551384" y="3524235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függvény int[] </a:t>
            </a:r>
            <a:r>
              <a:rPr lang="hu-H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getFogyasztás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églalap 30"/>
          <p:cNvSpPr/>
          <p:nvPr/>
        </p:nvSpPr>
        <p:spPr>
          <a:xfrm>
            <a:off x="551384" y="4345940"/>
            <a:ext cx="286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függvény vége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Egyenes összekötő 31"/>
          <p:cNvCxnSpPr/>
          <p:nvPr/>
        </p:nvCxnSpPr>
        <p:spPr>
          <a:xfrm>
            <a:off x="736344" y="3926970"/>
            <a:ext cx="0" cy="504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 build="p"/>
      <p:bldP spid="27" grpId="0" build="p"/>
      <p:bldP spid="29" grpId="0" build="p"/>
      <p:bldP spid="30" grpId="0" build="p"/>
      <p:bldP spid="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 25"/>
          <p:cNvSpPr/>
          <p:nvPr/>
        </p:nvSpPr>
        <p:spPr>
          <a:xfrm>
            <a:off x="263352" y="883735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függvény 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u-H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getSzámla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églalap 26"/>
          <p:cNvSpPr/>
          <p:nvPr/>
        </p:nvSpPr>
        <p:spPr>
          <a:xfrm>
            <a:off x="211264" y="5733256"/>
            <a:ext cx="286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függvény vége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Egyenes összekötő 31"/>
          <p:cNvCxnSpPr/>
          <p:nvPr/>
        </p:nvCxnSpPr>
        <p:spPr>
          <a:xfrm>
            <a:off x="407368" y="1413264"/>
            <a:ext cx="0" cy="4392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églalap 2"/>
          <p:cNvSpPr/>
          <p:nvPr/>
        </p:nvSpPr>
        <p:spPr>
          <a:xfrm>
            <a:off x="623392" y="1406955"/>
            <a:ext cx="11305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melegvíz="melegvíz: "+fogyasztás[0]+fogyasztás[0]*10; </a:t>
            </a:r>
            <a:endParaRPr lang="hu-H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623392" y="1865586"/>
            <a:ext cx="11305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hidegvíz="hidegvíz: "+fogyasztás[1]+fogyasztás[1]*8; </a:t>
            </a:r>
            <a:endParaRPr lang="hu-H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623392" y="2324217"/>
            <a:ext cx="11305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villany ="villany: " +fogyasztás[2]+fogyasztás[2]*3; </a:t>
            </a:r>
            <a:endParaRPr lang="hu-H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623392" y="2782848"/>
            <a:ext cx="11305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TV  =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Kábel TV: "+3800+" Ft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hu-H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623392" y="3241479"/>
            <a:ext cx="11305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közös  =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Közösköltség: "+3500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 +" Ft</a:t>
            </a:r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endParaRPr lang="hu-H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623392" y="3700110"/>
            <a:ext cx="11305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vonal  =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____________________________________"; </a:t>
            </a:r>
            <a:endParaRPr lang="hu-H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623392" y="4617372"/>
            <a:ext cx="11305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s  =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melegvíz+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hidegvíz+…+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szFt</a:t>
            </a:r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u-H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623392" y="4158741"/>
            <a:ext cx="11305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u-HU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szFt</a:t>
            </a:r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(fogyasztás[0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]*</a:t>
            </a:r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10)+ (fogyasztás[1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]*</a:t>
            </a:r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8)+…+3500; </a:t>
            </a:r>
            <a:endParaRPr lang="hu-H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623392" y="5076000"/>
            <a:ext cx="11305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hu-H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s;</a:t>
            </a:r>
            <a:endParaRPr lang="hu-H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" name="Kép 19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03" y="5076000"/>
            <a:ext cx="3779765" cy="16308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65277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ó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ó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ó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239</Words>
  <Application>Microsoft Office PowerPoint</Application>
  <PresentationFormat>Szélesvásznú</PresentationFormat>
  <Paragraphs>48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5" baseType="lpstr">
      <vt:lpstr>Arial</vt:lpstr>
      <vt:lpstr>Bookman Old Style</vt:lpstr>
      <vt:lpstr>Calibri</vt:lpstr>
      <vt:lpstr>Consolas</vt:lpstr>
      <vt:lpstr>Courier New</vt:lpstr>
      <vt:lpstr>Gill Sans MT</vt:lpstr>
      <vt:lpstr>Times New Roman</vt:lpstr>
      <vt:lpstr>Wingdings</vt:lpstr>
      <vt:lpstr>Wingdings 3</vt:lpstr>
      <vt:lpstr>Origó</vt:lpstr>
      <vt:lpstr>PowerPoint-bemutató</vt:lpstr>
      <vt:lpstr>+ osztály Lakó 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elmélet</dc:title>
  <dc:creator>Babos Gabor</dc:creator>
  <cp:lastModifiedBy>babos</cp:lastModifiedBy>
  <cp:revision>303</cp:revision>
  <dcterms:modified xsi:type="dcterms:W3CDTF">2018-02-27T13:23:18Z</dcterms:modified>
</cp:coreProperties>
</file>