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19" r:id="rId4"/>
    <p:sldId id="318" r:id="rId5"/>
    <p:sldId id="315" r:id="rId6"/>
    <p:sldId id="289" r:id="rId7"/>
    <p:sldId id="317" r:id="rId8"/>
    <p:sldId id="316" r:id="rId9"/>
    <p:sldId id="307" r:id="rId10"/>
    <p:sldId id="308" r:id="rId11"/>
  </p:sldIdLst>
  <p:sldSz cx="1216818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1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8F"/>
    <a:srgbClr val="E3F2C7"/>
    <a:srgbClr val="E9E0D7"/>
    <a:srgbClr val="FFE6D7"/>
    <a:srgbClr val="FFFFFF"/>
    <a:srgbClr val="00682F"/>
    <a:srgbClr val="727CA3"/>
    <a:srgbClr val="DD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Közepesen sötét stílus 3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16" y="774"/>
      </p:cViewPr>
      <p:guideLst>
        <p:guide orient="horz" pos="2431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889E-B7C4-4241-8807-F3C3D2DF14F7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195E-FFDC-4F0B-889A-1484E0711A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18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9956-DDF5-4F40-BA2C-D45DF5730DEB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685800"/>
            <a:ext cx="5518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517F-7CED-401D-90AB-BFCF00D9FF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9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69925" y="685800"/>
            <a:ext cx="551815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9517F-7CED-401D-90AB-BFCF00D9FF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31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88" y="1971439"/>
            <a:ext cx="8344899" cy="2312906"/>
          </a:xfrm>
        </p:spPr>
        <p:txBody>
          <a:bodyPr anchor="b">
            <a:noAutofit/>
          </a:bodyPr>
          <a:lstStyle>
            <a:lvl1pPr algn="ctr">
              <a:defRPr sz="7186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673" y="4361066"/>
            <a:ext cx="6818330" cy="1197375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5">
                <a:solidFill>
                  <a:schemeClr val="bg2"/>
                </a:solidFill>
              </a:defRPr>
            </a:lvl1pPr>
            <a:lvl2pPr marL="456286" indent="0" algn="ctr">
              <a:buNone/>
              <a:defRPr sz="1996"/>
            </a:lvl2pPr>
            <a:lvl3pPr marL="912571" indent="0" algn="ctr">
              <a:buNone/>
              <a:defRPr sz="1796"/>
            </a:lvl3pPr>
            <a:lvl4pPr marL="1368857" indent="0" algn="ctr">
              <a:buNone/>
              <a:defRPr sz="1597"/>
            </a:lvl4pPr>
            <a:lvl5pPr marL="1825142" indent="0" algn="ctr">
              <a:buNone/>
              <a:defRPr sz="1597"/>
            </a:lvl5pPr>
            <a:lvl6pPr marL="2281428" indent="0" algn="ctr">
              <a:buNone/>
              <a:defRPr sz="1597"/>
            </a:lvl6pPr>
            <a:lvl7pPr marL="2737714" indent="0" algn="ctr">
              <a:buNone/>
              <a:defRPr sz="1597"/>
            </a:lvl7pPr>
            <a:lvl8pPr marL="3193999" indent="0" algn="ctr">
              <a:buNone/>
              <a:defRPr sz="1597"/>
            </a:lvl8pPr>
            <a:lvl9pPr marL="3650285" indent="0" algn="ctr">
              <a:buNone/>
              <a:defRPr sz="1597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1387" y="7113663"/>
            <a:ext cx="1604804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9008" y="7113663"/>
            <a:ext cx="7009660" cy="4460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11483" y="7113663"/>
            <a:ext cx="1593174" cy="4460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grpSp>
        <p:nvGrpSpPr>
          <p:cNvPr id="9" name="Group 8"/>
          <p:cNvGrpSpPr/>
          <p:nvPr/>
        </p:nvGrpSpPr>
        <p:grpSpPr>
          <a:xfrm>
            <a:off x="751388" y="820640"/>
            <a:ext cx="10653270" cy="5897022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Kép 9">
            <a:extLst>
              <a:ext uri="{FF2B5EF4-FFF2-40B4-BE49-F238E27FC236}">
                <a16:creationId xmlns:a16="http://schemas.microsoft.com/office/drawing/2014/main" id="{A908887A-0625-45DD-8C7A-DFFEB3112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28" y="1588515"/>
            <a:ext cx="8329288" cy="3525624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1A1670F-8FDD-48EF-B336-B064FCAE9467}"/>
              </a:ext>
            </a:extLst>
          </p:cNvPr>
          <p:cNvSpPr/>
          <p:nvPr userDrawn="1"/>
        </p:nvSpPr>
        <p:spPr>
          <a:xfrm>
            <a:off x="3887850" y="1264479"/>
            <a:ext cx="4392488" cy="648072"/>
          </a:xfrm>
          <a:prstGeom prst="rect">
            <a:avLst/>
          </a:prstGeom>
          <a:solidFill>
            <a:srgbClr val="E9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5C3648F-61A8-4D24-80D9-5FE1CD8F6E4C}"/>
              </a:ext>
            </a:extLst>
          </p:cNvPr>
          <p:cNvSpPr/>
          <p:nvPr userDrawn="1"/>
        </p:nvSpPr>
        <p:spPr>
          <a:xfrm>
            <a:off x="3563814" y="3996228"/>
            <a:ext cx="4572000" cy="288000"/>
          </a:xfrm>
          <a:prstGeom prst="rect">
            <a:avLst/>
          </a:prstGeom>
          <a:solidFill>
            <a:srgbClr val="E9E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9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921" y="2530392"/>
            <a:ext cx="9582448" cy="393733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4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7818" y="688016"/>
            <a:ext cx="1562708" cy="5779706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8922" y="688016"/>
            <a:ext cx="8163665" cy="5779706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31" y="1434509"/>
            <a:ext cx="9594196" cy="3144614"/>
          </a:xfrm>
        </p:spPr>
        <p:txBody>
          <a:bodyPr anchor="b">
            <a:normAutofit/>
          </a:bodyPr>
          <a:lstStyle>
            <a:lvl1pPr algn="r">
              <a:defRPr sz="7186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531" y="4647721"/>
            <a:ext cx="9594196" cy="126030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5">
                <a:solidFill>
                  <a:schemeClr val="tx2"/>
                </a:solidFill>
              </a:defRPr>
            </a:lvl1pPr>
            <a:lvl2pPr marL="456286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571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8857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14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42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7714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399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02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465" y="7113663"/>
            <a:ext cx="1619240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9265" y="7113663"/>
            <a:ext cx="7009660" cy="4460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11483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36041" y="1858119"/>
            <a:ext cx="3268617" cy="4859542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776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8921" y="2519891"/>
            <a:ext cx="4439099" cy="394783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658" y="2519891"/>
            <a:ext cx="4439099" cy="394783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5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21" y="755967"/>
            <a:ext cx="9582448" cy="163793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921" y="2580369"/>
            <a:ext cx="4435305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4" b="0" baseline="0">
                <a:solidFill>
                  <a:schemeClr val="tx2"/>
                </a:solidFill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8921" y="3643379"/>
            <a:ext cx="4435305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2270" y="2580369"/>
            <a:ext cx="4435305" cy="9082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4" b="0" baseline="0">
                <a:solidFill>
                  <a:schemeClr val="tx2"/>
                </a:solidFill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2270" y="3643379"/>
            <a:ext cx="4435305" cy="2824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3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07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5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529316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6" y="755967"/>
            <a:ext cx="3848189" cy="2378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802" y="755968"/>
            <a:ext cx="5201900" cy="5704755"/>
          </a:xfrm>
        </p:spPr>
        <p:txBody>
          <a:bodyPr/>
          <a:lstStyle>
            <a:lvl1pPr>
              <a:defRPr sz="1996"/>
            </a:lvl1pPr>
            <a:lvl2pPr>
              <a:defRPr sz="1996"/>
            </a:lvl2pPr>
            <a:lvl3pPr>
              <a:defRPr sz="1796"/>
            </a:lvl3pPr>
            <a:lvl4pPr>
              <a:defRPr sz="1796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6" y="3148590"/>
            <a:ext cx="3848189" cy="33191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7"/>
            </a:lvl1pPr>
            <a:lvl2pPr marL="456286" indent="0">
              <a:buNone/>
              <a:defRPr sz="1397"/>
            </a:lvl2pPr>
            <a:lvl3pPr marL="912571" indent="0">
              <a:buNone/>
              <a:defRPr sz="1198"/>
            </a:lvl3pPr>
            <a:lvl4pPr marL="1368857" indent="0">
              <a:buNone/>
              <a:defRPr sz="998"/>
            </a:lvl4pPr>
            <a:lvl5pPr marL="1825142" indent="0">
              <a:buNone/>
              <a:defRPr sz="998"/>
            </a:lvl5pPr>
            <a:lvl6pPr marL="2281428" indent="0">
              <a:buNone/>
              <a:defRPr sz="998"/>
            </a:lvl6pPr>
            <a:lvl7pPr marL="2737714" indent="0">
              <a:buNone/>
              <a:defRPr sz="998"/>
            </a:lvl7pPr>
            <a:lvl8pPr marL="3193999" indent="0">
              <a:buNone/>
              <a:defRPr sz="998"/>
            </a:lvl8pPr>
            <a:lvl9pPr marL="3650285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486" y="7113663"/>
            <a:ext cx="120221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1637" y="7113663"/>
            <a:ext cx="236903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63838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293162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5293162" cy="75592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6" y="755967"/>
            <a:ext cx="3848189" cy="2378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1315" y="1"/>
            <a:ext cx="6646873" cy="7559674"/>
          </a:xfrm>
        </p:spPr>
        <p:txBody>
          <a:bodyPr anchor="t">
            <a:normAutofit/>
          </a:bodyPr>
          <a:lstStyle>
            <a:lvl1pPr marL="0" indent="0">
              <a:buNone/>
              <a:defRPr sz="1996"/>
            </a:lvl1pPr>
            <a:lvl2pPr marL="456286" indent="0">
              <a:buNone/>
              <a:defRPr sz="1996"/>
            </a:lvl2pPr>
            <a:lvl3pPr marL="912571" indent="0">
              <a:buNone/>
              <a:defRPr sz="1996"/>
            </a:lvl3pPr>
            <a:lvl4pPr marL="1368857" indent="0">
              <a:buNone/>
              <a:defRPr sz="1996"/>
            </a:lvl4pPr>
            <a:lvl5pPr marL="1825142" indent="0">
              <a:buNone/>
              <a:defRPr sz="1996"/>
            </a:lvl5pPr>
            <a:lvl6pPr marL="2281428" indent="0">
              <a:buNone/>
              <a:defRPr sz="1996"/>
            </a:lvl6pPr>
            <a:lvl7pPr marL="2737714" indent="0">
              <a:buNone/>
              <a:defRPr sz="1996"/>
            </a:lvl7pPr>
            <a:lvl8pPr marL="3193999" indent="0">
              <a:buNone/>
              <a:defRPr sz="1996"/>
            </a:lvl8pPr>
            <a:lvl9pPr marL="3650285" indent="0">
              <a:buNone/>
              <a:defRPr sz="1996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486" y="3148176"/>
            <a:ext cx="3848189" cy="331954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7"/>
              </a:spcAft>
              <a:buNone/>
              <a:defRPr sz="1597"/>
            </a:lvl1pPr>
            <a:lvl2pPr marL="456286" indent="0">
              <a:buNone/>
              <a:defRPr sz="1397"/>
            </a:lvl2pPr>
            <a:lvl3pPr marL="912571" indent="0">
              <a:buNone/>
              <a:defRPr sz="1198"/>
            </a:lvl3pPr>
            <a:lvl4pPr marL="1368857" indent="0">
              <a:buNone/>
              <a:defRPr sz="998"/>
            </a:lvl4pPr>
            <a:lvl5pPr marL="1825142" indent="0">
              <a:buNone/>
              <a:defRPr sz="998"/>
            </a:lvl5pPr>
            <a:lvl6pPr marL="2281428" indent="0">
              <a:buNone/>
              <a:defRPr sz="998"/>
            </a:lvl6pPr>
            <a:lvl7pPr marL="2737714" indent="0">
              <a:buNone/>
              <a:defRPr sz="998"/>
            </a:lvl7pPr>
            <a:lvl8pPr marL="3193999" indent="0">
              <a:buNone/>
              <a:defRPr sz="998"/>
            </a:lvl8pPr>
            <a:lvl9pPr marL="3650285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2486" y="7113663"/>
            <a:ext cx="120221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1637" y="7113663"/>
            <a:ext cx="2369039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63838" y="7113663"/>
            <a:ext cx="1593174" cy="4460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293162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3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8921" y="755967"/>
            <a:ext cx="9582448" cy="1637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921" y="2519892"/>
            <a:ext cx="9582448" cy="394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7934" y="7113663"/>
            <a:ext cx="1202219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 baseline="0">
                <a:solidFill>
                  <a:schemeClr val="tx2"/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2018. 03. 05.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7913" y="7113663"/>
            <a:ext cx="6268563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4235" y="7113663"/>
            <a:ext cx="1593174" cy="446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 baseline="0">
                <a:solidFill>
                  <a:schemeClr val="tx2"/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7161" y="414"/>
            <a:ext cx="228154" cy="7559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1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571" rtl="0" eaLnBrk="1" latinLnBrk="0" hangingPunct="1">
        <a:lnSpc>
          <a:spcPct val="89000"/>
        </a:lnSpc>
        <a:spcBef>
          <a:spcPct val="0"/>
        </a:spcBef>
        <a:buNone/>
        <a:defRPr sz="439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280" indent="-383280" algn="l" defTabSz="912571" rtl="0" eaLnBrk="1" latinLnBrk="0" hangingPunct="1">
        <a:lnSpc>
          <a:spcPct val="94000"/>
        </a:lnSpc>
        <a:spcBef>
          <a:spcPts val="998"/>
        </a:spcBef>
        <a:spcAft>
          <a:spcPts val="200"/>
        </a:spcAft>
        <a:buFont typeface="Franklin Gothic Book" panose="020B0503020102020204" pitchFamily="34" charset="0"/>
        <a:buChar char="■"/>
        <a:defRPr sz="1996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2571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996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68857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796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5142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796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1428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597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37714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597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3999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0285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39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06570" indent="-383280" algn="l" defTabSz="912571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86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571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857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5142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428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714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999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0285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43534" y="767556"/>
            <a:ext cx="10342960" cy="2532037"/>
          </a:xfrm>
        </p:spPr>
        <p:txBody>
          <a:bodyPr/>
          <a:lstStyle/>
          <a:p>
            <a:r>
              <a:rPr lang="hu-HU" sz="595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SZÁMÍTÓGÉPES-HÁLÓZATOK</a:t>
            </a:r>
            <a:endParaRPr lang="hu-HU" sz="595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27710" y="4260081"/>
            <a:ext cx="7718426" cy="952506"/>
          </a:xfrm>
        </p:spPr>
        <p:txBody>
          <a:bodyPr>
            <a:noAutofit/>
          </a:bodyPr>
          <a:lstStyle/>
          <a:p>
            <a:pPr algn="r"/>
            <a:r>
              <a:rPr lang="hu-HU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Hálózati architektúrák</a:t>
            </a:r>
            <a:endParaRPr lang="hu-HU" sz="44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4449762" y="7092205"/>
            <a:ext cx="7718426" cy="481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2571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295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6286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99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2571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79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68857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5142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1428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37714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93999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0285" indent="0" algn="ctr" defTabSz="912571" rtl="0" eaLnBrk="1" latinLnBrk="0" hangingPunct="1">
              <a:lnSpc>
                <a:spcPct val="94000"/>
              </a:lnSpc>
              <a:spcBef>
                <a:spcPts val="499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9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13-</a:t>
            </a:r>
            <a:endParaRPr lang="hu-HU" sz="2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179439" y="1096590"/>
            <a:ext cx="11670850" cy="57279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Két fontos hálózati architektúra:</a:t>
            </a:r>
          </a:p>
          <a:p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hivatkozási modell</a:t>
            </a:r>
          </a:p>
          <a:p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hivatkozási modell</a:t>
            </a:r>
          </a:p>
          <a:p>
            <a:endParaRPr lang="hu-H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OSI és </a:t>
            </a:r>
            <a:r>
              <a:rPr lang="hu-HU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aTCP</a:t>
            </a: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/IP hivatkozási modellnek sok közös tulajdonsága van. </a:t>
            </a:r>
          </a:p>
          <a:p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Hierarchikusan egymásra épülő, de egymástól független protokollokon alapul mind a kettő. </a:t>
            </a:r>
          </a:p>
          <a:p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hasonlóságok ellenére számos különbség is van közöttük (pl. rétegek száma).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hu-HU" altLang="hu-H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273948" y="968771"/>
            <a:ext cx="11477103" cy="612343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számítógép-hálózatok bonyolultsága miatt, azok tervezését strukturális, funkcionális részekre bontott módszerrel végzik. </a:t>
            </a:r>
          </a:p>
          <a:p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Ehhez a hálózat egyes részeit </a:t>
            </a:r>
            <a:r>
              <a:rPr lang="hu-HU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rétegek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(</a:t>
            </a:r>
            <a:r>
              <a:rPr lang="hu-H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vagy más néven szintekbe (</a:t>
            </a:r>
            <a:r>
              <a:rPr lang="hu-H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szervezik, amelyik mindegyike az előzőre épül. </a:t>
            </a:r>
          </a:p>
          <a:p>
            <a:pPr>
              <a:spcAft>
                <a:spcPts val="1800"/>
              </a:spcAft>
            </a:pP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rétegek a kommunikációhoz szükséges részfeladatot látnak el. </a:t>
            </a:r>
          </a:p>
          <a:p>
            <a:pPr>
              <a:spcAft>
                <a:spcPts val="2400"/>
              </a:spcAft>
            </a:pP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protokoll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Azoknak a szabályoknak, megállapodásoknak, előírásoknak a halmaza, amelyek ahhoz szükségesek, hogy két ugyanazon a funkcionális szinten lévő használó vagy funkcionális elem egymással párbeszédet folytathasson. </a:t>
            </a: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rétegek 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 </a:t>
            </a:r>
            <a:r>
              <a:rPr lang="hu-HU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protokollok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halmazát </a:t>
            </a:r>
            <a:r>
              <a: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hálózati architektúrának 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nevezzük.</a:t>
            </a:r>
          </a:p>
          <a:p>
            <a:pPr marL="0" indent="0">
              <a:buNone/>
            </a:pPr>
            <a:endParaRPr lang="hu-H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Rétegek, protokollok</a:t>
            </a:r>
          </a:p>
        </p:txBody>
      </p:sp>
    </p:spTree>
    <p:extLst>
      <p:ext uri="{BB962C8B-B14F-4D97-AF65-F5344CB8AC3E}">
        <p14:creationId xmlns:p14="http://schemas.microsoft.com/office/powerpoint/2010/main" val="31593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453"/>
            <a:ext cx="12168188" cy="576064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Filozófus – tolmács – titkárnő architektúra</a:t>
            </a:r>
          </a:p>
        </p:txBody>
      </p: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487D6C11-F8F6-4CA0-BCD9-BD0F76B0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8" y="1195681"/>
            <a:ext cx="1131000" cy="1404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58DB25-FE25-44E0-9C26-83E49B3793A3}"/>
              </a:ext>
            </a:extLst>
          </p:cNvPr>
          <p:cNvSpPr txBox="1"/>
          <p:nvPr/>
        </p:nvSpPr>
        <p:spPr>
          <a:xfrm>
            <a:off x="1964473" y="1468398"/>
            <a:ext cx="205200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The Life </a:t>
            </a:r>
          </a:p>
          <a:p>
            <a:pPr algn="ctr"/>
            <a:r>
              <a:rPr lang="hu-HU" sz="2800" dirty="0"/>
              <a:t>is …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A64CF62-B831-41CE-88CA-67949460E70F}"/>
              </a:ext>
            </a:extLst>
          </p:cNvPr>
          <p:cNvSpPr txBox="1"/>
          <p:nvPr/>
        </p:nvSpPr>
        <p:spPr>
          <a:xfrm>
            <a:off x="4016472" y="1672441"/>
            <a:ext cx="34357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filozófus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93E3362-C6D6-4F28-A367-ED0BF5700E28}"/>
              </a:ext>
            </a:extLst>
          </p:cNvPr>
          <p:cNvSpPr txBox="1"/>
          <p:nvPr/>
        </p:nvSpPr>
        <p:spPr>
          <a:xfrm>
            <a:off x="7452246" y="1423576"/>
            <a:ext cx="2052000" cy="9541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Das</a:t>
            </a:r>
            <a:r>
              <a:rPr lang="hu-HU" sz="2800" dirty="0"/>
              <a:t> </a:t>
            </a:r>
            <a:r>
              <a:rPr lang="hu-HU" sz="2800" dirty="0" err="1"/>
              <a:t>Leben</a:t>
            </a:r>
            <a:r>
              <a:rPr lang="hu-HU" sz="2800" dirty="0"/>
              <a:t> </a:t>
            </a:r>
            <a:r>
              <a:rPr lang="hu-HU" sz="2800" dirty="0" err="1"/>
              <a:t>ist</a:t>
            </a:r>
            <a:r>
              <a:rPr lang="hu-HU" sz="2800" dirty="0"/>
              <a:t> …</a:t>
            </a:r>
          </a:p>
        </p:txBody>
      </p: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C40208ED-7C5A-4E1C-A188-110FAC540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52" y="1195682"/>
            <a:ext cx="920189" cy="1404000"/>
          </a:xfrm>
          <a:prstGeom prst="rect">
            <a:avLst/>
          </a:prstGeom>
        </p:spPr>
      </p:pic>
      <p:pic>
        <p:nvPicPr>
          <p:cNvPr id="11" name="Kép 10" descr="Képernyőrész kivágása">
            <a:extLst>
              <a:ext uri="{FF2B5EF4-FFF2-40B4-BE49-F238E27FC236}">
                <a16:creationId xmlns:a16="http://schemas.microsoft.com/office/drawing/2014/main" id="{E977867D-B9FD-4B18-96BA-D2B62266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83" y="3059757"/>
            <a:ext cx="971686" cy="1733792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7CC70FE-7E33-436E-9C72-5AF5F0A4798C}"/>
              </a:ext>
            </a:extLst>
          </p:cNvPr>
          <p:cNvGrpSpPr/>
          <p:nvPr/>
        </p:nvGrpSpPr>
        <p:grpSpPr>
          <a:xfrm>
            <a:off x="1964473" y="3448646"/>
            <a:ext cx="2052000" cy="1051271"/>
            <a:chOff x="1964473" y="3287973"/>
            <a:chExt cx="1514823" cy="1051271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2E3AEE04-D3FB-4597-A55D-2604050DC7CD}"/>
                </a:ext>
              </a:extLst>
            </p:cNvPr>
            <p:cNvSpPr txBox="1"/>
            <p:nvPr/>
          </p:nvSpPr>
          <p:spPr>
            <a:xfrm>
              <a:off x="1964473" y="3287973"/>
              <a:ext cx="1514823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C1BE7556-8085-48BF-A9EC-3169C310D4E9}"/>
                </a:ext>
              </a:extLst>
            </p:cNvPr>
            <p:cNvSpPr txBox="1"/>
            <p:nvPr/>
          </p:nvSpPr>
          <p:spPr>
            <a:xfrm>
              <a:off x="1964473" y="3816024"/>
              <a:ext cx="1514822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</p:grpSp>
      <p:pic>
        <p:nvPicPr>
          <p:cNvPr id="16" name="Kép 15" descr="Képernyőrész kivágása">
            <a:extLst>
              <a:ext uri="{FF2B5EF4-FFF2-40B4-BE49-F238E27FC236}">
                <a16:creationId xmlns:a16="http://schemas.microsoft.com/office/drawing/2014/main" id="{F27784CF-4D9B-4CA4-8F34-2147043B5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65" y="3131204"/>
            <a:ext cx="657317" cy="1590897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4CAE45EF-AD5C-4C3D-950D-B3A08B39F28C}"/>
              </a:ext>
            </a:extLst>
          </p:cNvPr>
          <p:cNvSpPr txBox="1"/>
          <p:nvPr/>
        </p:nvSpPr>
        <p:spPr>
          <a:xfrm>
            <a:off x="4016471" y="3760673"/>
            <a:ext cx="34357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tolmács</a:t>
            </a:r>
          </a:p>
        </p:txBody>
      </p: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C38B3ECE-4656-482E-86D0-42734F0B8D6B}"/>
              </a:ext>
            </a:extLst>
          </p:cNvPr>
          <p:cNvGrpSpPr/>
          <p:nvPr/>
        </p:nvGrpSpPr>
        <p:grpSpPr>
          <a:xfrm>
            <a:off x="7452245" y="3448646"/>
            <a:ext cx="2052000" cy="1051271"/>
            <a:chOff x="1964472" y="3287973"/>
            <a:chExt cx="1656001" cy="1051271"/>
          </a:xfrm>
        </p:grpSpPr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E6881422-810D-4E17-B51D-1E7FBAA0A13A}"/>
                </a:ext>
              </a:extLst>
            </p:cNvPr>
            <p:cNvSpPr txBox="1"/>
            <p:nvPr/>
          </p:nvSpPr>
          <p:spPr>
            <a:xfrm>
              <a:off x="1964472" y="3287973"/>
              <a:ext cx="1656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289B9436-D6BA-4CB7-B982-2E66BA42754D}"/>
                </a:ext>
              </a:extLst>
            </p:cNvPr>
            <p:cNvSpPr txBox="1"/>
            <p:nvPr/>
          </p:nvSpPr>
          <p:spPr>
            <a:xfrm>
              <a:off x="1964473" y="3816024"/>
              <a:ext cx="1656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73DA4A4C-3E52-492F-B05C-B2D0515AAA4A}"/>
              </a:ext>
            </a:extLst>
          </p:cNvPr>
          <p:cNvGrpSpPr/>
          <p:nvPr/>
        </p:nvGrpSpPr>
        <p:grpSpPr>
          <a:xfrm>
            <a:off x="1959881" y="5244488"/>
            <a:ext cx="2052000" cy="1564870"/>
            <a:chOff x="1959881" y="5283889"/>
            <a:chExt cx="2052000" cy="1564870"/>
          </a:xfrm>
        </p:grpSpPr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7E0037D8-06CB-431D-A755-22E176CCC6A9}"/>
                </a:ext>
              </a:extLst>
            </p:cNvPr>
            <p:cNvSpPr txBox="1"/>
            <p:nvPr/>
          </p:nvSpPr>
          <p:spPr>
            <a:xfrm>
              <a:off x="1959881" y="5804714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51547306-DDA4-420D-987A-2BE7CDE442CA}"/>
                </a:ext>
              </a:extLst>
            </p:cNvPr>
            <p:cNvSpPr txBox="1"/>
            <p:nvPr/>
          </p:nvSpPr>
          <p:spPr>
            <a:xfrm>
              <a:off x="1959881" y="6325539"/>
              <a:ext cx="2051999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9B4196A9-FDEB-4374-9A91-9D9DB49E0B6F}"/>
                </a:ext>
              </a:extLst>
            </p:cNvPr>
            <p:cNvSpPr txBox="1"/>
            <p:nvPr/>
          </p:nvSpPr>
          <p:spPr>
            <a:xfrm>
              <a:off x="1959881" y="5283889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fax: +36…</a:t>
              </a:r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F51187EC-7B9E-4E4C-B67C-05058C329C05}"/>
              </a:ext>
            </a:extLst>
          </p:cNvPr>
          <p:cNvGrpSpPr/>
          <p:nvPr/>
        </p:nvGrpSpPr>
        <p:grpSpPr>
          <a:xfrm>
            <a:off x="7452244" y="5244488"/>
            <a:ext cx="2052000" cy="1564870"/>
            <a:chOff x="1959881" y="5283889"/>
            <a:chExt cx="2052000" cy="1564870"/>
          </a:xfrm>
        </p:grpSpPr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F9B206F1-BD6C-4E81-A124-7490C0B62320}"/>
                </a:ext>
              </a:extLst>
            </p:cNvPr>
            <p:cNvSpPr txBox="1"/>
            <p:nvPr/>
          </p:nvSpPr>
          <p:spPr>
            <a:xfrm>
              <a:off x="1959881" y="5804714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nyelv: hu</a:t>
              </a: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D8BD7093-E219-46D4-BDEA-D57BA1AAE1A8}"/>
                </a:ext>
              </a:extLst>
            </p:cNvPr>
            <p:cNvSpPr txBox="1"/>
            <p:nvPr/>
          </p:nvSpPr>
          <p:spPr>
            <a:xfrm>
              <a:off x="1959881" y="6325539"/>
              <a:ext cx="2051999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Az élet</a:t>
              </a:r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0C44A13-8F4E-43D0-95CD-8F729F2A8FC8}"/>
                </a:ext>
              </a:extLst>
            </p:cNvPr>
            <p:cNvSpPr txBox="1"/>
            <p:nvPr/>
          </p:nvSpPr>
          <p:spPr>
            <a:xfrm>
              <a:off x="1959881" y="5283889"/>
              <a:ext cx="2052000" cy="52322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dirty="0"/>
                <a:t>fax: +36…</a:t>
              </a:r>
            </a:p>
          </p:txBody>
        </p:sp>
      </p:grp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66ED8E8-BF21-4563-BC8E-31875AFC2200}"/>
              </a:ext>
            </a:extLst>
          </p:cNvPr>
          <p:cNvSpPr txBox="1"/>
          <p:nvPr/>
        </p:nvSpPr>
        <p:spPr>
          <a:xfrm>
            <a:off x="4016471" y="5741865"/>
            <a:ext cx="34357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titkárnő</a:t>
            </a:r>
          </a:p>
        </p:txBody>
      </p:sp>
      <p:pic>
        <p:nvPicPr>
          <p:cNvPr id="96" name="Kép 95" descr="Képernyőrész kivágása">
            <a:extLst>
              <a:ext uri="{FF2B5EF4-FFF2-40B4-BE49-F238E27FC236}">
                <a16:creationId xmlns:a16="http://schemas.microsoft.com/office/drawing/2014/main" id="{115D92D4-C702-46C0-8CBB-11A8676EB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4" y="5074658"/>
            <a:ext cx="1343212" cy="1857634"/>
          </a:xfrm>
          <a:prstGeom prst="rect">
            <a:avLst/>
          </a:prstGeom>
        </p:spPr>
      </p:pic>
      <p:pic>
        <p:nvPicPr>
          <p:cNvPr id="98" name="Kép 97" descr="Képernyőrész kivágása">
            <a:extLst>
              <a:ext uri="{FF2B5EF4-FFF2-40B4-BE49-F238E27FC236}">
                <a16:creationId xmlns:a16="http://schemas.microsoft.com/office/drawing/2014/main" id="{534DECA1-43D0-449F-8281-8BD550A7B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011" y="5186199"/>
            <a:ext cx="1495634" cy="1686160"/>
          </a:xfrm>
          <a:prstGeom prst="rect">
            <a:avLst/>
          </a:prstGeom>
        </p:spPr>
      </p:pic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BD2BEB3D-ECD0-4DF0-8959-CD95ABB0524D}"/>
              </a:ext>
            </a:extLst>
          </p:cNvPr>
          <p:cNvCxnSpPr/>
          <p:nvPr/>
        </p:nvCxnSpPr>
        <p:spPr>
          <a:xfrm>
            <a:off x="251446" y="2843733"/>
            <a:ext cx="11377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9174E644-D037-4879-9010-5554CC0A60E7}"/>
              </a:ext>
            </a:extLst>
          </p:cNvPr>
          <p:cNvCxnSpPr/>
          <p:nvPr/>
        </p:nvCxnSpPr>
        <p:spPr>
          <a:xfrm>
            <a:off x="371066" y="4931965"/>
            <a:ext cx="11377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Nyíl: lefelé mutató 102">
            <a:extLst>
              <a:ext uri="{FF2B5EF4-FFF2-40B4-BE49-F238E27FC236}">
                <a16:creationId xmlns:a16="http://schemas.microsoft.com/office/drawing/2014/main" id="{5929189A-61D4-4772-8A6A-981F013F15FC}"/>
              </a:ext>
            </a:extLst>
          </p:cNvPr>
          <p:cNvSpPr/>
          <p:nvPr/>
        </p:nvSpPr>
        <p:spPr>
          <a:xfrm>
            <a:off x="2843734" y="2422505"/>
            <a:ext cx="108000" cy="10213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Nyíl: lefelé mutató 41">
            <a:extLst>
              <a:ext uri="{FF2B5EF4-FFF2-40B4-BE49-F238E27FC236}">
                <a16:creationId xmlns:a16="http://schemas.microsoft.com/office/drawing/2014/main" id="{9528808A-C01C-4A5A-8541-D90DF4A2F577}"/>
              </a:ext>
            </a:extLst>
          </p:cNvPr>
          <p:cNvSpPr/>
          <p:nvPr/>
        </p:nvSpPr>
        <p:spPr>
          <a:xfrm>
            <a:off x="2843734" y="4499917"/>
            <a:ext cx="108000" cy="756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Nyíl: lefelé mutató 42">
            <a:extLst>
              <a:ext uri="{FF2B5EF4-FFF2-40B4-BE49-F238E27FC236}">
                <a16:creationId xmlns:a16="http://schemas.microsoft.com/office/drawing/2014/main" id="{A7A3E6CC-637A-4BC0-A68D-EB7246B6E4B1}"/>
              </a:ext>
            </a:extLst>
          </p:cNvPr>
          <p:cNvSpPr/>
          <p:nvPr/>
        </p:nvSpPr>
        <p:spPr>
          <a:xfrm>
            <a:off x="2843734" y="6840261"/>
            <a:ext cx="108000" cy="28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Nyíl: lefelé mutató 43">
            <a:extLst>
              <a:ext uri="{FF2B5EF4-FFF2-40B4-BE49-F238E27FC236}">
                <a16:creationId xmlns:a16="http://schemas.microsoft.com/office/drawing/2014/main" id="{9F21720D-13C9-4014-8623-75E6AE256DA3}"/>
              </a:ext>
            </a:extLst>
          </p:cNvPr>
          <p:cNvSpPr/>
          <p:nvPr/>
        </p:nvSpPr>
        <p:spPr>
          <a:xfrm rot="16200000">
            <a:off x="5663860" y="4356221"/>
            <a:ext cx="108000" cy="5652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Nyíl: lefelé mutató 44">
            <a:extLst>
              <a:ext uri="{FF2B5EF4-FFF2-40B4-BE49-F238E27FC236}">
                <a16:creationId xmlns:a16="http://schemas.microsoft.com/office/drawing/2014/main" id="{C046A962-0295-469D-AF29-20D6DEE74862}"/>
              </a:ext>
            </a:extLst>
          </p:cNvPr>
          <p:cNvSpPr/>
          <p:nvPr/>
        </p:nvSpPr>
        <p:spPr>
          <a:xfrm flipV="1">
            <a:off x="8460358" y="6804205"/>
            <a:ext cx="108000" cy="288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Nyíl: lefelé mutató 45">
            <a:extLst>
              <a:ext uri="{FF2B5EF4-FFF2-40B4-BE49-F238E27FC236}">
                <a16:creationId xmlns:a16="http://schemas.microsoft.com/office/drawing/2014/main" id="{BBF9527C-1252-40DC-B297-32834476F87C}"/>
              </a:ext>
            </a:extLst>
          </p:cNvPr>
          <p:cNvSpPr/>
          <p:nvPr/>
        </p:nvSpPr>
        <p:spPr>
          <a:xfrm flipV="1">
            <a:off x="8424366" y="4499917"/>
            <a:ext cx="108000" cy="7560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Nyíl: lefelé mutató 46">
            <a:extLst>
              <a:ext uri="{FF2B5EF4-FFF2-40B4-BE49-F238E27FC236}">
                <a16:creationId xmlns:a16="http://schemas.microsoft.com/office/drawing/2014/main" id="{EBE45B1D-E83F-4AE4-99C1-E346F4048627}"/>
              </a:ext>
            </a:extLst>
          </p:cNvPr>
          <p:cNvSpPr/>
          <p:nvPr/>
        </p:nvSpPr>
        <p:spPr>
          <a:xfrm flipV="1">
            <a:off x="8424366" y="2405087"/>
            <a:ext cx="108000" cy="102130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3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Egy általános rétegmodell </a:t>
            </a:r>
          </a:p>
        </p:txBody>
      </p:sp>
      <p:sp>
        <p:nvSpPr>
          <p:cNvPr id="3" name="Téglalap 2"/>
          <p:cNvSpPr/>
          <p:nvPr/>
        </p:nvSpPr>
        <p:spPr>
          <a:xfrm>
            <a:off x="360000" y="1080000"/>
            <a:ext cx="112734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egymás fölött lévő rétegek valós kommunikációját folytonos, míg az azonos szinten levő rétegek közötti virtuális kommunikációt szaggatott vonal jelzi. </a:t>
            </a:r>
          </a:p>
        </p:txBody>
      </p:sp>
      <p:grpSp>
        <p:nvGrpSpPr>
          <p:cNvPr id="13" name="Group 124505"/>
          <p:cNvGrpSpPr>
            <a:grpSpLocks noChangeAspect="1"/>
          </p:cNvGrpSpPr>
          <p:nvPr/>
        </p:nvGrpSpPr>
        <p:grpSpPr>
          <a:xfrm>
            <a:off x="251446" y="2267669"/>
            <a:ext cx="7402503" cy="4680520"/>
            <a:chOff x="0" y="0"/>
            <a:chExt cx="4434480" cy="2803592"/>
          </a:xfrm>
        </p:grpSpPr>
        <p:sp>
          <p:nvSpPr>
            <p:cNvPr id="14" name="Shape 148692"/>
            <p:cNvSpPr/>
            <p:nvPr/>
          </p:nvSpPr>
          <p:spPr>
            <a:xfrm>
              <a:off x="381" y="385"/>
              <a:ext cx="4391406" cy="2737104"/>
            </a:xfrm>
            <a:custGeom>
              <a:avLst/>
              <a:gdLst/>
              <a:ahLst/>
              <a:cxnLst/>
              <a:rect l="0" t="0" r="0" b="0"/>
              <a:pathLst>
                <a:path w="4391406" h="2737104">
                  <a:moveTo>
                    <a:pt x="0" y="0"/>
                  </a:moveTo>
                  <a:lnTo>
                    <a:pt x="4391406" y="0"/>
                  </a:lnTo>
                  <a:lnTo>
                    <a:pt x="4391406" y="2737104"/>
                  </a:lnTo>
                  <a:lnTo>
                    <a:pt x="0" y="273710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hu-HU"/>
            </a:p>
          </p:txBody>
        </p:sp>
        <p:pic>
          <p:nvPicPr>
            <p:cNvPr id="15" name="Picture 20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92168" cy="2737866"/>
            </a:xfrm>
            <a:prstGeom prst="rect">
              <a:avLst/>
            </a:prstGeom>
          </p:spPr>
        </p:pic>
        <p:sp>
          <p:nvSpPr>
            <p:cNvPr id="16" name="Rectangle 2022"/>
            <p:cNvSpPr/>
            <p:nvPr/>
          </p:nvSpPr>
          <p:spPr>
            <a:xfrm>
              <a:off x="4392168" y="2649633"/>
              <a:ext cx="42312" cy="1539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905" indent="443865" algn="l">
                <a:lnSpc>
                  <a:spcPct val="107000"/>
                </a:lnSpc>
                <a:spcAft>
                  <a:spcPts val="800"/>
                </a:spcAft>
              </a:pPr>
              <a:r>
                <a:rPr lang="hu-HU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hu-H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6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4505"/>
          <p:cNvGrpSpPr>
            <a:grpSpLocks noChangeAspect="1"/>
          </p:cNvGrpSpPr>
          <p:nvPr/>
        </p:nvGrpSpPr>
        <p:grpSpPr>
          <a:xfrm>
            <a:off x="251446" y="2267669"/>
            <a:ext cx="7402503" cy="4680520"/>
            <a:chOff x="0" y="0"/>
            <a:chExt cx="4434480" cy="2803592"/>
          </a:xfrm>
        </p:grpSpPr>
        <p:sp>
          <p:nvSpPr>
            <p:cNvPr id="5" name="Shape 148692"/>
            <p:cNvSpPr/>
            <p:nvPr/>
          </p:nvSpPr>
          <p:spPr>
            <a:xfrm>
              <a:off x="381" y="385"/>
              <a:ext cx="4391406" cy="2737104"/>
            </a:xfrm>
            <a:custGeom>
              <a:avLst/>
              <a:gdLst/>
              <a:ahLst/>
              <a:cxnLst/>
              <a:rect l="0" t="0" r="0" b="0"/>
              <a:pathLst>
                <a:path w="4391406" h="2737104">
                  <a:moveTo>
                    <a:pt x="0" y="0"/>
                  </a:moveTo>
                  <a:lnTo>
                    <a:pt x="4391406" y="0"/>
                  </a:lnTo>
                  <a:lnTo>
                    <a:pt x="4391406" y="2737104"/>
                  </a:lnTo>
                  <a:lnTo>
                    <a:pt x="0" y="273710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hu-HU"/>
            </a:p>
          </p:txBody>
        </p:sp>
        <p:pic>
          <p:nvPicPr>
            <p:cNvPr id="6" name="Picture 20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92168" cy="2737866"/>
            </a:xfrm>
            <a:prstGeom prst="rect">
              <a:avLst/>
            </a:prstGeom>
          </p:spPr>
        </p:pic>
        <p:sp>
          <p:nvSpPr>
            <p:cNvPr id="7" name="Rectangle 2022"/>
            <p:cNvSpPr/>
            <p:nvPr/>
          </p:nvSpPr>
          <p:spPr>
            <a:xfrm>
              <a:off x="4392168" y="2649633"/>
              <a:ext cx="42312" cy="1539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905" indent="443865" algn="l">
                <a:lnSpc>
                  <a:spcPct val="107000"/>
                </a:lnSpc>
                <a:spcAft>
                  <a:spcPts val="800"/>
                </a:spcAft>
              </a:pPr>
              <a:r>
                <a:rPr lang="hu-HU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hu-H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Egy általános rétegmodell </a:t>
            </a:r>
          </a:p>
        </p:txBody>
      </p:sp>
      <p:sp>
        <p:nvSpPr>
          <p:cNvPr id="3" name="Téglalap 2"/>
          <p:cNvSpPr/>
          <p:nvPr/>
        </p:nvSpPr>
        <p:spPr>
          <a:xfrm>
            <a:off x="360000" y="1080000"/>
            <a:ext cx="114492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hálózati kapcsolatnál az egyik gép valamelyik rétege a másik gép ugyanilyen szintű rétegével kommunikál. </a:t>
            </a:r>
            <a:endParaRPr lang="hu-HU" sz="2600" i="1" dirty="0"/>
          </a:p>
        </p:txBody>
      </p:sp>
      <p:sp>
        <p:nvSpPr>
          <p:cNvPr id="2" name="Lekerekített téglalap 1"/>
          <p:cNvSpPr/>
          <p:nvPr/>
        </p:nvSpPr>
        <p:spPr>
          <a:xfrm>
            <a:off x="1475582" y="3615768"/>
            <a:ext cx="5544616" cy="648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2376517" y="4067869"/>
            <a:ext cx="216024" cy="2520280"/>
          </a:xfrm>
          <a:prstGeom prst="downArrow">
            <a:avLst/>
          </a:prstGeom>
          <a:ln>
            <a:solidFill>
              <a:srgbClr val="D6728F">
                <a:alpha val="3098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Lefelé nyíl 16"/>
          <p:cNvSpPr/>
          <p:nvPr/>
        </p:nvSpPr>
        <p:spPr>
          <a:xfrm rot="16200000">
            <a:off x="4055120" y="4921268"/>
            <a:ext cx="216024" cy="3456000"/>
          </a:xfrm>
          <a:prstGeom prst="downArrow">
            <a:avLst/>
          </a:prstGeom>
          <a:ln>
            <a:solidFill>
              <a:srgbClr val="D6728F">
                <a:alpha val="3098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Lefelé nyíl 17"/>
          <p:cNvSpPr/>
          <p:nvPr/>
        </p:nvSpPr>
        <p:spPr>
          <a:xfrm flipV="1">
            <a:off x="5783438" y="4067869"/>
            <a:ext cx="216024" cy="2520280"/>
          </a:xfrm>
          <a:prstGeom prst="downArrow">
            <a:avLst/>
          </a:prstGeom>
          <a:ln>
            <a:solidFill>
              <a:srgbClr val="D6728F">
                <a:alpha val="30980"/>
              </a:srgb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33" presetID="22" presetClass="exit" presetSubtype="4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Egy általános rétegmodell </a:t>
            </a:r>
          </a:p>
        </p:txBody>
      </p:sp>
      <p:sp>
        <p:nvSpPr>
          <p:cNvPr id="3" name="Téglalap 2"/>
          <p:cNvSpPr/>
          <p:nvPr/>
        </p:nvSpPr>
        <p:spPr>
          <a:xfrm>
            <a:off x="360000" y="1080000"/>
            <a:ext cx="112734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kommunikáció során minden egyes réteg az alatta lévő elhelyezkedő rétegnek vezérlőinformációkat és adatokat ad át egészen a legalsó rétegig. </a:t>
            </a:r>
            <a:endParaRPr lang="hu-HU" sz="2600" i="1" dirty="0"/>
          </a:p>
        </p:txBody>
      </p:sp>
      <p:grpSp>
        <p:nvGrpSpPr>
          <p:cNvPr id="13" name="Group 124505"/>
          <p:cNvGrpSpPr>
            <a:grpSpLocks noChangeAspect="1"/>
          </p:cNvGrpSpPr>
          <p:nvPr/>
        </p:nvGrpSpPr>
        <p:grpSpPr>
          <a:xfrm>
            <a:off x="251446" y="2267669"/>
            <a:ext cx="7402503" cy="4680520"/>
            <a:chOff x="0" y="0"/>
            <a:chExt cx="4434480" cy="2803592"/>
          </a:xfrm>
        </p:grpSpPr>
        <p:sp>
          <p:nvSpPr>
            <p:cNvPr id="14" name="Shape 148692"/>
            <p:cNvSpPr/>
            <p:nvPr/>
          </p:nvSpPr>
          <p:spPr>
            <a:xfrm>
              <a:off x="381" y="385"/>
              <a:ext cx="4391406" cy="2737104"/>
            </a:xfrm>
            <a:custGeom>
              <a:avLst/>
              <a:gdLst/>
              <a:ahLst/>
              <a:cxnLst/>
              <a:rect l="0" t="0" r="0" b="0"/>
              <a:pathLst>
                <a:path w="4391406" h="2737104">
                  <a:moveTo>
                    <a:pt x="0" y="0"/>
                  </a:moveTo>
                  <a:lnTo>
                    <a:pt x="4391406" y="0"/>
                  </a:lnTo>
                  <a:lnTo>
                    <a:pt x="4391406" y="2737104"/>
                  </a:lnTo>
                  <a:lnTo>
                    <a:pt x="0" y="273710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hu-HU"/>
            </a:p>
          </p:txBody>
        </p:sp>
        <p:pic>
          <p:nvPicPr>
            <p:cNvPr id="15" name="Picture 20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92168" cy="2737866"/>
            </a:xfrm>
            <a:prstGeom prst="rect">
              <a:avLst/>
            </a:prstGeom>
          </p:spPr>
        </p:pic>
        <p:sp>
          <p:nvSpPr>
            <p:cNvPr id="16" name="Rectangle 2022"/>
            <p:cNvSpPr/>
            <p:nvPr/>
          </p:nvSpPr>
          <p:spPr>
            <a:xfrm>
              <a:off x="4392168" y="2649633"/>
              <a:ext cx="42312" cy="1539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905" indent="443865" algn="l">
                <a:lnSpc>
                  <a:spcPct val="107000"/>
                </a:lnSpc>
                <a:spcAft>
                  <a:spcPts val="800"/>
                </a:spcAft>
              </a:pPr>
              <a:r>
                <a:rPr lang="hu-HU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hu-H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7" name="Lekerekített téglalap 16"/>
          <p:cNvSpPr/>
          <p:nvPr/>
        </p:nvSpPr>
        <p:spPr>
          <a:xfrm>
            <a:off x="1691606" y="3522249"/>
            <a:ext cx="1584176" cy="16762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43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Egy általános rétegmodell </a:t>
            </a:r>
          </a:p>
        </p:txBody>
      </p:sp>
      <p:sp>
        <p:nvSpPr>
          <p:cNvPr id="3" name="Téglalap 2"/>
          <p:cNvSpPr/>
          <p:nvPr/>
        </p:nvSpPr>
        <p:spPr>
          <a:xfrm>
            <a:off x="360000" y="1080000"/>
            <a:ext cx="112734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egymás fölötti rétegek között egy jól definiált réteginterfész húzódik, az alsóbb réteg által a felsőnek nyújtott elemi műveleteket és szolgálatokat határozza meg. </a:t>
            </a:r>
          </a:p>
        </p:txBody>
      </p:sp>
      <p:grpSp>
        <p:nvGrpSpPr>
          <p:cNvPr id="13" name="Group 124505"/>
          <p:cNvGrpSpPr>
            <a:grpSpLocks noChangeAspect="1"/>
          </p:cNvGrpSpPr>
          <p:nvPr/>
        </p:nvGrpSpPr>
        <p:grpSpPr>
          <a:xfrm>
            <a:off x="251446" y="2267669"/>
            <a:ext cx="7402503" cy="4680520"/>
            <a:chOff x="0" y="0"/>
            <a:chExt cx="4434480" cy="2803592"/>
          </a:xfrm>
        </p:grpSpPr>
        <p:sp>
          <p:nvSpPr>
            <p:cNvPr id="14" name="Shape 148692"/>
            <p:cNvSpPr/>
            <p:nvPr/>
          </p:nvSpPr>
          <p:spPr>
            <a:xfrm>
              <a:off x="381" y="385"/>
              <a:ext cx="4391406" cy="2737104"/>
            </a:xfrm>
            <a:custGeom>
              <a:avLst/>
              <a:gdLst/>
              <a:ahLst/>
              <a:cxnLst/>
              <a:rect l="0" t="0" r="0" b="0"/>
              <a:pathLst>
                <a:path w="4391406" h="2737104">
                  <a:moveTo>
                    <a:pt x="0" y="0"/>
                  </a:moveTo>
                  <a:lnTo>
                    <a:pt x="4391406" y="0"/>
                  </a:lnTo>
                  <a:lnTo>
                    <a:pt x="4391406" y="2737104"/>
                  </a:lnTo>
                  <a:lnTo>
                    <a:pt x="0" y="273710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hu-HU"/>
            </a:p>
          </p:txBody>
        </p:sp>
        <p:pic>
          <p:nvPicPr>
            <p:cNvPr id="15" name="Picture 20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92168" cy="2737866"/>
            </a:xfrm>
            <a:prstGeom prst="rect">
              <a:avLst/>
            </a:prstGeom>
          </p:spPr>
        </p:pic>
        <p:sp>
          <p:nvSpPr>
            <p:cNvPr id="16" name="Rectangle 2022"/>
            <p:cNvSpPr/>
            <p:nvPr/>
          </p:nvSpPr>
          <p:spPr>
            <a:xfrm>
              <a:off x="4392168" y="2649633"/>
              <a:ext cx="42312" cy="1539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905" indent="443865" algn="l">
                <a:lnSpc>
                  <a:spcPct val="107000"/>
                </a:lnSpc>
                <a:spcAft>
                  <a:spcPts val="800"/>
                </a:spcAft>
              </a:pPr>
              <a:r>
                <a:rPr lang="hu-HU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hu-H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7" name="Lekerekített téglalap 16"/>
          <p:cNvSpPr/>
          <p:nvPr/>
        </p:nvSpPr>
        <p:spPr>
          <a:xfrm>
            <a:off x="180814" y="4204799"/>
            <a:ext cx="8423560" cy="3671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1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">
            <a:extLst>
              <a:ext uri="{FF2B5EF4-FFF2-40B4-BE49-F238E27FC236}">
                <a16:creationId xmlns:a16="http://schemas.microsoft.com/office/drawing/2014/main" id="{F3B86985-E4EF-40F1-BE8E-9374CFCC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0" y="323453"/>
            <a:ext cx="11814728" cy="576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Egy általános rétegmodell </a:t>
            </a:r>
          </a:p>
        </p:txBody>
      </p:sp>
      <p:sp>
        <p:nvSpPr>
          <p:cNvPr id="3" name="Téglalap 2"/>
          <p:cNvSpPr/>
          <p:nvPr/>
        </p:nvSpPr>
        <p:spPr>
          <a:xfrm>
            <a:off x="360000" y="1080000"/>
            <a:ext cx="112734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legalsó réteg alatt a kapcsolatot megvalósító fizikai közeg található, ez a réteg közvetlenül a fizikai közeghez kapcsolódik, vezérelve annak működését. </a:t>
            </a:r>
          </a:p>
        </p:txBody>
      </p:sp>
      <p:grpSp>
        <p:nvGrpSpPr>
          <p:cNvPr id="13" name="Group 124505"/>
          <p:cNvGrpSpPr>
            <a:grpSpLocks noChangeAspect="1"/>
          </p:cNvGrpSpPr>
          <p:nvPr/>
        </p:nvGrpSpPr>
        <p:grpSpPr>
          <a:xfrm>
            <a:off x="251446" y="2267669"/>
            <a:ext cx="7402503" cy="4680520"/>
            <a:chOff x="0" y="0"/>
            <a:chExt cx="4434480" cy="2803592"/>
          </a:xfrm>
        </p:grpSpPr>
        <p:sp>
          <p:nvSpPr>
            <p:cNvPr id="14" name="Shape 148692"/>
            <p:cNvSpPr/>
            <p:nvPr/>
          </p:nvSpPr>
          <p:spPr>
            <a:xfrm>
              <a:off x="381" y="385"/>
              <a:ext cx="4391406" cy="2737104"/>
            </a:xfrm>
            <a:custGeom>
              <a:avLst/>
              <a:gdLst/>
              <a:ahLst/>
              <a:cxnLst/>
              <a:rect l="0" t="0" r="0" b="0"/>
              <a:pathLst>
                <a:path w="4391406" h="2737104">
                  <a:moveTo>
                    <a:pt x="0" y="0"/>
                  </a:moveTo>
                  <a:lnTo>
                    <a:pt x="4391406" y="0"/>
                  </a:lnTo>
                  <a:lnTo>
                    <a:pt x="4391406" y="2737104"/>
                  </a:lnTo>
                  <a:lnTo>
                    <a:pt x="0" y="273710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hu-HU"/>
            </a:p>
          </p:txBody>
        </p:sp>
        <p:pic>
          <p:nvPicPr>
            <p:cNvPr id="15" name="Picture 20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392168" cy="2737866"/>
            </a:xfrm>
            <a:prstGeom prst="rect">
              <a:avLst/>
            </a:prstGeom>
          </p:spPr>
        </p:pic>
        <p:sp>
          <p:nvSpPr>
            <p:cNvPr id="16" name="Rectangle 2022"/>
            <p:cNvSpPr/>
            <p:nvPr/>
          </p:nvSpPr>
          <p:spPr>
            <a:xfrm>
              <a:off x="4392168" y="2649633"/>
              <a:ext cx="42312" cy="1539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905" indent="443865" algn="l">
                <a:lnSpc>
                  <a:spcPct val="107000"/>
                </a:lnSpc>
                <a:spcAft>
                  <a:spcPts val="800"/>
                </a:spcAft>
              </a:pPr>
              <a:r>
                <a:rPr lang="hu-HU" sz="1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hu-HU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7" name="Lekerekített téglalap 16"/>
          <p:cNvSpPr/>
          <p:nvPr/>
        </p:nvSpPr>
        <p:spPr>
          <a:xfrm>
            <a:off x="1541118" y="5343960"/>
            <a:ext cx="5479080" cy="16762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6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1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81D296F-5747-4BDE-A86F-5CE4B01930C4}"/>
              </a:ext>
            </a:extLst>
          </p:cNvPr>
          <p:cNvSpPr txBox="1">
            <a:spLocks noChangeArrowheads="1"/>
          </p:cNvSpPr>
          <p:nvPr/>
        </p:nvSpPr>
        <p:spPr>
          <a:xfrm>
            <a:off x="107430" y="251445"/>
            <a:ext cx="11919939" cy="669674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7979" indent="-377979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6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8954" indent="-314982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64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hu-H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rétegek megtervezésénél a főbb szempontok: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rétegek mindegyikének rendelkeznie kell eljárással a kapcsolat felépítésére, illetve annak lebontására. 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 kell határozni az átviteli szabályokat: az átvitel szimplex (egyirányú) fél duplex (váltakozóan két irányú) vagy duplex (egyszerre két irányú) legyen. 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 kell határozni, milyen legyen a rendszerben a hibajelzés hibavédelem, 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Gondoskodni kell róla, hogy a gyors adók-lassú vevők adatvesztés-mentesen működhessenek együtt. 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Korlátozott üzenethosszú alkalmazásoknál, ha az üzeneteket a küldés előtt szét kell darabolni, meghatározandó, hogy hogyan biztosítható vétel helyén a sorrendhelyes összerakásuk,  </a:t>
            </a:r>
          </a:p>
          <a:p>
            <a:pPr lvl="0" fontAlgn="base"/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Ugyanazon a fizikai vonalon egyidejűleg több kommunikáció is folyhat. Hogyan kell ezt szeparáltan, összekeveredés-mentesen megoldani,  </a:t>
            </a:r>
          </a:p>
          <a:p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 és a forrás között, ha több útvonal lehetséges, fontos a valamilyen szempontból optimális útvonal kiválasztása.</a:t>
            </a:r>
            <a:endParaRPr lang="hu-HU" altLang="hu-HU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Körülvágás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35</TotalTime>
  <Words>467</Words>
  <Application>Microsoft Office PowerPoint</Application>
  <PresentationFormat>Egyéni</PresentationFormat>
  <Paragraphs>59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Franklin Gothic Book</vt:lpstr>
      <vt:lpstr>Times New Roman</vt:lpstr>
      <vt:lpstr>Körülvágás</vt:lpstr>
      <vt:lpstr>SZÁMÍTÓGÉPES-HÁLÓZATOK</vt:lpstr>
      <vt:lpstr>Rétegek, protokollok</vt:lpstr>
      <vt:lpstr>Filozófus – tolmács – titkárnő architektúra</vt:lpstr>
      <vt:lpstr>Egy általános rétegmodell </vt:lpstr>
      <vt:lpstr>Egy általános rétegmodell </vt:lpstr>
      <vt:lpstr>Egy általános rétegmodell </vt:lpstr>
      <vt:lpstr>Egy általános rétegmodell </vt:lpstr>
      <vt:lpstr>Egy általános rétegmodell 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elmélet</dc:title>
  <dc:creator>Babos Gabor</dc:creator>
  <cp:lastModifiedBy>user</cp:lastModifiedBy>
  <cp:revision>445</cp:revision>
  <cp:lastPrinted>2017-12-19T08:12:30Z</cp:lastPrinted>
  <dcterms:modified xsi:type="dcterms:W3CDTF">2018-03-05T06:05:07Z</dcterms:modified>
</cp:coreProperties>
</file>