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6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14" y="1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E731B9-524A-4088-B72A-883C98B0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C0A53F-7E93-4955-864F-3520BAA86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8D4FD1-EF2F-4168-9F21-EBAF3EC4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132A00-6A60-48ED-A270-30BCD9A9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E60AFF-AE58-4354-9F60-9BFDCBC2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01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6D1F8-639A-458D-9371-AA4016D8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F3BC78-17AA-449F-A0D9-17FC2AC6C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988BFA-DF91-4178-A1C7-13F07234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4BFD48-0336-4565-860B-97C50821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26816F-E6E6-4B0D-AAE2-8571620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4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E52BF3-2BCE-4CA3-A570-204BA748A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C0DA30F-E964-4BF0-986D-6B2A06BE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301715-83AE-482A-A766-A23BC5AB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F86701-76B5-411C-A2CC-D798F348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B82AD3-86F5-49A1-8CD1-F77BDA9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9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BC3209-DF3D-4148-94BB-D310C5C5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0A50A7-54E5-4A94-B4C5-3609CD5C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D39B02-6585-4250-BE6D-DFF64AE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7B52F6-43CA-4733-8B82-50614837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BB2455-08BB-45A6-B948-ADD01BE5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23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A9608C-44F1-4C3C-8E6D-F018AFA6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28ECE5-6A5E-438E-9890-10247D58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6C76A-40CA-4684-A6A2-4DD4E3E8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4E99BE-0F54-454A-A332-A595209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78FCCF-9E64-488B-908E-024D4D6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74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093AF0-E643-4D32-8C75-587CC984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9B35ED-F547-4B74-B3F7-2886E9EDB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531018-E728-4F24-BBCF-2F769174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DFBAA1-0BEC-41B2-B282-CEA8F5D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CB9CA0-D452-4BCE-A2BD-80E3D745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544C1F-983D-4E58-84B3-734001D7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57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E8828B-CEB8-473F-85BE-F585DC5B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7447E4-A7CD-463A-8AEA-39657483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19BBE4-5E36-4B00-82CA-9148FD78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6C648E-E168-4C78-AE25-5EA2EAEA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FE1EC08-99BA-4DCE-AA24-F01DF85F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2723089-C38F-4A45-9582-AA8E9083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7D2BE62-615B-45CA-9D2A-72241B3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20FE29C-5EB4-406D-A5A9-C0B02A0A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58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9CB4F9-AB96-45B8-AD50-5B14DDF0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321B1D-EB55-456D-8F51-36AB8B39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B8BE74B-F36F-450B-88BA-33B466B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D2F4965-B07B-42CA-812B-A1B0FBFC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4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CD68B4D-5295-4912-9CA5-7A2D85C3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154ED3F-DBFD-4E06-BCC9-BCFAF2AA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39FAAD6-3101-4361-BE62-EB1506EF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124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9C44C-1EA9-4518-AD6D-067648FC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78F1F-4DFD-42B5-80D1-2468DECD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7065F9-4430-480E-950C-CDA8ACCD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18ED69-D34B-4DB4-822E-EFE84618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9CC37CA-DA11-4A07-8271-0558830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FED548-1C3D-4C7E-972E-A34A62CF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6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012FE1-8C92-4794-BFCC-C9D332A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EA43A63-BC4E-49CF-8E85-55B0C0AA7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EC95AB1-6AA7-4242-BCE4-8B6113DB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959468-965D-4BB9-A16B-0FCF5FE9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1C50A3-C43B-465E-BDBA-420CEA8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8EB8A6-37AC-44F1-9671-E27D8911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31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3709DF4-D18B-4C9C-84E6-6D6B89B3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59F0C2-2012-46D3-A17B-916A4B61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53A45F-ADAF-4EF5-B6CE-3D517A065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D624-0785-4557-B791-6B285B0F09DA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F8E003-700F-475B-A972-20FAB05D0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946D1-0025-4D15-9ADC-728003AD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23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458C1615-7C9E-4094-AD11-CBB229712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8811"/>
              </p:ext>
            </p:extLst>
          </p:nvPr>
        </p:nvGraphicFramePr>
        <p:xfrm>
          <a:off x="439385" y="1389215"/>
          <a:ext cx="10984676" cy="16122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46169">
                  <a:extLst>
                    <a:ext uri="{9D8B030D-6E8A-4147-A177-3AD203B41FA5}">
                      <a16:colId xmlns:a16="http://schemas.microsoft.com/office/drawing/2014/main" val="1646617783"/>
                    </a:ext>
                  </a:extLst>
                </a:gridCol>
                <a:gridCol w="2746169">
                  <a:extLst>
                    <a:ext uri="{9D8B030D-6E8A-4147-A177-3AD203B41FA5}">
                      <a16:colId xmlns:a16="http://schemas.microsoft.com/office/drawing/2014/main" val="4164966977"/>
                    </a:ext>
                  </a:extLst>
                </a:gridCol>
                <a:gridCol w="2746169">
                  <a:extLst>
                    <a:ext uri="{9D8B030D-6E8A-4147-A177-3AD203B41FA5}">
                      <a16:colId xmlns:a16="http://schemas.microsoft.com/office/drawing/2014/main" val="3022815333"/>
                    </a:ext>
                  </a:extLst>
                </a:gridCol>
                <a:gridCol w="2746169">
                  <a:extLst>
                    <a:ext uri="{9D8B030D-6E8A-4147-A177-3AD203B41FA5}">
                      <a16:colId xmlns:a16="http://schemas.microsoft.com/office/drawing/2014/main" val="239308690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 b="1" dirty="0">
                          <a:effectLst/>
                          <a:latin typeface="Bell MT" panose="02020503060305020303" pitchFamily="18" charset="0"/>
                        </a:rPr>
                        <a:t>1999.12.31-ig született</a:t>
                      </a:r>
                      <a:endParaRPr lang="hu-HU" sz="4000" b="1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 b="1" dirty="0">
                          <a:effectLst/>
                          <a:latin typeface="Bell MT" panose="02020503060305020303" pitchFamily="18" charset="0"/>
                        </a:rPr>
                        <a:t>1999.12.31 után született</a:t>
                      </a:r>
                      <a:endParaRPr lang="hu-HU" sz="4000" b="1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9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 dirty="0">
                          <a:effectLst/>
                          <a:latin typeface="Bell MT" panose="02020503060305020303" pitchFamily="18" charset="0"/>
                        </a:rPr>
                        <a:t>férfi</a:t>
                      </a:r>
                      <a:endParaRPr lang="hu-HU" sz="40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>
                          <a:effectLst/>
                          <a:latin typeface="Bell MT" panose="02020503060305020303" pitchFamily="18" charset="0"/>
                        </a:rPr>
                        <a:t>nő</a:t>
                      </a:r>
                      <a:endParaRPr lang="hu-HU" sz="400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>
                          <a:effectLst/>
                          <a:latin typeface="Bell MT" panose="02020503060305020303" pitchFamily="18" charset="0"/>
                        </a:rPr>
                        <a:t>férfi</a:t>
                      </a:r>
                      <a:endParaRPr lang="hu-HU" sz="400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>
                          <a:effectLst/>
                          <a:latin typeface="Bell MT" panose="02020503060305020303" pitchFamily="18" charset="0"/>
                        </a:rPr>
                        <a:t>nő</a:t>
                      </a:r>
                      <a:endParaRPr lang="hu-HU" sz="400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1502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>
                          <a:effectLst/>
                          <a:latin typeface="Bell MT" panose="02020503060305020303" pitchFamily="18" charset="0"/>
                        </a:rPr>
                        <a:t>1</a:t>
                      </a:r>
                      <a:endParaRPr lang="hu-HU" sz="400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>
                          <a:effectLst/>
                          <a:latin typeface="Bell MT" panose="02020503060305020303" pitchFamily="18" charset="0"/>
                        </a:rPr>
                        <a:t>2</a:t>
                      </a:r>
                      <a:endParaRPr lang="hu-HU" sz="400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>
                          <a:effectLst/>
                          <a:latin typeface="Bell MT" panose="02020503060305020303" pitchFamily="18" charset="0"/>
                        </a:rPr>
                        <a:t>3</a:t>
                      </a:r>
                      <a:endParaRPr lang="hu-HU" sz="400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3200" dirty="0">
                          <a:effectLst/>
                          <a:latin typeface="Bell MT" panose="02020503060305020303" pitchFamily="18" charset="0"/>
                        </a:rPr>
                        <a:t>4</a:t>
                      </a:r>
                      <a:endParaRPr lang="hu-HU" sz="40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3914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F01DF80-B793-45BB-90D9-0AFA9FD95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" y="3248025"/>
            <a:ext cx="12061371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 2 – 7  számjegyek a születési év két utolsó jegyét, a születési hónapot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és napot tartalmazza.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8 – 10 számjegyek az azonos napon születettek születési sorszáma.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F7C21A-A7F9-4C6C-9F50-5A6A40381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9" y="205123"/>
            <a:ext cx="116664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>
                <a:ln>
                  <a:noFill/>
                </a:ln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személyiszám 11 jegyű.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>
                <a:ln>
                  <a:noFill/>
                </a:ln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első jegy a személy nemét jelöli, az alábbi táblázat alapján.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effectLst/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A29C8D-1943-4A50-840C-BB5E5D271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65" y="4815946"/>
            <a:ext cx="11549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0107</a:t>
            </a:r>
            <a:r>
              <a:rPr lang="hu-HU" sz="32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 </a:t>
            </a:r>
            <a:r>
              <a:rPr lang="hu-HU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nő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2008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.01.07  </a:t>
            </a:r>
            <a:r>
              <a:rPr lang="hu-HU" sz="32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199.</a:t>
            </a:r>
            <a:endParaRPr lang="hu-HU" sz="32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0709</a:t>
            </a:r>
            <a:r>
              <a:rPr lang="hu-HU" sz="32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322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 </a:t>
            </a:r>
            <a:r>
              <a:rPr lang="hu-HU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nő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1949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.07.09  </a:t>
            </a:r>
            <a:r>
              <a:rPr lang="hu-HU" sz="32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322.</a:t>
            </a:r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5FF0A84-E1D5-43AF-9D8F-61592EF3282D}"/>
              </a:ext>
            </a:extLst>
          </p:cNvPr>
          <p:cNvSpPr/>
          <p:nvPr/>
        </p:nvSpPr>
        <p:spPr>
          <a:xfrm>
            <a:off x="380010" y="1353591"/>
            <a:ext cx="11079678" cy="169540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44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555611" y="1237447"/>
            <a:ext cx="990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286603" y="180675"/>
            <a:ext cx="11636223" cy="214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0" indent="-4572000" algn="just">
              <a:lnSpc>
                <a:spcPct val="115000"/>
              </a:lnSpc>
              <a:spcBef>
                <a:spcPts val="600"/>
              </a:spcBef>
            </a:pPr>
            <a:r>
              <a:rPr lang="hu-HU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név_szüldátum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2563" lvl="1" algn="just">
              <a:lnSpc>
                <a:spcPct val="115000"/>
              </a:lnSpc>
            </a:pPr>
            <a:r>
              <a:rPr lang="hu-HU" sz="3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ciklus végig a </a:t>
            </a:r>
            <a:r>
              <a:rPr lang="hu-HU" sz="3000" i="1" dirty="0">
                <a:solidFill>
                  <a:srgbClr val="0099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személyek</a:t>
            </a:r>
            <a:r>
              <a:rPr lang="hu-HU" sz="30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3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listán</a:t>
            </a:r>
            <a:endParaRPr lang="hu-HU" sz="3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49263" lvl="1" algn="just">
              <a:lnSpc>
                <a:spcPct val="115000"/>
              </a:lnSpc>
            </a:pPr>
            <a:r>
              <a:rPr lang="hu-HU" sz="3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ki: </a:t>
            </a:r>
            <a:r>
              <a:rPr lang="hu-HU" sz="3000" i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személyek</a:t>
            </a:r>
            <a:r>
              <a:rPr lang="hu-HU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3000" dirty="0">
                <a:latin typeface="Consolas" panose="020B0609020204030204" pitchFamily="49" charset="0"/>
                <a:cs typeface="Consolas" panose="020B0609020204030204" pitchFamily="49" charset="0"/>
              </a:rPr>
              <a:t>(i).</a:t>
            </a:r>
            <a:r>
              <a:rPr lang="hu-HU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getNév</a:t>
            </a:r>
            <a:r>
              <a:rPr lang="hu-HU" sz="3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hu-HU" sz="3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getSzületésidátum</a:t>
            </a:r>
            <a:r>
              <a:rPr lang="hu-HU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177800" lvl="1" algn="just">
              <a:lnSpc>
                <a:spcPct val="115000"/>
              </a:lnSpc>
            </a:pPr>
            <a:r>
              <a:rPr lang="hu-HU" sz="3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ciklus vége</a:t>
            </a:r>
            <a:endParaRPr lang="hu-HU" sz="2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Egyenes összekötő 3"/>
          <p:cNvCxnSpPr/>
          <p:nvPr/>
        </p:nvCxnSpPr>
        <p:spPr>
          <a:xfrm>
            <a:off x="666222" y="1150402"/>
            <a:ext cx="0" cy="72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6" presetClass="entr" presetSubtype="37" repeatCount="3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286603" y="180675"/>
            <a:ext cx="11636223" cy="663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0" indent="-45720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setSzületésidátum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(személyiszám: String): String</a:t>
            </a:r>
          </a:p>
          <a:p>
            <a:pPr marL="620713">
              <a:spcAft>
                <a:spcPts val="300"/>
              </a:spcAft>
            </a:pP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születésidátum = "19" </a:t>
            </a:r>
            <a:r>
              <a:rPr lang="hu-HU" sz="2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//1900, ha 3 vagy 4 akkor 2000</a:t>
            </a:r>
          </a:p>
          <a:p>
            <a:pPr marL="620713">
              <a:spcAft>
                <a:spcPts val="300"/>
              </a:spcAft>
            </a:pPr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hu-HU" sz="2600" i="1" dirty="0">
                <a:latin typeface="Consolas" panose="020B0609020204030204" pitchFamily="49" charset="0"/>
                <a:cs typeface="Consolas" panose="020B0609020204030204" pitchFamily="49" charset="0"/>
              </a:rPr>
              <a:t>személyiszám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 első karaktere</a:t>
            </a:r>
          </a:p>
          <a:p>
            <a:pPr marL="620713">
              <a:spcAft>
                <a:spcPts val="300"/>
              </a:spcAft>
            </a:pPr>
            <a:r>
              <a:rPr lang="hu-HU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ha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 (c = '3' vagy c = '4')</a:t>
            </a:r>
          </a:p>
          <a:p>
            <a:pPr marL="1162050">
              <a:spcAft>
                <a:spcPts val="300"/>
              </a:spcAft>
            </a:pP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akkor születésidátum= = "20"</a:t>
            </a:r>
          </a:p>
          <a:p>
            <a:pPr marL="620713">
              <a:spcAft>
                <a:spcPts val="300"/>
              </a:spcAft>
            </a:pPr>
            <a:r>
              <a:rPr lang="hu-HU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ha vége</a:t>
            </a:r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0713">
              <a:spcAft>
                <a:spcPts val="300"/>
              </a:spcAft>
            </a:pP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év = születésidátum + személyiszám 2.-3. karaktere + "."</a:t>
            </a:r>
          </a:p>
          <a:p>
            <a:pPr marL="620713">
              <a:spcAft>
                <a:spcPts val="300"/>
              </a:spcAft>
            </a:pP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hó = személyiszám 4.-5. karaktere + "."</a:t>
            </a:r>
          </a:p>
          <a:p>
            <a:pPr marL="620713">
              <a:spcAft>
                <a:spcPts val="300"/>
              </a:spcAft>
            </a:pP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nap = személyiszám 6.-7. karaktere</a:t>
            </a:r>
          </a:p>
          <a:p>
            <a:pPr marL="620713">
              <a:spcAft>
                <a:spcPts val="300"/>
              </a:spcAft>
            </a:pP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születésidátum = év + hó + nap</a:t>
            </a:r>
          </a:p>
          <a:p>
            <a:pPr marL="620713">
              <a:spcAft>
                <a:spcPts val="300"/>
              </a:spcAft>
            </a:pPr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születésidátum 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pl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: 1917.08.06 </a:t>
            </a:r>
          </a:p>
          <a:p>
            <a:pPr marL="263525"/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hu-HU" sz="24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hu-HU" sz="2400" b="1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Születésidátum</a:t>
            </a:r>
            <a:r>
              <a:rPr lang="hu-HU" sz="24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String</a:t>
            </a:r>
          </a:p>
          <a:p>
            <a:pPr marL="723900" algn="just">
              <a:spcAft>
                <a:spcPts val="0"/>
              </a:spcAft>
            </a:pPr>
            <a:r>
              <a:rPr lang="hu-HU" sz="2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Születésidátum</a:t>
            </a:r>
            <a:endParaRPr lang="hu-H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63525"/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gyenes összekötő 3"/>
          <p:cNvCxnSpPr/>
          <p:nvPr/>
        </p:nvCxnSpPr>
        <p:spPr>
          <a:xfrm>
            <a:off x="467896" y="660963"/>
            <a:ext cx="0" cy="428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/>
          <p:cNvCxnSpPr/>
          <p:nvPr/>
        </p:nvCxnSpPr>
        <p:spPr>
          <a:xfrm rot="16200000">
            <a:off x="617144" y="4774420"/>
            <a:ext cx="0" cy="32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Csoportba foglalás 5"/>
          <p:cNvGrpSpPr/>
          <p:nvPr/>
        </p:nvGrpSpPr>
        <p:grpSpPr>
          <a:xfrm>
            <a:off x="455144" y="5931511"/>
            <a:ext cx="264752" cy="278400"/>
            <a:chOff x="934781" y="662087"/>
            <a:chExt cx="264752" cy="278400"/>
          </a:xfrm>
        </p:grpSpPr>
        <p:cxnSp>
          <p:nvCxnSpPr>
            <p:cNvPr id="7" name="Egyenes összekötő 6"/>
            <p:cNvCxnSpPr/>
            <p:nvPr/>
          </p:nvCxnSpPr>
          <p:spPr>
            <a:xfrm>
              <a:off x="934781" y="662087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7"/>
            <p:cNvCxnSpPr/>
            <p:nvPr/>
          </p:nvCxnSpPr>
          <p:spPr>
            <a:xfrm rot="5400000">
              <a:off x="1073533" y="814487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8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292924" y="408148"/>
            <a:ext cx="11637818" cy="522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Olvassa be a </a:t>
            </a:r>
            <a:r>
              <a:rPr lang="hu-HU" sz="28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szemszam.txt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fájl adatait - tabulátorokkal tagolt rekordok. </a:t>
            </a:r>
            <a:r>
              <a:rPr lang="hu-HU" sz="28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hu-HU" sz="28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u-HU" sz="2800" i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rekord szerkezet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hu-HU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név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u-HU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személyiszám első 10 számjegye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70510" algn="just">
              <a:lnSpc>
                <a:spcPct val="115000"/>
              </a:lnSpc>
              <a:spcAft>
                <a:spcPts val="0"/>
              </a:spcAft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pl.:	</a:t>
            </a:r>
            <a:r>
              <a:rPr lang="hu-HU" sz="3200" dirty="0" err="1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Karam</a:t>
            </a:r>
            <a:r>
              <a:rPr lang="hu-HU" sz="32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Ella	4080107199</a:t>
            </a:r>
          </a:p>
          <a:p>
            <a:pPr marL="270510" algn="just">
              <a:lnSpc>
                <a:spcPct val="115000"/>
              </a:lnSpc>
              <a:spcAft>
                <a:spcPts val="0"/>
              </a:spcAft>
            </a:pPr>
            <a:r>
              <a:rPr lang="hu-HU" sz="32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	Para Zita		2490709322</a:t>
            </a:r>
          </a:p>
          <a:p>
            <a:pPr marL="269875" algn="just">
              <a:lnSpc>
                <a:spcPct val="115000"/>
              </a:lnSpc>
              <a:spcAft>
                <a:spcPts val="1200"/>
              </a:spcAft>
            </a:pPr>
            <a:r>
              <a:rPr lang="hu-HU" sz="32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		Seft Elek		1340110416</a:t>
            </a:r>
          </a:p>
          <a:p>
            <a:pPr marL="514350" indent="-514350" algn="just">
              <a:lnSpc>
                <a:spcPct val="115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Készítsen a fájlt   </a:t>
            </a:r>
            <a:r>
              <a:rPr lang="hu-HU" sz="28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nőkAZ.txt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néven a nők névsoráról.</a:t>
            </a:r>
          </a:p>
          <a:p>
            <a:pPr marL="514350" indent="-514350" algn="just">
              <a:lnSpc>
                <a:spcPct val="115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Írja ki a képernyőre a minta szerint, ki mikor született.</a:t>
            </a:r>
          </a:p>
          <a:p>
            <a:pPr marL="514350" indent="-51435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(+) Ki a legidősebb?</a:t>
            </a:r>
          </a:p>
        </p:txBody>
      </p:sp>
    </p:spTree>
    <p:extLst>
      <p:ext uri="{BB962C8B-B14F-4D97-AF65-F5344CB8AC3E}">
        <p14:creationId xmlns:p14="http://schemas.microsoft.com/office/powerpoint/2010/main" val="147322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283780" y="969984"/>
            <a:ext cx="4766756" cy="1041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Olvassa be a </a:t>
            </a:r>
            <a:r>
              <a:rPr lang="hu-HU" sz="28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szemszam.txt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fájl adatait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6010656" y="331948"/>
            <a:ext cx="6181344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személyek lista &lt;</a:t>
            </a:r>
            <a:r>
              <a:rPr lang="hu-HU" sz="3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</a:t>
            </a: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u-HU" sz="3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</a:t>
            </a: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osztály </a:t>
            </a:r>
          </a:p>
          <a:p>
            <a:pPr marL="354013">
              <a:spcAft>
                <a:spcPts val="0"/>
              </a:spcAft>
            </a:pP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konstruktor</a:t>
            </a:r>
          </a:p>
          <a:p>
            <a:pPr marL="354013">
              <a:spcAft>
                <a:spcPts val="0"/>
              </a:spcAft>
            </a:pP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név</a:t>
            </a:r>
          </a:p>
          <a:p>
            <a:pPr marL="354013">
              <a:spcAft>
                <a:spcPts val="0"/>
              </a:spcAft>
            </a:pP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személyiszám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 flipV="1">
            <a:off x="4577018" y="1593962"/>
            <a:ext cx="18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8"/>
          <p:cNvSpPr/>
          <p:nvPr/>
        </p:nvSpPr>
        <p:spPr>
          <a:xfrm>
            <a:off x="5925312" y="408148"/>
            <a:ext cx="6071616" cy="23716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283780" y="5419384"/>
            <a:ext cx="4766756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 mikor született.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283780" y="3194684"/>
            <a:ext cx="4766756" cy="1041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Készítsen a fájlt   </a:t>
            </a:r>
            <a:r>
              <a:rPr lang="hu-HU" sz="28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nőkAZ.txt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néven a nők névsoráról.</a:t>
            </a:r>
          </a:p>
        </p:txBody>
      </p:sp>
      <p:sp>
        <p:nvSpPr>
          <p:cNvPr id="16" name="Lekerekített téglalap 15"/>
          <p:cNvSpPr/>
          <p:nvPr/>
        </p:nvSpPr>
        <p:spPr>
          <a:xfrm>
            <a:off x="5925312" y="3022032"/>
            <a:ext cx="6071616" cy="165341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6010656" y="3022032"/>
            <a:ext cx="618134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u-HU" sz="3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</a:t>
            </a: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osztály </a:t>
            </a:r>
          </a:p>
          <a:p>
            <a:pPr marL="354013">
              <a:spcAft>
                <a:spcPts val="0"/>
              </a:spcAft>
            </a:pP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név</a:t>
            </a:r>
          </a:p>
          <a:p>
            <a:pPr marL="354013"/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neme </a:t>
            </a:r>
            <a:r>
              <a:rPr lang="hu-HU" sz="3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n/f</a:t>
            </a:r>
            <a:endParaRPr lang="hu-HU" sz="3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4388042" y="3643874"/>
            <a:ext cx="18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kerekített téglalap 19"/>
          <p:cNvSpPr/>
          <p:nvPr/>
        </p:nvSpPr>
        <p:spPr>
          <a:xfrm>
            <a:off x="5925312" y="4911006"/>
            <a:ext cx="6071616" cy="165341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6029706" y="5003092"/>
            <a:ext cx="618134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u-HU" sz="3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</a:t>
            </a: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osztály </a:t>
            </a:r>
          </a:p>
          <a:p>
            <a:pPr marL="354013">
              <a:spcAft>
                <a:spcPts val="0"/>
              </a:spcAft>
            </a:pP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név</a:t>
            </a:r>
          </a:p>
          <a:p>
            <a:pPr marL="354013"/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születésidátum </a:t>
            </a:r>
            <a:r>
              <a:rPr lang="hu-HU" sz="3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2015.01.23</a:t>
            </a:r>
            <a:r>
              <a:rPr lang="hu-HU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2" name="Egyenes összekötő nyíllal 21"/>
          <p:cNvCxnSpPr/>
          <p:nvPr/>
        </p:nvCxnSpPr>
        <p:spPr>
          <a:xfrm>
            <a:off x="4388042" y="5693786"/>
            <a:ext cx="18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1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9" grpId="0" animBg="1"/>
      <p:bldP spid="14" grpId="0" build="p"/>
      <p:bldP spid="15" grpId="0" build="p"/>
      <p:bldP spid="16" grpId="0" animBg="1"/>
      <p:bldP spid="17" grpId="0" uiExpand="1" build="p"/>
      <p:bldP spid="20" grpId="0" animBg="1"/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246215" y="570819"/>
            <a:ext cx="5138927" cy="5878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</a:t>
            </a:r>
            <a:endParaRPr lang="hu-H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246213" y="1158672"/>
            <a:ext cx="5138929" cy="20744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név: String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személyiszám: String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neme: </a:t>
            </a:r>
            <a:r>
              <a:rPr lang="hu-HU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</a:t>
            </a:r>
            <a:endParaRPr lang="hu-H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születésidátum: String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5708993" y="576915"/>
            <a:ext cx="5831497" cy="5878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AppSzemélyiszám</a:t>
            </a:r>
            <a:endParaRPr lang="hu-H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5708992" y="1164768"/>
            <a:ext cx="5831498" cy="10833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b="1" i="1" dirty="0">
                <a:solidFill>
                  <a:srgbClr val="0099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személyek</a:t>
            </a:r>
            <a:r>
              <a:rPr lang="hu-HU" sz="2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</a:t>
            </a:r>
            <a:r>
              <a:rPr lang="hu-HU" sz="28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Személy</a:t>
            </a:r>
            <a:r>
              <a:rPr lang="hu-HU" sz="2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hu-HU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lista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b="1" i="1" dirty="0">
                <a:solidFill>
                  <a:srgbClr val="0099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nők</a:t>
            </a:r>
            <a:r>
              <a:rPr lang="hu-HU" sz="2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&lt;String&gt;: lista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5708993" y="2248687"/>
            <a:ext cx="5831498" cy="15788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180340" algn="l"/>
              </a:tabLst>
            </a:pPr>
            <a:r>
              <a:rPr lang="hu-H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adatokBe</a:t>
            </a:r>
            <a:r>
              <a:rPr lang="hu-HU" sz="2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hu-HU" sz="2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path</a:t>
            </a:r>
            <a:r>
              <a:rPr lang="hu-HU" sz="2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String)</a:t>
            </a:r>
            <a:endParaRPr lang="hu-HU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hu-HU" sz="28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nőiNévsor</a:t>
            </a:r>
            <a:r>
              <a:rPr lang="hu-HU" sz="2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hu-HU" sz="2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path</a:t>
            </a:r>
            <a:r>
              <a:rPr lang="hu-HU" sz="2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String)</a:t>
            </a:r>
          </a:p>
          <a:p>
            <a:pPr algn="just">
              <a:lnSpc>
                <a:spcPct val="115000"/>
              </a:lnSpc>
            </a:pPr>
            <a:r>
              <a:rPr lang="hu-HU" sz="28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név_szüldátum</a:t>
            </a:r>
            <a:r>
              <a:rPr lang="hu-HU" sz="2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hu-HU" sz="4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246212" y="3233086"/>
            <a:ext cx="5138930" cy="3065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hu-H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</a:t>
            </a:r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(sor: String)</a:t>
            </a:r>
          </a:p>
          <a:p>
            <a:pPr algn="just">
              <a:lnSpc>
                <a:spcPct val="115000"/>
              </a:lnSpc>
              <a:tabLst>
                <a:tab pos="180340" algn="l"/>
              </a:tabLst>
            </a:pPr>
            <a:r>
              <a:rPr lang="hu-HU" i="1" dirty="0"/>
              <a:t>	</a:t>
            </a:r>
            <a:r>
              <a:rPr lang="hu-HU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[]:String </a:t>
            </a:r>
            <a:r>
              <a:rPr lang="hu-HU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hu-HU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hu-HU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hu-HU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hu-HU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this.név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hu-HU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</a:t>
            </a:r>
          </a:p>
          <a:p>
            <a:pPr algn="just">
              <a:lnSpc>
                <a:spcPct val="115000"/>
              </a:lnSpc>
              <a:tabLst>
                <a:tab pos="180340" algn="l"/>
              </a:tabLst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hu-HU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this.személyiszám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hu-HU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</a:t>
            </a:r>
          </a:p>
          <a:p>
            <a:pPr algn="just">
              <a:lnSpc>
                <a:spcPct val="115000"/>
              </a:lnSpc>
              <a:tabLst>
                <a:tab pos="180340" algn="l"/>
              </a:tabLst>
            </a:pPr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hu-HU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setNeme</a:t>
            </a:r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személyiszám)</a:t>
            </a:r>
          </a:p>
          <a:p>
            <a:pPr algn="just">
              <a:lnSpc>
                <a:spcPct val="115000"/>
              </a:lnSpc>
              <a:tabLst>
                <a:tab pos="180340" algn="l"/>
              </a:tabLst>
            </a:pP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hu-HU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setSzüldátum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(személyiszám)</a:t>
            </a:r>
            <a:endParaRPr lang="hu-H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88FDB3C-DAA8-43D5-A1A3-4160412A3CC5}"/>
              </a:ext>
            </a:extLst>
          </p:cNvPr>
          <p:cNvSpPr/>
          <p:nvPr/>
        </p:nvSpPr>
        <p:spPr>
          <a:xfrm>
            <a:off x="994784" y="2835590"/>
            <a:ext cx="7997588" cy="545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368135" y="180675"/>
            <a:ext cx="11554691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hu-HU" sz="2800" b="1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adatokBe</a:t>
            </a:r>
            <a:r>
              <a: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sz="28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String)</a:t>
            </a:r>
            <a:r>
              <a:rPr lang="hu-HU" sz="2800" i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beolvassa az adatokat a </a:t>
            </a:r>
            <a:r>
              <a:rPr lang="hu-HU" sz="28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path-ból</a:t>
            </a:r>
            <a:endParaRPr lang="hu-HU" sz="28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2563" lvl="1" algn="just">
              <a:lnSpc>
                <a:spcPct val="115000"/>
              </a:lnSpc>
            </a:pPr>
            <a:endParaRPr lang="hu-HU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2563" lvl="1" algn="just">
              <a:lnSpc>
                <a:spcPct val="115000"/>
              </a:lnSpc>
            </a:pPr>
            <a:r>
              <a:rPr lang="hu-HU" sz="3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előltesztelő ciklus</a:t>
            </a:r>
          </a:p>
          <a:p>
            <a:pPr marL="536575" lvl="1" algn="just">
              <a:lnSpc>
                <a:spcPct val="115000"/>
              </a:lnSpc>
            </a:pP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feltölti a </a:t>
            </a:r>
            <a:r>
              <a:rPr lang="hu-HU" sz="3200" i="1" dirty="0">
                <a:solidFill>
                  <a:srgbClr val="0099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személyek</a:t>
            </a:r>
            <a:r>
              <a:rPr lang="hu-HU" sz="32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listát</a:t>
            </a:r>
          </a:p>
          <a:p>
            <a:pPr marL="536575" lvl="1" algn="just">
              <a:lnSpc>
                <a:spcPct val="115000"/>
              </a:lnSpc>
            </a:pPr>
            <a:r>
              <a:rPr lang="hu-HU" sz="2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//a </a:t>
            </a:r>
            <a:r>
              <a:rPr lang="hu-HU" sz="2400" b="1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Személy </a:t>
            </a:r>
            <a:r>
              <a:rPr lang="hu-HU" sz="2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osztály konstruktorának hívogatása</a:t>
            </a:r>
            <a:endParaRPr lang="hu-HU" sz="32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36575" lvl="1" algn="just">
              <a:lnSpc>
                <a:spcPct val="115000"/>
              </a:lnSpc>
            </a:pPr>
            <a:r>
              <a:rPr lang="hu-HU" sz="2800" i="1" dirty="0" err="1">
                <a:solidFill>
                  <a:srgbClr val="0099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személyek</a:t>
            </a:r>
            <a:r>
              <a:rPr lang="hu-HU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hu-HU" sz="30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hu-HU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Személy</a:t>
            </a:r>
            <a:r>
              <a:rPr lang="hu-HU" sz="3000" dirty="0">
                <a:latin typeface="Consolas" panose="020B0609020204030204" pitchFamily="49" charset="0"/>
                <a:cs typeface="Consolas" panose="020B0609020204030204" pitchFamily="49" charset="0"/>
              </a:rPr>
              <a:t>(sor))</a:t>
            </a:r>
            <a:endParaRPr lang="hu-HU" sz="3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2563" lvl="1" algn="just">
              <a:lnSpc>
                <a:spcPct val="115000"/>
              </a:lnSpc>
            </a:pPr>
            <a:r>
              <a: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ciklus vége</a:t>
            </a:r>
            <a:endParaRPr lang="hu-HU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Egyenes összekötő 3"/>
          <p:cNvCxnSpPr/>
          <p:nvPr/>
        </p:nvCxnSpPr>
        <p:spPr>
          <a:xfrm>
            <a:off x="743712" y="1863090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6" presetClass="entr" presetSubtype="37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2129050" y="2993429"/>
            <a:ext cx="7997588" cy="545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309733" y="184219"/>
            <a:ext cx="11636223" cy="5513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0" indent="-45720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hu-HU" sz="2600" b="1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nőiNévsor</a:t>
            </a:r>
            <a:r>
              <a:rPr lang="hu-HU" sz="2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sz="26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hu-HU" sz="2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String) </a:t>
            </a:r>
            <a:r>
              <a:rPr lang="hu-HU" sz="2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előállítja a nők névsorát és kiírja </a:t>
            </a:r>
          </a:p>
          <a:p>
            <a:pPr marL="182563" lvl="1" algn="just">
              <a:lnSpc>
                <a:spcPct val="115000"/>
              </a:lnSpc>
            </a:pPr>
            <a:endParaRPr lang="hu-HU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2563" lvl="1" algn="just">
              <a:lnSpc>
                <a:spcPct val="115000"/>
              </a:lnSpc>
            </a:pPr>
            <a:r>
              <a:rPr lang="hu-HU" sz="3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ciklus végig a </a:t>
            </a:r>
            <a:r>
              <a:rPr lang="hu-HU" sz="3200" i="1" dirty="0">
                <a:solidFill>
                  <a:srgbClr val="0099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személyek</a:t>
            </a:r>
            <a:r>
              <a:rPr lang="hu-HU" sz="32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listán</a:t>
            </a:r>
            <a:endParaRPr lang="hu-HU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536575" lvl="1" algn="just">
              <a:lnSpc>
                <a:spcPct val="115000"/>
              </a:lnSpc>
            </a:pP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 a </a:t>
            </a:r>
            <a:r>
              <a:rPr lang="hu-HU" sz="3200" i="1" dirty="0">
                <a:solidFill>
                  <a:srgbClr val="0099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személyek</a:t>
            </a:r>
            <a:r>
              <a:rPr lang="hu-HU" sz="32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 i. elemének </a:t>
            </a:r>
            <a:r>
              <a:rPr lang="hu-HU" sz="3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getNeme</a:t>
            </a:r>
            <a:r>
              <a:rPr lang="hu-HU" sz="3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’n’</a:t>
            </a:r>
          </a:p>
          <a:p>
            <a:pPr marL="536575" lvl="1" algn="just">
              <a:lnSpc>
                <a:spcPct val="115000"/>
              </a:lnSpc>
              <a:tabLst>
                <a:tab pos="1077913" algn="l"/>
              </a:tabLst>
            </a:pP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akkor ezt hozzáadjuk a </a:t>
            </a:r>
            <a:r>
              <a:rPr lang="hu-HU" sz="3200" i="1" dirty="0">
                <a:solidFill>
                  <a:srgbClr val="0099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nők</a:t>
            </a: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listához</a:t>
            </a:r>
          </a:p>
          <a:p>
            <a:pPr marL="536575" lvl="1" algn="just">
              <a:lnSpc>
                <a:spcPct val="115000"/>
              </a:lnSpc>
            </a:pP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hu-HU" sz="3200" i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nők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3200" i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személyek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(i).</a:t>
            </a:r>
            <a:r>
              <a:rPr lang="hu-HU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getNév</a:t>
            </a:r>
            <a:r>
              <a:rPr lang="hu-HU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177800" lvl="1" algn="just">
              <a:lnSpc>
                <a:spcPct val="115000"/>
              </a:lnSpc>
            </a:pP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ciklus vége</a:t>
            </a:r>
          </a:p>
          <a:p>
            <a:pPr marL="177800" lvl="1" algn="just">
              <a:lnSpc>
                <a:spcPct val="115000"/>
              </a:lnSpc>
            </a:pPr>
            <a:endParaRPr lang="hu-HU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77800" lvl="1" algn="just">
              <a:lnSpc>
                <a:spcPct val="115000"/>
              </a:lnSpc>
            </a:pPr>
            <a:r>
              <a:rPr lang="hu-HU" sz="26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rendezés</a:t>
            </a:r>
            <a:r>
              <a:rPr lang="hu-HU" sz="3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</a:p>
          <a:p>
            <a:pPr marL="177800" lvl="1" algn="just">
              <a:lnSpc>
                <a:spcPct val="115000"/>
              </a:lnSpc>
            </a:pPr>
            <a:r>
              <a:rPr lang="hu-HU" sz="2600" b="1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adatokKi</a:t>
            </a:r>
            <a:r>
              <a:rPr lang="hu-HU" sz="2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sz="26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hu-HU" sz="2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String)</a:t>
            </a:r>
          </a:p>
        </p:txBody>
      </p:sp>
      <p:cxnSp>
        <p:nvCxnSpPr>
          <p:cNvPr id="4" name="Egyenes összekötő 3"/>
          <p:cNvCxnSpPr/>
          <p:nvPr/>
        </p:nvCxnSpPr>
        <p:spPr>
          <a:xfrm>
            <a:off x="650723" y="1785833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6" presetClass="entr" presetSubtype="37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368135" y="180675"/>
            <a:ext cx="11554691" cy="590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hu-HU" sz="28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hu-HU" sz="2800" b="1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getNév</a:t>
            </a:r>
            <a:r>
              <a:rPr lang="hu-HU" sz="28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String</a:t>
            </a:r>
          </a:p>
          <a:p>
            <a:pPr marL="723900" algn="just">
              <a:spcAft>
                <a:spcPts val="0"/>
              </a:spcAft>
            </a:pPr>
            <a:r>
              <a:rPr lang="hu-HU" sz="28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név</a:t>
            </a:r>
          </a:p>
          <a:p>
            <a:pPr marL="0" lvl="1" algn="just">
              <a:lnSpc>
                <a:spcPct val="115000"/>
              </a:lnSpc>
            </a:pPr>
            <a:endParaRPr lang="hu-HU" sz="2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lvl="1" algn="just">
              <a:lnSpc>
                <a:spcPct val="115000"/>
              </a:lnSpc>
            </a:pPr>
            <a:r>
              <a:rPr lang="hu-HU" sz="28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</a:t>
            </a:r>
            <a:r>
              <a:rPr lang="hu-HU" sz="2800" b="1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setNeme</a:t>
            </a:r>
            <a:r>
              <a:rPr lang="hu-HU" sz="28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személyiszám</a:t>
            </a:r>
            <a:r>
              <a: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hu-HU" sz="28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endParaRPr lang="hu-HU" sz="2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23900"/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neme = 'n'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//nő</a:t>
            </a:r>
          </a:p>
          <a:p>
            <a:pPr marL="723900"/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személyiszám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első karaktere</a:t>
            </a:r>
          </a:p>
          <a:p>
            <a:pPr marL="723900"/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ha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(c = '1' vagy c = '3')</a:t>
            </a:r>
          </a:p>
          <a:p>
            <a:pPr marL="1433513"/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akkor neme = 'f'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//férfi</a:t>
            </a:r>
          </a:p>
          <a:p>
            <a:pPr marL="723900"/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ha vége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3900"/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neme</a:t>
            </a:r>
          </a:p>
          <a:p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hu-HU" sz="28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hu-HU" sz="2800" b="1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getNeme</a:t>
            </a:r>
            <a:r>
              <a:rPr lang="hu-HU" sz="28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String</a:t>
            </a:r>
          </a:p>
          <a:p>
            <a:pPr marL="723900" algn="just">
              <a:spcAft>
                <a:spcPts val="0"/>
              </a:spcAft>
            </a:pPr>
            <a:r>
              <a:rPr lang="hu-HU" sz="28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neme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934781" y="662087"/>
            <a:ext cx="264752" cy="278400"/>
            <a:chOff x="934781" y="662087"/>
            <a:chExt cx="264752" cy="278400"/>
          </a:xfrm>
        </p:grpSpPr>
        <p:cxnSp>
          <p:nvCxnSpPr>
            <p:cNvPr id="5" name="Egyenes összekötő 4"/>
            <p:cNvCxnSpPr/>
            <p:nvPr/>
          </p:nvCxnSpPr>
          <p:spPr>
            <a:xfrm>
              <a:off x="934781" y="662087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5"/>
            <p:cNvCxnSpPr/>
            <p:nvPr/>
          </p:nvCxnSpPr>
          <p:spPr>
            <a:xfrm rot="5400000">
              <a:off x="1073533" y="814487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Csoportba foglalás 10"/>
          <p:cNvGrpSpPr/>
          <p:nvPr/>
        </p:nvGrpSpPr>
        <p:grpSpPr>
          <a:xfrm>
            <a:off x="895213" y="2040511"/>
            <a:ext cx="252000" cy="2412000"/>
            <a:chOff x="895213" y="2040511"/>
            <a:chExt cx="252000" cy="2412000"/>
          </a:xfrm>
        </p:grpSpPr>
        <p:cxnSp>
          <p:nvCxnSpPr>
            <p:cNvPr id="4" name="Egyenes összekötő 3"/>
            <p:cNvCxnSpPr/>
            <p:nvPr/>
          </p:nvCxnSpPr>
          <p:spPr>
            <a:xfrm>
              <a:off x="921133" y="2040511"/>
              <a:ext cx="0" cy="241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>
            <a:xfrm rot="5400000">
              <a:off x="1021213" y="4324241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Csoportba foglalás 7"/>
          <p:cNvGrpSpPr/>
          <p:nvPr/>
        </p:nvGrpSpPr>
        <p:grpSpPr>
          <a:xfrm>
            <a:off x="921133" y="5561633"/>
            <a:ext cx="264752" cy="278400"/>
            <a:chOff x="934781" y="662087"/>
            <a:chExt cx="264752" cy="278400"/>
          </a:xfrm>
        </p:grpSpPr>
        <p:cxnSp>
          <p:nvCxnSpPr>
            <p:cNvPr id="9" name="Egyenes összekötő 8"/>
            <p:cNvCxnSpPr/>
            <p:nvPr/>
          </p:nvCxnSpPr>
          <p:spPr>
            <a:xfrm>
              <a:off x="934781" y="662087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>
            <a:xfrm rot="5400000">
              <a:off x="1073533" y="814487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15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246215" y="338806"/>
            <a:ext cx="582703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180340" algn="l"/>
              </a:tabLst>
            </a:pPr>
            <a:r>
              <a:rPr lang="hu-HU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Személy</a:t>
            </a:r>
            <a:endParaRPr lang="hu-HU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246213" y="735586"/>
            <a:ext cx="5827041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180340" algn="l"/>
              </a:tabLst>
            </a:pP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név: String</a:t>
            </a:r>
          </a:p>
          <a:p>
            <a:pPr algn="just">
              <a:tabLst>
                <a:tab pos="180340" algn="l"/>
              </a:tabLst>
            </a:pP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személyiszám: String</a:t>
            </a:r>
          </a:p>
          <a:p>
            <a:pPr algn="just">
              <a:tabLst>
                <a:tab pos="180340" algn="l"/>
              </a:tabLst>
            </a:pP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neme: </a:t>
            </a:r>
            <a:r>
              <a:rPr lang="hu-HU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endParaRPr lang="hu-H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just">
              <a:tabLst>
                <a:tab pos="180340" algn="l"/>
              </a:tabLst>
            </a:pP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születésidátum: String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246212" y="2305034"/>
            <a:ext cx="582704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180340" algn="l"/>
              </a:tabLst>
            </a:pP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hu-HU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Személy</a:t>
            </a: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(sor: String)</a:t>
            </a:r>
          </a:p>
          <a:p>
            <a:pPr algn="just">
              <a:tabLst>
                <a:tab pos="355600" algn="l"/>
              </a:tabLst>
            </a:pPr>
            <a:r>
              <a:rPr lang="hu-HU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[]:String </a:t>
            </a:r>
            <a:r>
              <a:rPr lang="hu-HU" sz="2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hu-HU" sz="24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hu-HU" sz="2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hu-HU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tabLst>
                <a:tab pos="355600" algn="l"/>
              </a:tabLst>
            </a:pP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hu-HU" sz="2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this.név</a:t>
            </a: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hu-HU" sz="2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tmp</a:t>
            </a: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</a:t>
            </a:r>
          </a:p>
          <a:p>
            <a:pPr algn="just">
              <a:tabLst>
                <a:tab pos="355600" algn="l"/>
              </a:tabLst>
            </a:pP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hu-HU" sz="2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this.személyiszám</a:t>
            </a: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hu-HU" sz="2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tmp</a:t>
            </a: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[1]</a:t>
            </a:r>
          </a:p>
          <a:p>
            <a:pPr algn="just">
              <a:tabLst>
                <a:tab pos="355600" algn="l"/>
              </a:tabLst>
            </a:pP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hu-HU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setNeme</a:t>
            </a: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személyiszám)</a:t>
            </a:r>
          </a:p>
          <a:p>
            <a:pPr algn="just">
              <a:tabLst>
                <a:tab pos="355600" algn="l"/>
              </a:tabLst>
            </a:pP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hu-HU" sz="2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setSzüldátum</a:t>
            </a: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(személyiszám)</a:t>
            </a:r>
            <a:endParaRPr lang="hu-H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246212" y="4613358"/>
            <a:ext cx="582704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180340" algn="l"/>
              </a:tabLst>
            </a:pP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</a:t>
            </a:r>
            <a:r>
              <a:rPr lang="hu-HU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év</a:t>
            </a: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String</a:t>
            </a:r>
          </a:p>
          <a:p>
            <a:pPr algn="just">
              <a:tabLst>
                <a:tab pos="180340" algn="l"/>
              </a:tabLst>
            </a:pP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</a:t>
            </a:r>
            <a:r>
              <a:rPr lang="hu-HU" sz="2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setNeme</a:t>
            </a: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endParaRPr lang="hu-H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just">
              <a:tabLst>
                <a:tab pos="180340" algn="l"/>
              </a:tabLst>
            </a:pPr>
            <a:r>
              <a:rPr lang="hu-HU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getNeme</a:t>
            </a: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u-HU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endParaRPr lang="hu-H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just">
              <a:tabLst>
                <a:tab pos="180340" algn="l"/>
              </a:tabLst>
            </a:pP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</a:t>
            </a:r>
            <a:r>
              <a:rPr lang="hu-HU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setSzületésidátum</a:t>
            </a:r>
            <a:r>
              <a:rPr lang="hu-H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String</a:t>
            </a:r>
          </a:p>
        </p:txBody>
      </p:sp>
    </p:spTree>
    <p:extLst>
      <p:ext uri="{BB962C8B-B14F-4D97-AF65-F5344CB8AC3E}">
        <p14:creationId xmlns:p14="http://schemas.microsoft.com/office/powerpoint/2010/main" val="36527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8" grpId="0" uiExpand="1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98313" y="3967877"/>
            <a:ext cx="10768084" cy="545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545913" y="3481415"/>
            <a:ext cx="10904561" cy="178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0" indent="-45720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hu-HU" sz="2600" b="1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adatokKi</a:t>
            </a:r>
            <a:r>
              <a:rPr lang="hu-HU" sz="2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sz="26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hu-HU" sz="2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String) </a:t>
            </a:r>
            <a:r>
              <a:rPr lang="hu-HU" sz="2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kiírja a nők névsorát</a:t>
            </a:r>
            <a:r>
              <a:rPr lang="hu-HU" sz="2800" dirty="0"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</a:p>
          <a:p>
            <a:pPr marL="355600"/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f.writeBytes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600" i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nők</a:t>
            </a:r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(i) + "\n") </a:t>
            </a:r>
            <a:r>
              <a:rPr lang="hu-HU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//egy sor + soremelés kiírása</a:t>
            </a:r>
          </a:p>
          <a:p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6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hu-HU" sz="2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545913" y="1418330"/>
            <a:ext cx="10768084" cy="545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931E155-23F1-436A-81DF-DEA26BF78B9E}"/>
              </a:ext>
            </a:extLst>
          </p:cNvPr>
          <p:cNvSpPr/>
          <p:nvPr/>
        </p:nvSpPr>
        <p:spPr>
          <a:xfrm>
            <a:off x="545915" y="180675"/>
            <a:ext cx="10904561" cy="17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0" indent="-45720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hu-HU" sz="26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rendezés</a:t>
            </a:r>
            <a:r>
              <a:rPr lang="hu-HU" sz="2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hu-HU" sz="2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előállítja a nők névsorát</a:t>
            </a:r>
            <a:endParaRPr lang="hu-HU" sz="2800" i="1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u-HU" sz="2800" dirty="0"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hu-H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tetszőleges rendezése a női listának a csere eljárással</a:t>
            </a:r>
            <a:endParaRPr lang="hu-HU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6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600" i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nők</a:t>
            </a:r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(j).</a:t>
            </a:r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600" i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nők</a:t>
            </a:r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600" dirty="0">
                <a:latin typeface="Consolas" panose="020B0609020204030204" pitchFamily="49" charset="0"/>
                <a:cs typeface="Consolas" panose="020B0609020204030204" pitchFamily="49" charset="0"/>
              </a:rPr>
              <a:t>)) &lt; 0 </a:t>
            </a:r>
            <a:r>
              <a:rPr lang="hu-HU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//névsor feltétele</a:t>
            </a:r>
            <a:endParaRPr lang="hu-HU" sz="2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6" presetClass="entr" presetSubtype="37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6" presetClass="entr" presetSubtype="37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3" grpId="0" animBg="1"/>
      <p:bldP spid="2" grpId="0" uiExpand="1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510</Words>
  <Application>Microsoft Office PowerPoint</Application>
  <PresentationFormat>Szélesvásznú</PresentationFormat>
  <Paragraphs>125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21" baseType="lpstr">
      <vt:lpstr>Arial Unicode MS</vt:lpstr>
      <vt:lpstr>Arial</vt:lpstr>
      <vt:lpstr>Bell MT</vt:lpstr>
      <vt:lpstr>Calibri</vt:lpstr>
      <vt:lpstr>Calibri Light</vt:lpstr>
      <vt:lpstr>Consolas</vt:lpstr>
      <vt:lpstr>Courier New</vt:lpstr>
      <vt:lpstr>Times New Roman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45</cp:revision>
  <dcterms:created xsi:type="dcterms:W3CDTF">2018-03-06T05:35:14Z</dcterms:created>
  <dcterms:modified xsi:type="dcterms:W3CDTF">2018-03-06T16:03:17Z</dcterms:modified>
</cp:coreProperties>
</file>