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9" r:id="rId4"/>
    <p:sldId id="318" r:id="rId5"/>
    <p:sldId id="308" r:id="rId6"/>
    <p:sldId id="320" r:id="rId7"/>
    <p:sldId id="321" r:id="rId8"/>
    <p:sldId id="323" r:id="rId9"/>
    <p:sldId id="324" r:id="rId10"/>
    <p:sldId id="325" r:id="rId11"/>
    <p:sldId id="322" r:id="rId12"/>
  </p:sldIdLst>
  <p:sldSz cx="1216818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1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8F"/>
    <a:srgbClr val="E3F2C7"/>
    <a:srgbClr val="E9E0D7"/>
    <a:srgbClr val="FFE6D7"/>
    <a:srgbClr val="FFFFFF"/>
    <a:srgbClr val="00682F"/>
    <a:srgbClr val="727CA3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8" y="662"/>
      </p:cViewPr>
      <p:guideLst>
        <p:guide orient="horz" pos="2431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889E-B7C4-4241-8807-F3C3D2DF14F7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195E-FFDC-4F0B-889A-1484E0711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18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69925" y="685800"/>
            <a:ext cx="551815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9517F-7CED-401D-90AB-BFCF00D9FF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31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88" y="1971439"/>
            <a:ext cx="8344899" cy="2312906"/>
          </a:xfrm>
        </p:spPr>
        <p:txBody>
          <a:bodyPr anchor="b">
            <a:noAutofit/>
          </a:bodyPr>
          <a:lstStyle>
            <a:lvl1pPr algn="ctr">
              <a:defRPr sz="7186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673" y="4361066"/>
            <a:ext cx="6818330" cy="1197375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5">
                <a:solidFill>
                  <a:schemeClr val="bg2"/>
                </a:solidFill>
              </a:defRPr>
            </a:lvl1pPr>
            <a:lvl2pPr marL="456286" indent="0" algn="ctr">
              <a:buNone/>
              <a:defRPr sz="1996"/>
            </a:lvl2pPr>
            <a:lvl3pPr marL="912571" indent="0" algn="ctr">
              <a:buNone/>
              <a:defRPr sz="1796"/>
            </a:lvl3pPr>
            <a:lvl4pPr marL="1368857" indent="0" algn="ctr">
              <a:buNone/>
              <a:defRPr sz="1597"/>
            </a:lvl4pPr>
            <a:lvl5pPr marL="1825142" indent="0" algn="ctr">
              <a:buNone/>
              <a:defRPr sz="1597"/>
            </a:lvl5pPr>
            <a:lvl6pPr marL="2281428" indent="0" algn="ctr">
              <a:buNone/>
              <a:defRPr sz="1597"/>
            </a:lvl6pPr>
            <a:lvl7pPr marL="2737714" indent="0" algn="ctr">
              <a:buNone/>
              <a:defRPr sz="1597"/>
            </a:lvl7pPr>
            <a:lvl8pPr marL="3193999" indent="0" algn="ctr">
              <a:buNone/>
              <a:defRPr sz="1597"/>
            </a:lvl8pPr>
            <a:lvl9pPr marL="3650285" indent="0" algn="ctr">
              <a:buNone/>
              <a:defRPr sz="1597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1387" y="7113663"/>
            <a:ext cx="1604804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9008" y="7113663"/>
            <a:ext cx="7009660" cy="4460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11483" y="7113663"/>
            <a:ext cx="1593174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grpSp>
        <p:nvGrpSpPr>
          <p:cNvPr id="9" name="Group 8"/>
          <p:cNvGrpSpPr/>
          <p:nvPr/>
        </p:nvGrpSpPr>
        <p:grpSpPr>
          <a:xfrm>
            <a:off x="751388" y="820640"/>
            <a:ext cx="10653270" cy="5897022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A908887A-0625-45DD-8C7A-DFFEB3112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8" y="1588515"/>
            <a:ext cx="8329288" cy="3525624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1A1670F-8FDD-48EF-B336-B064FCAE9467}"/>
              </a:ext>
            </a:extLst>
          </p:cNvPr>
          <p:cNvSpPr/>
          <p:nvPr userDrawn="1"/>
        </p:nvSpPr>
        <p:spPr>
          <a:xfrm>
            <a:off x="3887850" y="1264479"/>
            <a:ext cx="4392488" cy="648072"/>
          </a:xfrm>
          <a:prstGeom prst="rect">
            <a:avLst/>
          </a:prstGeom>
          <a:solidFill>
            <a:srgbClr val="E9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5C3648F-61A8-4D24-80D9-5FE1CD8F6E4C}"/>
              </a:ext>
            </a:extLst>
          </p:cNvPr>
          <p:cNvSpPr/>
          <p:nvPr userDrawn="1"/>
        </p:nvSpPr>
        <p:spPr>
          <a:xfrm>
            <a:off x="3563814" y="3996228"/>
            <a:ext cx="4572000" cy="288000"/>
          </a:xfrm>
          <a:prstGeom prst="rect">
            <a:avLst/>
          </a:prstGeom>
          <a:solidFill>
            <a:srgbClr val="E9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9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921" y="2530392"/>
            <a:ext cx="9582448" cy="393733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7818" y="688016"/>
            <a:ext cx="1562708" cy="5779706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922" y="688016"/>
            <a:ext cx="8163665" cy="5779706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31" y="1434509"/>
            <a:ext cx="9594196" cy="3144614"/>
          </a:xfrm>
        </p:spPr>
        <p:txBody>
          <a:bodyPr anchor="b">
            <a:normAutofit/>
          </a:bodyPr>
          <a:lstStyle>
            <a:lvl1pPr algn="r">
              <a:defRPr sz="7186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531" y="4647721"/>
            <a:ext cx="9594196" cy="126030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5">
                <a:solidFill>
                  <a:schemeClr val="tx2"/>
                </a:solidFill>
              </a:defRPr>
            </a:lvl1pPr>
            <a:lvl2pPr marL="456286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571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8857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14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42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7714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399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02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465" y="7113663"/>
            <a:ext cx="1619240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9265" y="7113663"/>
            <a:ext cx="7009660" cy="4460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11483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36041" y="1858119"/>
            <a:ext cx="3268617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776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8921" y="2519891"/>
            <a:ext cx="4439099" cy="39478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658" y="2519891"/>
            <a:ext cx="4439099" cy="394783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5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21" y="755967"/>
            <a:ext cx="9582448" cy="16379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921" y="2580369"/>
            <a:ext cx="4435305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4" b="0" baseline="0">
                <a:solidFill>
                  <a:schemeClr val="tx2"/>
                </a:solidFill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8921" y="3643379"/>
            <a:ext cx="4435305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2270" y="2580369"/>
            <a:ext cx="4435305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4" b="0" baseline="0">
                <a:solidFill>
                  <a:schemeClr val="tx2"/>
                </a:solidFill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2270" y="3643379"/>
            <a:ext cx="4435305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3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7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5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529316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6" y="755967"/>
            <a:ext cx="3848189" cy="2378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802" y="755968"/>
            <a:ext cx="5201900" cy="5704755"/>
          </a:xfrm>
        </p:spPr>
        <p:txBody>
          <a:bodyPr/>
          <a:lstStyle>
            <a:lvl1pPr>
              <a:defRPr sz="1996"/>
            </a:lvl1pPr>
            <a:lvl2pPr>
              <a:defRPr sz="1996"/>
            </a:lvl2pPr>
            <a:lvl3pPr>
              <a:defRPr sz="1796"/>
            </a:lvl3pPr>
            <a:lvl4pPr>
              <a:defRPr sz="1796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6" y="3148590"/>
            <a:ext cx="3848189" cy="33191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7"/>
            </a:lvl1pPr>
            <a:lvl2pPr marL="456286" indent="0">
              <a:buNone/>
              <a:defRPr sz="1397"/>
            </a:lvl2pPr>
            <a:lvl3pPr marL="912571" indent="0">
              <a:buNone/>
              <a:defRPr sz="1198"/>
            </a:lvl3pPr>
            <a:lvl4pPr marL="1368857" indent="0">
              <a:buNone/>
              <a:defRPr sz="998"/>
            </a:lvl4pPr>
            <a:lvl5pPr marL="1825142" indent="0">
              <a:buNone/>
              <a:defRPr sz="998"/>
            </a:lvl5pPr>
            <a:lvl6pPr marL="2281428" indent="0">
              <a:buNone/>
              <a:defRPr sz="998"/>
            </a:lvl6pPr>
            <a:lvl7pPr marL="2737714" indent="0">
              <a:buNone/>
              <a:defRPr sz="998"/>
            </a:lvl7pPr>
            <a:lvl8pPr marL="3193999" indent="0">
              <a:buNone/>
              <a:defRPr sz="998"/>
            </a:lvl8pPr>
            <a:lvl9pPr marL="3650285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486" y="7113663"/>
            <a:ext cx="120221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1637" y="7113663"/>
            <a:ext cx="236903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63838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293162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529316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6" y="755967"/>
            <a:ext cx="3848189" cy="2378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1315" y="1"/>
            <a:ext cx="6646873" cy="7559674"/>
          </a:xfrm>
        </p:spPr>
        <p:txBody>
          <a:bodyPr anchor="t">
            <a:normAutofit/>
          </a:bodyPr>
          <a:lstStyle>
            <a:lvl1pPr marL="0" indent="0">
              <a:buNone/>
              <a:defRPr sz="1996"/>
            </a:lvl1pPr>
            <a:lvl2pPr marL="456286" indent="0">
              <a:buNone/>
              <a:defRPr sz="1996"/>
            </a:lvl2pPr>
            <a:lvl3pPr marL="912571" indent="0">
              <a:buNone/>
              <a:defRPr sz="1996"/>
            </a:lvl3pPr>
            <a:lvl4pPr marL="1368857" indent="0">
              <a:buNone/>
              <a:defRPr sz="1996"/>
            </a:lvl4pPr>
            <a:lvl5pPr marL="1825142" indent="0">
              <a:buNone/>
              <a:defRPr sz="1996"/>
            </a:lvl5pPr>
            <a:lvl6pPr marL="2281428" indent="0">
              <a:buNone/>
              <a:defRPr sz="1996"/>
            </a:lvl6pPr>
            <a:lvl7pPr marL="2737714" indent="0">
              <a:buNone/>
              <a:defRPr sz="1996"/>
            </a:lvl7pPr>
            <a:lvl8pPr marL="3193999" indent="0">
              <a:buNone/>
              <a:defRPr sz="1996"/>
            </a:lvl8pPr>
            <a:lvl9pPr marL="3650285" indent="0">
              <a:buNone/>
              <a:defRPr sz="1996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6" y="3148176"/>
            <a:ext cx="3848189" cy="331954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7"/>
            </a:lvl1pPr>
            <a:lvl2pPr marL="456286" indent="0">
              <a:buNone/>
              <a:defRPr sz="1397"/>
            </a:lvl2pPr>
            <a:lvl3pPr marL="912571" indent="0">
              <a:buNone/>
              <a:defRPr sz="1198"/>
            </a:lvl3pPr>
            <a:lvl4pPr marL="1368857" indent="0">
              <a:buNone/>
              <a:defRPr sz="998"/>
            </a:lvl4pPr>
            <a:lvl5pPr marL="1825142" indent="0">
              <a:buNone/>
              <a:defRPr sz="998"/>
            </a:lvl5pPr>
            <a:lvl6pPr marL="2281428" indent="0">
              <a:buNone/>
              <a:defRPr sz="998"/>
            </a:lvl6pPr>
            <a:lvl7pPr marL="2737714" indent="0">
              <a:buNone/>
              <a:defRPr sz="998"/>
            </a:lvl7pPr>
            <a:lvl8pPr marL="3193999" indent="0">
              <a:buNone/>
              <a:defRPr sz="998"/>
            </a:lvl8pPr>
            <a:lvl9pPr marL="3650285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486" y="7113663"/>
            <a:ext cx="120221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1637" y="7113663"/>
            <a:ext cx="236903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63838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293162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8921" y="755967"/>
            <a:ext cx="9582448" cy="1637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921" y="2519892"/>
            <a:ext cx="9582448" cy="394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7934" y="7113663"/>
            <a:ext cx="1202219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 baseline="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7913" y="7113663"/>
            <a:ext cx="6268563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4235" y="7113663"/>
            <a:ext cx="1593174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 baseline="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7161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1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571" rtl="0" eaLnBrk="1" latinLnBrk="0" hangingPunct="1">
        <a:lnSpc>
          <a:spcPct val="89000"/>
        </a:lnSpc>
        <a:spcBef>
          <a:spcPct val="0"/>
        </a:spcBef>
        <a:buNone/>
        <a:defRPr sz="439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280" indent="-383280" algn="l" defTabSz="912571" rtl="0" eaLnBrk="1" latinLnBrk="0" hangingPunct="1">
        <a:lnSpc>
          <a:spcPct val="94000"/>
        </a:lnSpc>
        <a:spcBef>
          <a:spcPts val="998"/>
        </a:spcBef>
        <a:spcAft>
          <a:spcPts val="200"/>
        </a:spcAft>
        <a:buFont typeface="Franklin Gothic Book" panose="020B0503020102020204" pitchFamily="34" charset="0"/>
        <a:buChar char="■"/>
        <a:defRPr sz="1996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2571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996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68857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796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5142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796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1428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59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37714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59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3999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0285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39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06570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86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571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857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5142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428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714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999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0285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OSI-model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43534" y="767556"/>
            <a:ext cx="10342960" cy="2532037"/>
          </a:xfrm>
        </p:spPr>
        <p:txBody>
          <a:bodyPr/>
          <a:lstStyle/>
          <a:p>
            <a:r>
              <a:rPr lang="hu-HU" sz="595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SZÁMÍTÓGÉPES-HÁLÓZATOK</a:t>
            </a:r>
            <a:endParaRPr lang="hu-HU" sz="595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27710" y="4260081"/>
            <a:ext cx="7718426" cy="952506"/>
          </a:xfrm>
        </p:spPr>
        <p:txBody>
          <a:bodyPr>
            <a:noAutofit/>
          </a:bodyPr>
          <a:lstStyle/>
          <a:p>
            <a:pPr algn="r"/>
            <a:r>
              <a:rPr lang="hu-HU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Rétegelt hálózati architektúra</a:t>
            </a:r>
            <a:endParaRPr lang="hu-HU" sz="4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4449762" y="7092205"/>
            <a:ext cx="7718426" cy="481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2571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295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6286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99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2571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79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68857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5142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1428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37714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93999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0285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15-</a:t>
            </a:r>
            <a:endParaRPr lang="hu-HU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317900" y="251445"/>
            <a:ext cx="11598842" cy="68407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Szállítási réteg (L4</a:t>
            </a: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):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Megbízható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összeköttetés két csomóponton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lévő szoftver között.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Protokollok lehetnek kapcsolatmentesek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vagy kapcsolat-orientáltak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•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Hiba detektálás/javítás, sorrend garancia,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stb.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Viszony </a:t>
            </a: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réteg (L5</a:t>
            </a: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):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Végfelhasználók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közötti logikai kapcsolat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felépítése, bontása.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Megjelenítési </a:t>
            </a: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réteg (L6):</a:t>
            </a:r>
            <a:endParaRPr lang="hu-HU" sz="30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Az információ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azonos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módon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értelmezése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 kapcsolat mindkét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oldalán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(a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csomópontok különböző adatstruktúrákat, adatábrázolást használhatnak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Alkalmazási réteg (L7):</a:t>
            </a:r>
            <a:endParaRPr lang="hu-HU" sz="30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Interfész az alkalmazások és a felhasználók között.</a:t>
            </a:r>
          </a:p>
          <a:p>
            <a:pPr marL="361950" lvl="0" indent="0" fontAlgn="base">
              <a:spcBef>
                <a:spcPts val="0"/>
              </a:spcBef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DNS, http, ftp, </a:t>
            </a:r>
            <a:r>
              <a:rPr lang="hu-HU" sz="30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bittorrent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, stb.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endParaRPr lang="hu-HU" sz="3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248669" y="1403573"/>
            <a:ext cx="11670850" cy="53475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54013" indent="0">
              <a:buNone/>
            </a:pPr>
            <a:endParaRPr lang="hu-HU" altLang="hu-HU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4013" indent="0">
              <a:buNone/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https://hu.wikipedia.org/wiki/H%C3%A1l%C3%B3zati_r%C3%A9teg</a:t>
            </a: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7EE73275-8F71-4B56-BD74-1D73A93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u-H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179438" y="1546212"/>
            <a:ext cx="11477103" cy="44672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Miért használunk rétegelt hálózati architektúrát?</a:t>
            </a:r>
            <a:endParaRPr lang="hu-HU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fontAlgn="base">
              <a:spcBef>
                <a:spcPts val="0"/>
              </a:spcBef>
              <a:spcAft>
                <a:spcPts val="2400"/>
              </a:spcAft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Egy óriási protokoll leírása komplex és nehéz.</a:t>
            </a:r>
          </a:p>
          <a:p>
            <a:pPr lvl="0" fontAlgn="base">
              <a:spcBef>
                <a:spcPts val="0"/>
              </a:spcBef>
              <a:spcAft>
                <a:spcPts val="2400"/>
              </a:spcAft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Hierarchikus protokoll rendszer könnyebben implementálható.</a:t>
            </a:r>
          </a:p>
          <a:p>
            <a:pPr lvl="0" fontAlgn="base">
              <a:spcBef>
                <a:spcPts val="0"/>
              </a:spcBef>
              <a:spcAft>
                <a:spcPts val="2400"/>
              </a:spcAft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változáskövetés könnyebb.</a:t>
            </a:r>
          </a:p>
          <a:p>
            <a:pPr lvl="0" fontAlgn="base">
              <a:spcBef>
                <a:spcPts val="0"/>
              </a:spcBef>
              <a:spcAft>
                <a:spcPts val="2400"/>
              </a:spcAft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rétegek együtt tudnak működni különböző gyártók esetén is.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endParaRPr lang="hu-HU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22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Rétegek, protokollok</a:t>
            </a:r>
          </a:p>
        </p:txBody>
      </p:sp>
    </p:spTree>
    <p:extLst>
      <p:ext uri="{BB962C8B-B14F-4D97-AF65-F5344CB8AC3E}">
        <p14:creationId xmlns:p14="http://schemas.microsoft.com/office/powerpoint/2010/main" val="31593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453"/>
            <a:ext cx="12168188" cy="576064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Filozófus – tolmács – titkárnő architektúra</a:t>
            </a:r>
          </a:p>
        </p:txBody>
      </p: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487D6C11-F8F6-4CA0-BCD9-BD0F76B0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8" y="1195681"/>
            <a:ext cx="1131000" cy="1404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58DB25-FE25-44E0-9C26-83E49B3793A3}"/>
              </a:ext>
            </a:extLst>
          </p:cNvPr>
          <p:cNvSpPr txBox="1"/>
          <p:nvPr/>
        </p:nvSpPr>
        <p:spPr>
          <a:xfrm>
            <a:off x="1964473" y="1468398"/>
            <a:ext cx="205200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The Life </a:t>
            </a:r>
          </a:p>
          <a:p>
            <a:pPr algn="ctr"/>
            <a:r>
              <a:rPr lang="hu-HU" sz="2800" dirty="0"/>
              <a:t>is …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A64CF62-B831-41CE-88CA-67949460E70F}"/>
              </a:ext>
            </a:extLst>
          </p:cNvPr>
          <p:cNvSpPr txBox="1"/>
          <p:nvPr/>
        </p:nvSpPr>
        <p:spPr>
          <a:xfrm>
            <a:off x="4016472" y="1672441"/>
            <a:ext cx="34357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filozófus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93E3362-C6D6-4F28-A367-ED0BF5700E28}"/>
              </a:ext>
            </a:extLst>
          </p:cNvPr>
          <p:cNvSpPr txBox="1"/>
          <p:nvPr/>
        </p:nvSpPr>
        <p:spPr>
          <a:xfrm>
            <a:off x="7452246" y="1423576"/>
            <a:ext cx="2052000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Das</a:t>
            </a:r>
            <a:r>
              <a:rPr lang="hu-HU" sz="2800" dirty="0"/>
              <a:t> </a:t>
            </a:r>
            <a:r>
              <a:rPr lang="hu-HU" sz="2800" dirty="0" err="1"/>
              <a:t>Leben</a:t>
            </a:r>
            <a:r>
              <a:rPr lang="hu-HU" sz="2800" dirty="0"/>
              <a:t> </a:t>
            </a:r>
            <a:r>
              <a:rPr lang="hu-HU" sz="2800" dirty="0" err="1"/>
              <a:t>ist</a:t>
            </a:r>
            <a:r>
              <a:rPr lang="hu-HU" sz="2800" dirty="0"/>
              <a:t> …</a:t>
            </a:r>
          </a:p>
        </p:txBody>
      </p: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C40208ED-7C5A-4E1C-A188-110FAC540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52" y="1195682"/>
            <a:ext cx="920189" cy="1404000"/>
          </a:xfrm>
          <a:prstGeom prst="rect">
            <a:avLst/>
          </a:prstGeom>
        </p:spPr>
      </p:pic>
      <p:pic>
        <p:nvPicPr>
          <p:cNvPr id="11" name="Kép 10" descr="Képernyőrész kivágása">
            <a:extLst>
              <a:ext uri="{FF2B5EF4-FFF2-40B4-BE49-F238E27FC236}">
                <a16:creationId xmlns:a16="http://schemas.microsoft.com/office/drawing/2014/main" id="{E977867D-B9FD-4B18-96BA-D2B62266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83" y="3059757"/>
            <a:ext cx="971686" cy="1733792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7CC70FE-7E33-436E-9C72-5AF5F0A4798C}"/>
              </a:ext>
            </a:extLst>
          </p:cNvPr>
          <p:cNvGrpSpPr/>
          <p:nvPr/>
        </p:nvGrpSpPr>
        <p:grpSpPr>
          <a:xfrm>
            <a:off x="1964473" y="3448646"/>
            <a:ext cx="2052000" cy="1051271"/>
            <a:chOff x="1964473" y="3287973"/>
            <a:chExt cx="1514823" cy="1051271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2E3AEE04-D3FB-4597-A55D-2604050DC7CD}"/>
                </a:ext>
              </a:extLst>
            </p:cNvPr>
            <p:cNvSpPr txBox="1"/>
            <p:nvPr/>
          </p:nvSpPr>
          <p:spPr>
            <a:xfrm>
              <a:off x="1964473" y="3287973"/>
              <a:ext cx="1514823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C1BE7556-8085-48BF-A9EC-3169C310D4E9}"/>
                </a:ext>
              </a:extLst>
            </p:cNvPr>
            <p:cNvSpPr txBox="1"/>
            <p:nvPr/>
          </p:nvSpPr>
          <p:spPr>
            <a:xfrm>
              <a:off x="1964473" y="3816024"/>
              <a:ext cx="1514822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</p:grpSp>
      <p:pic>
        <p:nvPicPr>
          <p:cNvPr id="16" name="Kép 15" descr="Képernyőrész kivágása">
            <a:extLst>
              <a:ext uri="{FF2B5EF4-FFF2-40B4-BE49-F238E27FC236}">
                <a16:creationId xmlns:a16="http://schemas.microsoft.com/office/drawing/2014/main" id="{F27784CF-4D9B-4CA4-8F34-2147043B5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65" y="3131204"/>
            <a:ext cx="657317" cy="1590897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4CAE45EF-AD5C-4C3D-950D-B3A08B39F28C}"/>
              </a:ext>
            </a:extLst>
          </p:cNvPr>
          <p:cNvSpPr txBox="1"/>
          <p:nvPr/>
        </p:nvSpPr>
        <p:spPr>
          <a:xfrm>
            <a:off x="4016471" y="3760673"/>
            <a:ext cx="34357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tolmács</a:t>
            </a:r>
          </a:p>
        </p:txBody>
      </p: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C38B3ECE-4656-482E-86D0-42734F0B8D6B}"/>
              </a:ext>
            </a:extLst>
          </p:cNvPr>
          <p:cNvGrpSpPr/>
          <p:nvPr/>
        </p:nvGrpSpPr>
        <p:grpSpPr>
          <a:xfrm>
            <a:off x="7452245" y="3448646"/>
            <a:ext cx="2052000" cy="1051271"/>
            <a:chOff x="1964472" y="3287973"/>
            <a:chExt cx="1656001" cy="1051271"/>
          </a:xfrm>
        </p:grpSpPr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E6881422-810D-4E17-B51D-1E7FBAA0A13A}"/>
                </a:ext>
              </a:extLst>
            </p:cNvPr>
            <p:cNvSpPr txBox="1"/>
            <p:nvPr/>
          </p:nvSpPr>
          <p:spPr>
            <a:xfrm>
              <a:off x="1964472" y="3287973"/>
              <a:ext cx="1656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289B9436-D6BA-4CB7-B982-2E66BA42754D}"/>
                </a:ext>
              </a:extLst>
            </p:cNvPr>
            <p:cNvSpPr txBox="1"/>
            <p:nvPr/>
          </p:nvSpPr>
          <p:spPr>
            <a:xfrm>
              <a:off x="1964473" y="3816024"/>
              <a:ext cx="1656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73DA4A4C-3E52-492F-B05C-B2D0515AAA4A}"/>
              </a:ext>
            </a:extLst>
          </p:cNvPr>
          <p:cNvGrpSpPr/>
          <p:nvPr/>
        </p:nvGrpSpPr>
        <p:grpSpPr>
          <a:xfrm>
            <a:off x="1959881" y="5244488"/>
            <a:ext cx="2052000" cy="1564870"/>
            <a:chOff x="1959881" y="5283889"/>
            <a:chExt cx="2052000" cy="1564870"/>
          </a:xfrm>
        </p:grpSpPr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7E0037D8-06CB-431D-A755-22E176CCC6A9}"/>
                </a:ext>
              </a:extLst>
            </p:cNvPr>
            <p:cNvSpPr txBox="1"/>
            <p:nvPr/>
          </p:nvSpPr>
          <p:spPr>
            <a:xfrm>
              <a:off x="1959881" y="5804714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51547306-DDA4-420D-987A-2BE7CDE442CA}"/>
                </a:ext>
              </a:extLst>
            </p:cNvPr>
            <p:cNvSpPr txBox="1"/>
            <p:nvPr/>
          </p:nvSpPr>
          <p:spPr>
            <a:xfrm>
              <a:off x="1959881" y="6325539"/>
              <a:ext cx="2051999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9B4196A9-FDEB-4374-9A91-9D9DB49E0B6F}"/>
                </a:ext>
              </a:extLst>
            </p:cNvPr>
            <p:cNvSpPr txBox="1"/>
            <p:nvPr/>
          </p:nvSpPr>
          <p:spPr>
            <a:xfrm>
              <a:off x="1959881" y="5283889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fax: +36…</a:t>
              </a: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F51187EC-7B9E-4E4C-B67C-05058C329C05}"/>
              </a:ext>
            </a:extLst>
          </p:cNvPr>
          <p:cNvGrpSpPr/>
          <p:nvPr/>
        </p:nvGrpSpPr>
        <p:grpSpPr>
          <a:xfrm>
            <a:off x="7452244" y="5244488"/>
            <a:ext cx="2052000" cy="1564870"/>
            <a:chOff x="1959881" y="5283889"/>
            <a:chExt cx="2052000" cy="1564870"/>
          </a:xfrm>
        </p:grpSpPr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F9B206F1-BD6C-4E81-A124-7490C0B62320}"/>
                </a:ext>
              </a:extLst>
            </p:cNvPr>
            <p:cNvSpPr txBox="1"/>
            <p:nvPr/>
          </p:nvSpPr>
          <p:spPr>
            <a:xfrm>
              <a:off x="1959881" y="5804714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D8BD7093-E219-46D4-BDEA-D57BA1AAE1A8}"/>
                </a:ext>
              </a:extLst>
            </p:cNvPr>
            <p:cNvSpPr txBox="1"/>
            <p:nvPr/>
          </p:nvSpPr>
          <p:spPr>
            <a:xfrm>
              <a:off x="1959881" y="6325539"/>
              <a:ext cx="2051999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0C44A13-8F4E-43D0-95CD-8F729F2A8FC8}"/>
                </a:ext>
              </a:extLst>
            </p:cNvPr>
            <p:cNvSpPr txBox="1"/>
            <p:nvPr/>
          </p:nvSpPr>
          <p:spPr>
            <a:xfrm>
              <a:off x="1959881" y="5283889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fax: +36…</a:t>
              </a:r>
            </a:p>
          </p:txBody>
        </p:sp>
      </p:grp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66ED8E8-BF21-4563-BC8E-31875AFC2200}"/>
              </a:ext>
            </a:extLst>
          </p:cNvPr>
          <p:cNvSpPr txBox="1"/>
          <p:nvPr/>
        </p:nvSpPr>
        <p:spPr>
          <a:xfrm>
            <a:off x="4016471" y="5741865"/>
            <a:ext cx="34357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titkárnő</a:t>
            </a:r>
          </a:p>
        </p:txBody>
      </p:sp>
      <p:pic>
        <p:nvPicPr>
          <p:cNvPr id="96" name="Kép 95" descr="Képernyőrész kivágása">
            <a:extLst>
              <a:ext uri="{FF2B5EF4-FFF2-40B4-BE49-F238E27FC236}">
                <a16:creationId xmlns:a16="http://schemas.microsoft.com/office/drawing/2014/main" id="{115D92D4-C702-46C0-8CBB-11A8676EB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4" y="5074658"/>
            <a:ext cx="1343212" cy="1857634"/>
          </a:xfrm>
          <a:prstGeom prst="rect">
            <a:avLst/>
          </a:prstGeom>
        </p:spPr>
      </p:pic>
      <p:pic>
        <p:nvPicPr>
          <p:cNvPr id="98" name="Kép 97" descr="Képernyőrész kivágása">
            <a:extLst>
              <a:ext uri="{FF2B5EF4-FFF2-40B4-BE49-F238E27FC236}">
                <a16:creationId xmlns:a16="http://schemas.microsoft.com/office/drawing/2014/main" id="{534DECA1-43D0-449F-8281-8BD550A7B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011" y="5186199"/>
            <a:ext cx="1495634" cy="1686160"/>
          </a:xfrm>
          <a:prstGeom prst="rect">
            <a:avLst/>
          </a:prstGeom>
        </p:spPr>
      </p:pic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BD2BEB3D-ECD0-4DF0-8959-CD95ABB0524D}"/>
              </a:ext>
            </a:extLst>
          </p:cNvPr>
          <p:cNvCxnSpPr/>
          <p:nvPr/>
        </p:nvCxnSpPr>
        <p:spPr>
          <a:xfrm>
            <a:off x="251446" y="2843733"/>
            <a:ext cx="11377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9174E644-D037-4879-9010-5554CC0A60E7}"/>
              </a:ext>
            </a:extLst>
          </p:cNvPr>
          <p:cNvCxnSpPr/>
          <p:nvPr/>
        </p:nvCxnSpPr>
        <p:spPr>
          <a:xfrm>
            <a:off x="371066" y="4931965"/>
            <a:ext cx="11377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Nyíl: lefelé mutató 102">
            <a:extLst>
              <a:ext uri="{FF2B5EF4-FFF2-40B4-BE49-F238E27FC236}">
                <a16:creationId xmlns:a16="http://schemas.microsoft.com/office/drawing/2014/main" id="{5929189A-61D4-4772-8A6A-981F013F15FC}"/>
              </a:ext>
            </a:extLst>
          </p:cNvPr>
          <p:cNvSpPr/>
          <p:nvPr/>
        </p:nvSpPr>
        <p:spPr>
          <a:xfrm>
            <a:off x="2843734" y="2422505"/>
            <a:ext cx="108000" cy="10213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Nyíl: lefelé mutató 41">
            <a:extLst>
              <a:ext uri="{FF2B5EF4-FFF2-40B4-BE49-F238E27FC236}">
                <a16:creationId xmlns:a16="http://schemas.microsoft.com/office/drawing/2014/main" id="{9528808A-C01C-4A5A-8541-D90DF4A2F577}"/>
              </a:ext>
            </a:extLst>
          </p:cNvPr>
          <p:cNvSpPr/>
          <p:nvPr/>
        </p:nvSpPr>
        <p:spPr>
          <a:xfrm>
            <a:off x="2843734" y="4499917"/>
            <a:ext cx="108000" cy="756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Nyíl: lefelé mutató 42">
            <a:extLst>
              <a:ext uri="{FF2B5EF4-FFF2-40B4-BE49-F238E27FC236}">
                <a16:creationId xmlns:a16="http://schemas.microsoft.com/office/drawing/2014/main" id="{A7A3E6CC-637A-4BC0-A68D-EB7246B6E4B1}"/>
              </a:ext>
            </a:extLst>
          </p:cNvPr>
          <p:cNvSpPr/>
          <p:nvPr/>
        </p:nvSpPr>
        <p:spPr>
          <a:xfrm>
            <a:off x="2843734" y="6840261"/>
            <a:ext cx="108000" cy="28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Nyíl: lefelé mutató 43">
            <a:extLst>
              <a:ext uri="{FF2B5EF4-FFF2-40B4-BE49-F238E27FC236}">
                <a16:creationId xmlns:a16="http://schemas.microsoft.com/office/drawing/2014/main" id="{9F21720D-13C9-4014-8623-75E6AE256DA3}"/>
              </a:ext>
            </a:extLst>
          </p:cNvPr>
          <p:cNvSpPr/>
          <p:nvPr/>
        </p:nvSpPr>
        <p:spPr>
          <a:xfrm rot="16200000">
            <a:off x="5663860" y="4356221"/>
            <a:ext cx="108000" cy="5652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Nyíl: lefelé mutató 44">
            <a:extLst>
              <a:ext uri="{FF2B5EF4-FFF2-40B4-BE49-F238E27FC236}">
                <a16:creationId xmlns:a16="http://schemas.microsoft.com/office/drawing/2014/main" id="{C046A962-0295-469D-AF29-20D6DEE74862}"/>
              </a:ext>
            </a:extLst>
          </p:cNvPr>
          <p:cNvSpPr/>
          <p:nvPr/>
        </p:nvSpPr>
        <p:spPr>
          <a:xfrm flipV="1">
            <a:off x="8460358" y="6804205"/>
            <a:ext cx="108000" cy="28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Nyíl: lefelé mutató 45">
            <a:extLst>
              <a:ext uri="{FF2B5EF4-FFF2-40B4-BE49-F238E27FC236}">
                <a16:creationId xmlns:a16="http://schemas.microsoft.com/office/drawing/2014/main" id="{BBF9527C-1252-40DC-B297-32834476F87C}"/>
              </a:ext>
            </a:extLst>
          </p:cNvPr>
          <p:cNvSpPr/>
          <p:nvPr/>
        </p:nvSpPr>
        <p:spPr>
          <a:xfrm flipV="1">
            <a:off x="8424366" y="4499917"/>
            <a:ext cx="108000" cy="756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Nyíl: lefelé mutató 46">
            <a:extLst>
              <a:ext uri="{FF2B5EF4-FFF2-40B4-BE49-F238E27FC236}">
                <a16:creationId xmlns:a16="http://schemas.microsoft.com/office/drawing/2014/main" id="{EBE45B1D-E83F-4AE4-99C1-E346F4048627}"/>
              </a:ext>
            </a:extLst>
          </p:cNvPr>
          <p:cNvSpPr/>
          <p:nvPr/>
        </p:nvSpPr>
        <p:spPr>
          <a:xfrm flipV="1">
            <a:off x="8424366" y="2405087"/>
            <a:ext cx="108000" cy="10213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3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Rétegek, Protokollok, Interfészek</a:t>
            </a:r>
          </a:p>
        </p:txBody>
      </p: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4BB1BF2D-6745-482F-A525-D71149BB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6" y="894866"/>
            <a:ext cx="9433048" cy="62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248669" y="1403573"/>
            <a:ext cx="11670850" cy="53475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N. Réteg protokoll:</a:t>
            </a:r>
          </a:p>
          <a:p>
            <a:pPr marL="354013" indent="0">
              <a:buNone/>
            </a:pPr>
            <a:r>
              <a:rPr lang="hu-HU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Egy protokoll, amely leírja az N. réteg jellemzőit.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Társak (</a:t>
            </a:r>
            <a:r>
              <a:rPr lang="hu-HU" sz="26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peers</a:t>
            </a:r>
            <a:r>
              <a:rPr lang="hu-HU" sz="2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):</a:t>
            </a:r>
          </a:p>
          <a:p>
            <a:pPr marL="354013" indent="0">
              <a:buNone/>
            </a:pPr>
            <a:r>
              <a:rPr lang="hu-HU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Egyedek, amelyek a két kommunikációs végpont azonos szintjén helyezkednek el. Logikai szinten ezek a társak kommunikálnak egymással az adott réteg protokolljai szerint.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N/N+1 réteg közti interfész:</a:t>
            </a:r>
          </a:p>
          <a:p>
            <a:pPr marL="354013" indent="0">
              <a:buNone/>
            </a:pPr>
            <a:r>
              <a:rPr lang="hu-HU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 N. és az N+1. réteg közti kapcsolódási határfelület.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N. Réteg szolgáltatása:</a:t>
            </a:r>
          </a:p>
          <a:p>
            <a:pPr marL="354013" indent="0">
              <a:buNone/>
            </a:pPr>
            <a:r>
              <a:rPr lang="hu-HU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Művelethalmaz, amelyet az N. réteg nyújt az N+1. rétegnek (az interfészen keresztül).</a:t>
            </a:r>
            <a:endParaRPr lang="hu-HU" altLang="hu-HU" sz="2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7EE73275-8F71-4B56-BD74-1D73A93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Fogalmak</a:t>
            </a:r>
          </a:p>
        </p:txBody>
      </p:sp>
    </p:spTree>
    <p:extLst>
      <p:ext uri="{BB962C8B-B14F-4D97-AF65-F5344CB8AC3E}">
        <p14:creationId xmlns:p14="http://schemas.microsoft.com/office/powerpoint/2010/main" val="39323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Hálózati kommunikációs séma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0794DD3-A23B-4867-BF52-F6DC15E2FE87}"/>
              </a:ext>
            </a:extLst>
          </p:cNvPr>
          <p:cNvGrpSpPr/>
          <p:nvPr/>
        </p:nvGrpSpPr>
        <p:grpSpPr>
          <a:xfrm>
            <a:off x="683494" y="1043533"/>
            <a:ext cx="10395619" cy="5760000"/>
            <a:chOff x="683494" y="1043533"/>
            <a:chExt cx="10395619" cy="5760000"/>
          </a:xfrm>
        </p:grpSpPr>
        <p:pic>
          <p:nvPicPr>
            <p:cNvPr id="3" name="Kép 2" descr="Képernyőrész kivágása">
              <a:extLst>
                <a:ext uri="{FF2B5EF4-FFF2-40B4-BE49-F238E27FC236}">
                  <a16:creationId xmlns:a16="http://schemas.microsoft.com/office/drawing/2014/main" id="{605D8BC4-64D8-473D-8B15-D50EFDDA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94" y="1043533"/>
              <a:ext cx="10395619" cy="5760000"/>
            </a:xfrm>
            <a:prstGeom prst="rect">
              <a:avLst/>
            </a:prstGeom>
          </p:spPr>
        </p:pic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42760C67-C717-4CA9-B27A-6E4FB6E987DD}"/>
                </a:ext>
              </a:extLst>
            </p:cNvPr>
            <p:cNvSpPr/>
            <p:nvPr/>
          </p:nvSpPr>
          <p:spPr>
            <a:xfrm>
              <a:off x="3059758" y="4787949"/>
              <a:ext cx="288032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F67FD1F6-573C-44CE-B305-0A02C3894D8E}"/>
                </a:ext>
              </a:extLst>
            </p:cNvPr>
            <p:cNvSpPr/>
            <p:nvPr/>
          </p:nvSpPr>
          <p:spPr>
            <a:xfrm>
              <a:off x="5292006" y="4859957"/>
              <a:ext cx="288032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7166BAB6-0899-45B7-959E-DD9761182969}"/>
                </a:ext>
              </a:extLst>
            </p:cNvPr>
            <p:cNvSpPr/>
            <p:nvPr/>
          </p:nvSpPr>
          <p:spPr>
            <a:xfrm>
              <a:off x="7991734" y="4800141"/>
              <a:ext cx="288032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B5AE830E-F53A-4A8D-955D-471805E6C448}"/>
                </a:ext>
              </a:extLst>
            </p:cNvPr>
            <p:cNvSpPr/>
            <p:nvPr/>
          </p:nvSpPr>
          <p:spPr>
            <a:xfrm>
              <a:off x="10212934" y="4787949"/>
              <a:ext cx="288032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11104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248669" y="1403573"/>
            <a:ext cx="11670850" cy="53475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Beágyazás (</a:t>
            </a:r>
            <a:r>
              <a:rPr lang="hu-HU" sz="3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encapsulation</a:t>
            </a: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):</a:t>
            </a:r>
          </a:p>
          <a:p>
            <a:pPr marL="354013" indent="0">
              <a:buNone/>
            </a:pP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magasabb rétegtől érkező információ becsomagolása egy specifikus protokoll fejrésszel H1, H2, ... együtt (hasonlóan a hagyományos levél megcímzett borítékba helyezéséhez).</a:t>
            </a:r>
            <a:endParaRPr lang="hu-HU" altLang="hu-HU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7EE73275-8F71-4B56-BD74-1D73A93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Beágyazás</a:t>
            </a:r>
          </a:p>
        </p:txBody>
      </p: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EBF063E9-4111-4B1C-91F5-CCB71991A6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4538414" y="3522494"/>
            <a:ext cx="2975971" cy="110970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9348A17A-F948-4B32-9C14-2CB91AF43A46}"/>
              </a:ext>
            </a:extLst>
          </p:cNvPr>
          <p:cNvSpPr/>
          <p:nvPr/>
        </p:nvSpPr>
        <p:spPr>
          <a:xfrm>
            <a:off x="352082" y="4928611"/>
            <a:ext cx="113486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Protokoll Adat Egység (PDU):</a:t>
            </a:r>
          </a:p>
          <a:p>
            <a:pPr marL="354013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Fejrészt és adatrészt tartalmazó egység, amelyet egy adott protokoll kezel - csomag</a:t>
            </a:r>
          </a:p>
        </p:txBody>
      </p:sp>
    </p:spTree>
    <p:extLst>
      <p:ext uri="{BB962C8B-B14F-4D97-AF65-F5344CB8AC3E}">
        <p14:creationId xmlns:p14="http://schemas.microsoft.com/office/powerpoint/2010/main" val="5179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248669" y="1043533"/>
            <a:ext cx="11670850" cy="53475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987425" algn="l"/>
                <a:tab pos="7181850" algn="l"/>
              </a:tabLst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Réteg	</a:t>
            </a: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DPU neve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1.	APDU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2. 	PPDU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3.	SPDU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4.	TPDU, szegmens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5.	Csomag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6.	Keret</a:t>
            </a:r>
          </a:p>
          <a:p>
            <a:pPr marL="354013" indent="0">
              <a:spcBef>
                <a:spcPts val="0"/>
              </a:spcBef>
              <a:spcAft>
                <a:spcPts val="1800"/>
              </a:spcAft>
              <a:buNone/>
              <a:tabLst>
                <a:tab pos="1438275" algn="l"/>
                <a:tab pos="7534275" algn="l"/>
              </a:tabLst>
            </a:pPr>
            <a:r>
              <a:rPr lang="hu-HU" altLang="hu-HU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7.	Bit</a:t>
            </a: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7EE73275-8F71-4B56-BD74-1D73A93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OSI </a:t>
            </a:r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modell </a:t>
            </a:r>
            <a:r>
              <a:rPr lang="hu-HU" sz="3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				</a:t>
            </a:r>
            <a:r>
              <a:rPr lang="hu-HU" sz="2800" dirty="0" smtClean="0">
                <a:solidFill>
                  <a:schemeClr val="tx1"/>
                </a:solidFill>
                <a:latin typeface="Calibri Light" panose="020F0302020204030204" pitchFamily="34" charset="0"/>
                <a:hlinkClick r:id="rId2"/>
              </a:rPr>
              <a:t>https</a:t>
            </a:r>
            <a:r>
              <a:rPr lang="hu-HU" sz="2800" dirty="0">
                <a:solidFill>
                  <a:schemeClr val="tx1"/>
                </a:solidFill>
                <a:latin typeface="Calibri Light" panose="020F0302020204030204" pitchFamily="34" charset="0"/>
                <a:hlinkClick r:id="rId2"/>
              </a:rPr>
              <a:t>://</a:t>
            </a:r>
            <a:r>
              <a:rPr lang="hu-HU" sz="2800" dirty="0" smtClean="0">
                <a:solidFill>
                  <a:schemeClr val="tx1"/>
                </a:solidFill>
                <a:latin typeface="Calibri Light" panose="020F0302020204030204" pitchFamily="34" charset="0"/>
                <a:hlinkClick r:id="rId2"/>
              </a:rPr>
              <a:t>hu.wikipedia.org/wiki/OSI-modell</a:t>
            </a:r>
            <a:r>
              <a:rPr lang="hu-HU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hu-HU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endParaRPr lang="hu-HU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3E493D2-D064-421A-B0BA-11949B9022AC}"/>
              </a:ext>
            </a:extLst>
          </p:cNvPr>
          <p:cNvSpPr txBox="1"/>
          <p:nvPr/>
        </p:nvSpPr>
        <p:spPr>
          <a:xfrm>
            <a:off x="2913454" y="1475581"/>
            <a:ext cx="4176464" cy="5539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Alkalmazási réteg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930289D-5C4F-46F8-8356-EAACACF0DB50}"/>
              </a:ext>
            </a:extLst>
          </p:cNvPr>
          <p:cNvSpPr txBox="1"/>
          <p:nvPr/>
        </p:nvSpPr>
        <p:spPr>
          <a:xfrm>
            <a:off x="2913454" y="2160008"/>
            <a:ext cx="4176464" cy="5539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Megjelenési réteg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D7265A1-9116-47CF-9C3D-D9DA7B69FD88}"/>
              </a:ext>
            </a:extLst>
          </p:cNvPr>
          <p:cNvSpPr txBox="1"/>
          <p:nvPr/>
        </p:nvSpPr>
        <p:spPr>
          <a:xfrm>
            <a:off x="2913454" y="2844435"/>
            <a:ext cx="4176464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Viszony réteg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1F9EFED-4D22-46BF-BF5A-33695907217A}"/>
              </a:ext>
            </a:extLst>
          </p:cNvPr>
          <p:cNvSpPr txBox="1"/>
          <p:nvPr/>
        </p:nvSpPr>
        <p:spPr>
          <a:xfrm>
            <a:off x="2913454" y="3528862"/>
            <a:ext cx="4176464" cy="5539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Szállítási réteg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BBF4E7A-007A-41CA-AE8B-E4CCE4B62671}"/>
              </a:ext>
            </a:extLst>
          </p:cNvPr>
          <p:cNvSpPr txBox="1"/>
          <p:nvPr/>
        </p:nvSpPr>
        <p:spPr>
          <a:xfrm>
            <a:off x="2913454" y="4213289"/>
            <a:ext cx="417646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Hálózati réteg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5752322-673C-450A-A45A-C842E5D134D1}"/>
              </a:ext>
            </a:extLst>
          </p:cNvPr>
          <p:cNvSpPr txBox="1"/>
          <p:nvPr/>
        </p:nvSpPr>
        <p:spPr>
          <a:xfrm>
            <a:off x="2913454" y="4897716"/>
            <a:ext cx="4176464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Adatkapcsolati réteg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B4A13EF-A145-4F6A-A8FD-AE0D47C19946}"/>
              </a:ext>
            </a:extLst>
          </p:cNvPr>
          <p:cNvSpPr txBox="1"/>
          <p:nvPr/>
        </p:nvSpPr>
        <p:spPr>
          <a:xfrm>
            <a:off x="2913454" y="5582145"/>
            <a:ext cx="4176464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Fizikai réteg</a:t>
            </a:r>
          </a:p>
        </p:txBody>
      </p:sp>
    </p:spTree>
    <p:extLst>
      <p:ext uri="{BB962C8B-B14F-4D97-AF65-F5344CB8AC3E}">
        <p14:creationId xmlns:p14="http://schemas.microsoft.com/office/powerpoint/2010/main" val="9663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317900" y="971526"/>
            <a:ext cx="11670850" cy="56886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Fizikai réteg (L1</a:t>
            </a: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):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Átviteli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közegek tulajdonságaival, a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jelátvitel megvalósításával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foglalkozik.</a:t>
            </a:r>
            <a:b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• Kábelek, csatlakozók, moduláció, jelkódolás, stb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Adatkapcsolati </a:t>
            </a: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réteg (L2</a:t>
            </a: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):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Megbízható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jelátvitel két közvetlenül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összekötött eszköz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között. </a:t>
            </a:r>
            <a:endParaRPr lang="hu-HU" sz="3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Két </a:t>
            </a:r>
            <a:r>
              <a:rPr lang="hu-HU" sz="3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alréteg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: LLC, MAC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•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Fizikai címzés, közeghozzáférés, logikai 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topológia, stb.</a:t>
            </a:r>
            <a:endParaRPr lang="hu-HU" sz="30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u-HU" sz="30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Hálózati </a:t>
            </a:r>
            <a: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  <a:t>réteg (L3):</a:t>
            </a:r>
            <a:br>
              <a:rPr lang="hu-HU" sz="3000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Összeköttetés két hálózati csomópont között (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nem csak 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a közvetlenül összekötött esetben</a:t>
            </a: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).</a:t>
            </a:r>
          </a:p>
          <a:p>
            <a:pPr marL="441325" indent="0">
              <a:spcBef>
                <a:spcPts val="0"/>
              </a:spcBef>
              <a:buNone/>
            </a:pPr>
            <a:r>
              <a:rPr lang="hu-HU" sz="3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• </a:t>
            </a:r>
            <a:r>
              <a:rPr lang="hu-HU" sz="30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Routing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, forgalom szabályzás, hálózati címzés, </a:t>
            </a:r>
            <a:r>
              <a:rPr lang="hu-HU" sz="30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stb</a:t>
            </a:r>
            <a:r>
              <a:rPr lang="hu-HU" sz="30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hu-HU" sz="3200" dirty="0"/>
              <a:t/>
            </a:r>
            <a:br>
              <a:rPr lang="hu-HU" sz="3200" dirty="0"/>
            </a:br>
            <a:endParaRPr lang="hu-HU" sz="3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7EE73275-8F71-4B56-BD74-1D73A93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OSI modell rétegei</a:t>
            </a:r>
            <a:endParaRPr lang="hu-H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Körülvágás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0</TotalTime>
  <Words>356</Words>
  <Application>Microsoft Office PowerPoint</Application>
  <PresentationFormat>Egyéni</PresentationFormat>
  <Paragraphs>84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Franklin Gothic Book</vt:lpstr>
      <vt:lpstr>Körülvágás</vt:lpstr>
      <vt:lpstr>SZÁMÍTÓGÉPES-HÁLÓZATOK</vt:lpstr>
      <vt:lpstr>Rétegek, protokollok</vt:lpstr>
      <vt:lpstr>Filozófus – tolmács – titkárnő architektúra</vt:lpstr>
      <vt:lpstr>Rétegek, Protokollok, Interfészek</vt:lpstr>
      <vt:lpstr>Fogalmak</vt:lpstr>
      <vt:lpstr>Hálózati kommunikációs séma</vt:lpstr>
      <vt:lpstr>Beágyazás</vt:lpstr>
      <vt:lpstr>OSI modell     https://hu.wikipedia.org/wiki/OSI-modell </vt:lpstr>
      <vt:lpstr>OSI modell rétegei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Babos Gabor</dc:creator>
  <cp:lastModifiedBy>bubu</cp:lastModifiedBy>
  <cp:revision>459</cp:revision>
  <cp:lastPrinted>2017-12-19T08:12:30Z</cp:lastPrinted>
  <dcterms:modified xsi:type="dcterms:W3CDTF">2018-03-10T06:50:42Z</dcterms:modified>
</cp:coreProperties>
</file>