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97" r:id="rId4"/>
    <p:sldId id="296" r:id="rId5"/>
    <p:sldId id="298" r:id="rId6"/>
    <p:sldId id="299" r:id="rId7"/>
    <p:sldId id="300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E6"/>
    <a:srgbClr val="00B050"/>
    <a:srgbClr val="FFF2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Világos stílus 2 – 5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54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E731B9-524A-4088-B72A-883C98B06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DC0A53F-7E93-4955-864F-3520BAA86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B8D4FD1-EF2F-4168-9F21-EBAF3EC4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624-0785-4557-B791-6B285B0F09DA}" type="datetimeFigureOut">
              <a:rPr lang="hu-HU" smtClean="0"/>
              <a:t>2018.05.10.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132A00-6A60-48ED-A270-30BCD9A9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E60AFF-AE58-4354-9F60-9BFDCBC2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890E-DD5C-46A5-8A6D-FC2203921B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0017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E6D1F8-639A-458D-9371-AA4016D8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1F3BC78-17AA-449F-A0D9-17FC2AC6C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988BFA-DF91-4178-A1C7-13F07234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624-0785-4557-B791-6B285B0F09DA}" type="datetimeFigureOut">
              <a:rPr lang="hu-HU" smtClean="0"/>
              <a:t>2018.05.10.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94BFD48-0336-4565-860B-97C50821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26816F-E6E6-4B0D-AAE2-85716206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890E-DD5C-46A5-8A6D-FC2203921B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543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E52BF3-2BCE-4CA3-A570-204BA748A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C0DA30F-E964-4BF0-986D-6B2A06BEC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D301715-83AE-482A-A766-A23BC5AB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624-0785-4557-B791-6B285B0F09DA}" type="datetimeFigureOut">
              <a:rPr lang="hu-HU" smtClean="0"/>
              <a:t>2018.05.10.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F86701-76B5-411C-A2CC-D798F348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6B82AD3-86F5-49A1-8CD1-F77BDA98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890E-DD5C-46A5-8A6D-FC2203921B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2941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BC3209-DF3D-4148-94BB-D310C5C5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0A50A7-54E5-4A94-B4C5-3609CD5C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D39B02-6585-4250-BE6D-DFF64AEF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624-0785-4557-B791-6B285B0F09DA}" type="datetimeFigureOut">
              <a:rPr lang="hu-HU" smtClean="0"/>
              <a:t>2018.05.10.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87B52F6-43CA-4733-8B82-50614837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BB2455-08BB-45A6-B948-ADD01BE5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890E-DD5C-46A5-8A6D-FC2203921B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0230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A9608C-44F1-4C3C-8E6D-F018AFA6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28ECE5-6A5E-438E-9890-10247D58B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F6C76A-40CA-4684-A6A2-4DD4E3E8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624-0785-4557-B791-6B285B0F09DA}" type="datetimeFigureOut">
              <a:rPr lang="hu-HU" smtClean="0"/>
              <a:t>2018.05.10.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4E99BE-0F54-454A-A332-A5952093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E78FCCF-9E64-488B-908E-024D4D61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890E-DD5C-46A5-8A6D-FC2203921B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5749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093AF0-E643-4D32-8C75-587CC984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9B35ED-F547-4B74-B3F7-2886E9EDB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E531018-E728-4F24-BBCF-2F7691744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2DFBAA1-0BEC-41B2-B282-CEA8F5D2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624-0785-4557-B791-6B285B0F09DA}" type="datetimeFigureOut">
              <a:rPr lang="hu-HU" smtClean="0"/>
              <a:t>2018.05.10.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7CB9CA0-D452-4BCE-A2BD-80E3D745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1544C1F-983D-4E58-84B3-734001D7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890E-DD5C-46A5-8A6D-FC2203921B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5573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E8828B-CEB8-473F-85BE-F585DC5B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F7447E4-A7CD-463A-8AEA-39657483E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719BBE4-5E36-4B00-82CA-9148FD788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46C648E-E168-4C78-AE25-5EA2EAEA0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FE1EC08-99BA-4DCE-AA24-F01DF85FD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2723089-C38F-4A45-9582-AA8E9083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624-0785-4557-B791-6B285B0F09DA}" type="datetimeFigureOut">
              <a:rPr lang="hu-HU" smtClean="0"/>
              <a:t>2018.05.10.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7D2BE62-615B-45CA-9D2A-72241B3C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20FE29C-5EB4-406D-A5A9-C0B02A0A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890E-DD5C-46A5-8A6D-FC2203921B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9585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9CB4F9-AB96-45B8-AD50-5B14DDF0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8321B1D-EB55-456D-8F51-36AB8B39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624-0785-4557-B791-6B285B0F09DA}" type="datetimeFigureOut">
              <a:rPr lang="hu-HU" smtClean="0"/>
              <a:t>2018.05.10.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B8BE74B-F36F-450B-88BA-33B466B7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D2F4965-B07B-42CA-812B-A1B0FBFC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890E-DD5C-46A5-8A6D-FC2203921B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0497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CD68B4D-5295-4912-9CA5-7A2D85C3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624-0785-4557-B791-6B285B0F09DA}" type="datetimeFigureOut">
              <a:rPr lang="hu-HU" smtClean="0"/>
              <a:t>2018.05.10.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154ED3F-DBFD-4E06-BCC9-BCFAF2AA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39FAAD6-3101-4361-BE62-EB1506EF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890E-DD5C-46A5-8A6D-FC2203921B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1244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E9C44C-1EA9-4518-AD6D-067648FC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078F1F-4DFD-42B5-80D1-2468DECD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C7065F9-4430-480E-950C-CDA8ACCD5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018ED69-D34B-4DB4-822E-EFE84618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624-0785-4557-B791-6B285B0F09DA}" type="datetimeFigureOut">
              <a:rPr lang="hu-HU" smtClean="0"/>
              <a:t>2018.05.10.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9CC37CA-DA11-4A07-8271-05588306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1FED548-1C3D-4C7E-972E-A34A62CF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890E-DD5C-46A5-8A6D-FC2203921B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36030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012FE1-8C92-4794-BFCC-C9D332A4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EA43A63-BC4E-49CF-8E85-55B0C0AA7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EC95AB1-6AA7-4242-BCE4-8B6113DB3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B959468-965D-4BB9-A16B-0FCF5FE9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D624-0785-4557-B791-6B285B0F09DA}" type="datetimeFigureOut">
              <a:rPr lang="hu-HU" smtClean="0"/>
              <a:t>2018.05.10.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D1C50A3-C43B-465E-BDBA-420CEA8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98EB8A6-37AC-44F1-9671-E27D8911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890E-DD5C-46A5-8A6D-FC2203921B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9315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3709DF4-D18B-4C9C-84E6-6D6B89B3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759F0C2-2012-46D3-A17B-916A4B612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53A45F-ADAF-4EF5-B6CE-3D517A065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D624-0785-4557-B791-6B285B0F09DA}" type="datetimeFigureOut">
              <a:rPr lang="hu-HU" smtClean="0"/>
              <a:t>2018.05.10.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AF8E003-700F-475B-A972-20FAB05D0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D946D1-0025-4D15-9ADC-728003ADA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1890E-DD5C-46A5-8A6D-FC2203921B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023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7698DE95-90F1-4B45-883C-DC065EC5D739}"/>
              </a:ext>
            </a:extLst>
          </p:cNvPr>
          <p:cNvSpPr/>
          <p:nvPr/>
        </p:nvSpPr>
        <p:spPr>
          <a:xfrm>
            <a:off x="281425" y="345889"/>
            <a:ext cx="1180171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>
                <a:latin typeface="+mj-lt"/>
              </a:rPr>
              <a:t>Egy futárszolgálat a futárjainak a megtett utak alapján ad fizetést. Az egyik futár egy héten át feljegyezte fuvarjai legfontosabb adatait, és azokat eltárolta egy állományban</a:t>
            </a:r>
          </a:p>
          <a:p>
            <a:r>
              <a:rPr lang="hu-HU" sz="2800" dirty="0">
                <a:latin typeface="+mj-lt"/>
              </a:rPr>
              <a:t>A fájlban minden sor egy-egy út adatait tartalmazza egymástól szóközzel elválasztva.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latin typeface="+mj-lt"/>
              </a:rPr>
              <a:t>nap </a:t>
            </a:r>
            <a:r>
              <a:rPr lang="hu-HU" sz="2800" dirty="0">
                <a:latin typeface="+mj-lt"/>
              </a:rPr>
              <a:t>sorszáma, ami 1 és 7 közötti érték lehet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hu-HU" sz="2800" dirty="0">
                <a:latin typeface="+mj-lt"/>
              </a:rPr>
              <a:t>a napon belüli fuvarszám,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hu-HU" sz="2800" dirty="0">
                <a:latin typeface="+mj-lt"/>
              </a:rPr>
              <a:t>az adott fuvar során megtett utat jelenti kilométerben, egészre kerekítve</a:t>
            </a:r>
          </a:p>
        </p:txBody>
      </p:sp>
      <p:sp>
        <p:nvSpPr>
          <p:cNvPr id="4" name="Akciógomb: Tovább vagy Következő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D3AF734-3E52-4982-B218-47A5B7E12F36}"/>
              </a:ext>
            </a:extLst>
          </p:cNvPr>
          <p:cNvSpPr/>
          <p:nvPr/>
        </p:nvSpPr>
        <p:spPr>
          <a:xfrm>
            <a:off x="11592098" y="6412992"/>
            <a:ext cx="324000" cy="297784"/>
          </a:xfrm>
          <a:prstGeom prst="actionButtonForwardNex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" name="Csoportba foglalás 1"/>
          <p:cNvGrpSpPr/>
          <p:nvPr/>
        </p:nvGrpSpPr>
        <p:grpSpPr>
          <a:xfrm>
            <a:off x="699795" y="4067971"/>
            <a:ext cx="3457426" cy="2283859"/>
            <a:chOff x="699795" y="4067971"/>
            <a:chExt cx="3457426" cy="2283859"/>
          </a:xfrm>
        </p:grpSpPr>
        <p:sp>
          <p:nvSpPr>
            <p:cNvPr id="21" name="Tekercs: függőleges 17">
              <a:extLst>
                <a:ext uri="{FF2B5EF4-FFF2-40B4-BE49-F238E27FC236}">
                  <a16:creationId xmlns:a16="http://schemas.microsoft.com/office/drawing/2014/main" id="{DB569ED2-90E5-43A5-83BB-65AFD745FC36}"/>
                </a:ext>
              </a:extLst>
            </p:cNvPr>
            <p:cNvSpPr/>
            <p:nvPr/>
          </p:nvSpPr>
          <p:spPr>
            <a:xfrm>
              <a:off x="699795" y="4067971"/>
              <a:ext cx="3457426" cy="2259395"/>
            </a:xfrm>
            <a:prstGeom prst="verticalScroll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 8"/>
            <p:cNvSpPr/>
            <p:nvPr/>
          </p:nvSpPr>
          <p:spPr>
            <a:xfrm>
              <a:off x="1262663" y="4289727"/>
              <a:ext cx="2489206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u-HU" sz="3200" dirty="0"/>
                <a:t>1 7 14</a:t>
              </a:r>
            </a:p>
            <a:p>
              <a:r>
                <a:rPr lang="hu-HU" sz="3200" dirty="0"/>
                <a:t>3 3 10</a:t>
              </a:r>
            </a:p>
            <a:p>
              <a:r>
                <a:rPr lang="hu-HU" sz="3200" dirty="0"/>
                <a:t>1 1 3</a:t>
              </a:r>
            </a:p>
            <a:p>
              <a:r>
                <a:rPr lang="hu-HU" sz="3200" dirty="0" smtClean="0"/>
                <a:t>...</a:t>
              </a:r>
              <a:endParaRPr lang="hu-HU" sz="3200" dirty="0"/>
            </a:p>
          </p:txBody>
        </p:sp>
      </p:grp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8760" y="4532617"/>
            <a:ext cx="1344428" cy="168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42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églalap 21">
            <a:extLst>
              <a:ext uri="{FF2B5EF4-FFF2-40B4-BE49-F238E27FC236}">
                <a16:creationId xmlns:a16="http://schemas.microsoft.com/office/drawing/2014/main" id="{19BBB676-9C4C-4168-B071-F7FF68978485}"/>
              </a:ext>
            </a:extLst>
          </p:cNvPr>
          <p:cNvSpPr/>
          <p:nvPr/>
        </p:nvSpPr>
        <p:spPr>
          <a:xfrm>
            <a:off x="315535" y="427961"/>
            <a:ext cx="68834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1825" lvl="0" indent="-631825"/>
            <a:r>
              <a:rPr lang="hu-HU" sz="2800" b="1" dirty="0">
                <a:latin typeface="+mj-lt"/>
              </a:rPr>
              <a:t>f1(): </a:t>
            </a:r>
            <a:r>
              <a:rPr lang="hu-HU" sz="2800" dirty="0">
                <a:latin typeface="+mj-lt"/>
              </a:rPr>
              <a:t>Olvassa be az   adatok.txt  állományban </a:t>
            </a:r>
            <a:r>
              <a:rPr lang="hu-HU" sz="2800" dirty="0" smtClean="0">
                <a:latin typeface="+mj-lt"/>
              </a:rPr>
              <a:t>talált </a:t>
            </a:r>
            <a:r>
              <a:rPr lang="hu-HU" sz="2800" dirty="0">
                <a:latin typeface="+mj-lt"/>
              </a:rPr>
              <a:t>adatokat.</a:t>
            </a:r>
          </a:p>
          <a:p>
            <a:r>
              <a:rPr lang="hu-HU" sz="2800" dirty="0">
                <a:solidFill>
                  <a:srgbClr val="C00000"/>
                </a:solidFill>
                <a:latin typeface="+mj-lt"/>
              </a:rPr>
              <a:t>tétel</a:t>
            </a:r>
            <a:r>
              <a:rPr lang="hu-HU" sz="2800" dirty="0">
                <a:latin typeface="+mj-lt"/>
              </a:rPr>
              <a:t>: másolás</a:t>
            </a:r>
          </a:p>
          <a:p>
            <a:r>
              <a:rPr lang="hu-HU" sz="2800" dirty="0">
                <a:latin typeface="+mj-lt"/>
              </a:rPr>
              <a:t>A szokásos módon egy sor kiolvasása és a konstruktor hívása.</a:t>
            </a:r>
          </a:p>
          <a:p>
            <a:r>
              <a:rPr lang="hu-HU" sz="2800" dirty="0">
                <a:latin typeface="+mj-lt"/>
              </a:rPr>
              <a:t>A szeletelés a </a:t>
            </a:r>
            <a:r>
              <a:rPr lang="hu-HU" sz="2800" i="1" dirty="0" err="1">
                <a:solidFill>
                  <a:srgbClr val="0000E6"/>
                </a:solidFill>
                <a:latin typeface="+mj-lt"/>
              </a:rPr>
              <a:t>class</a:t>
            </a:r>
            <a:r>
              <a:rPr lang="hu-HU" sz="2800" dirty="0">
                <a:latin typeface="+mj-lt"/>
              </a:rPr>
              <a:t> feladata!</a:t>
            </a:r>
          </a:p>
        </p:txBody>
      </p:sp>
      <p:sp>
        <p:nvSpPr>
          <p:cNvPr id="10" name="Akciógomb: Tovább vagy Következő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05F01B5-556A-4C16-99DC-9C262BE15A9E}"/>
              </a:ext>
            </a:extLst>
          </p:cNvPr>
          <p:cNvSpPr/>
          <p:nvPr/>
        </p:nvSpPr>
        <p:spPr>
          <a:xfrm>
            <a:off x="11592098" y="6412992"/>
            <a:ext cx="324000" cy="297784"/>
          </a:xfrm>
          <a:prstGeom prst="actionButtonForwardNex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181322" y="3465513"/>
            <a:ext cx="3457426" cy="2283859"/>
            <a:chOff x="699795" y="4067971"/>
            <a:chExt cx="3457426" cy="2283859"/>
          </a:xfrm>
        </p:grpSpPr>
        <p:sp>
          <p:nvSpPr>
            <p:cNvPr id="13" name="Tekercs: függőleges 17">
              <a:extLst>
                <a:ext uri="{FF2B5EF4-FFF2-40B4-BE49-F238E27FC236}">
                  <a16:creationId xmlns:a16="http://schemas.microsoft.com/office/drawing/2014/main" id="{DB569ED2-90E5-43A5-83BB-65AFD745FC36}"/>
                </a:ext>
              </a:extLst>
            </p:cNvPr>
            <p:cNvSpPr/>
            <p:nvPr/>
          </p:nvSpPr>
          <p:spPr>
            <a:xfrm>
              <a:off x="699795" y="4067971"/>
              <a:ext cx="3457426" cy="2259395"/>
            </a:xfrm>
            <a:prstGeom prst="verticalScroll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/>
            <p:cNvSpPr/>
            <p:nvPr/>
          </p:nvSpPr>
          <p:spPr>
            <a:xfrm>
              <a:off x="1262663" y="4289727"/>
              <a:ext cx="2489206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u-HU" sz="3200" dirty="0"/>
                <a:t>1 7 14</a:t>
              </a:r>
            </a:p>
            <a:p>
              <a:r>
                <a:rPr lang="hu-HU" sz="3200" dirty="0"/>
                <a:t>3 3 10</a:t>
              </a:r>
            </a:p>
            <a:p>
              <a:r>
                <a:rPr lang="hu-HU" sz="3200" dirty="0"/>
                <a:t>1 1 3</a:t>
              </a:r>
            </a:p>
            <a:p>
              <a:r>
                <a:rPr lang="hu-HU" sz="3200" dirty="0" smtClean="0"/>
                <a:t>...</a:t>
              </a:r>
              <a:endParaRPr lang="hu-HU" sz="3200" dirty="0"/>
            </a:p>
          </p:txBody>
        </p:sp>
      </p:grpSp>
      <p:grpSp>
        <p:nvGrpSpPr>
          <p:cNvPr id="21" name="Csoportba foglalás 20"/>
          <p:cNvGrpSpPr/>
          <p:nvPr/>
        </p:nvGrpSpPr>
        <p:grpSpPr>
          <a:xfrm>
            <a:off x="7464215" y="-11540"/>
            <a:ext cx="4649228" cy="982758"/>
            <a:chOff x="7464215" y="-11540"/>
            <a:chExt cx="4649228" cy="982758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42901477-C209-4D0B-882C-89A62F6CA4CA}"/>
                </a:ext>
              </a:extLst>
            </p:cNvPr>
            <p:cNvSpPr/>
            <p:nvPr/>
          </p:nvSpPr>
          <p:spPr>
            <a:xfrm>
              <a:off x="7464215" y="-11540"/>
              <a:ext cx="46492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u-HU" sz="24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AppFutár</a:t>
              </a:r>
              <a:r>
                <a:rPr lang="hu-HU" sz="2400" dirty="0"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hu-HU" sz="2400" dirty="0" smtClean="0"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:</a:t>
              </a:r>
              <a:r>
                <a:rPr lang="hu-HU" sz="2400" dirty="0" err="1" smtClean="0">
                  <a:solidFill>
                    <a:srgbClr val="0000E6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class</a:t>
              </a:r>
              <a:r>
                <a:rPr lang="hu-HU" sz="2400" dirty="0" smtClean="0"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hu-HU" sz="2400" i="1" dirty="0" smtClean="0"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főprogram</a:t>
              </a:r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42901477-C209-4D0B-882C-89A62F6CA4CA}"/>
                </a:ext>
              </a:extLst>
            </p:cNvPr>
            <p:cNvSpPr/>
            <p:nvPr/>
          </p:nvSpPr>
          <p:spPr>
            <a:xfrm>
              <a:off x="7858885" y="447998"/>
              <a:ext cx="3594685" cy="52322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hu-HU" sz="2800" dirty="0" smtClean="0"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&lt;</a:t>
              </a:r>
              <a:r>
                <a:rPr lang="hu-HU" sz="2800" b="1" dirty="0" err="1"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U</a:t>
              </a:r>
              <a:r>
                <a:rPr lang="hu-HU" sz="2800" b="1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t</a:t>
              </a:r>
              <a:r>
                <a:rPr lang="hu-HU" sz="2800" dirty="0" smtClean="0"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&gt; </a:t>
              </a:r>
              <a:r>
                <a:rPr lang="hu-HU" sz="2800" i="1" dirty="0" smtClean="0">
                  <a:solidFill>
                    <a:srgbClr val="00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utak </a:t>
              </a:r>
              <a:r>
                <a:rPr lang="hu-HU" sz="2800" dirty="0" smtClean="0"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hu-HU" sz="2800" dirty="0"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:</a:t>
              </a:r>
              <a:r>
                <a:rPr lang="hu-HU" sz="2800" dirty="0" smtClean="0"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lista </a:t>
              </a:r>
              <a:endParaRPr lang="hu-HU" sz="28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" name="Csoportba foglalás 7"/>
          <p:cNvGrpSpPr/>
          <p:nvPr/>
        </p:nvGrpSpPr>
        <p:grpSpPr>
          <a:xfrm>
            <a:off x="7464215" y="2075615"/>
            <a:ext cx="4451883" cy="3323988"/>
            <a:chOff x="7464215" y="1368599"/>
            <a:chExt cx="4451883" cy="3323988"/>
          </a:xfrm>
        </p:grpSpPr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42901477-C209-4D0B-882C-89A62F6CA4CA}"/>
                </a:ext>
              </a:extLst>
            </p:cNvPr>
            <p:cNvSpPr/>
            <p:nvPr/>
          </p:nvSpPr>
          <p:spPr>
            <a:xfrm>
              <a:off x="7464215" y="1368599"/>
              <a:ext cx="445188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u-HU" sz="2400" b="1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Ut</a:t>
              </a:r>
              <a:r>
                <a:rPr lang="hu-HU" sz="2400" dirty="0" smtClean="0"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:</a:t>
              </a:r>
              <a:r>
                <a:rPr lang="hu-HU" sz="2400" dirty="0" err="1" smtClean="0">
                  <a:solidFill>
                    <a:srgbClr val="0000E6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class</a:t>
              </a:r>
              <a:r>
                <a:rPr lang="hu-HU" sz="2400" dirty="0" smtClean="0"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42901477-C209-4D0B-882C-89A62F6CA4CA}"/>
                </a:ext>
              </a:extLst>
            </p:cNvPr>
            <p:cNvSpPr/>
            <p:nvPr/>
          </p:nvSpPr>
          <p:spPr>
            <a:xfrm>
              <a:off x="7663991" y="1830264"/>
              <a:ext cx="4185501" cy="120032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 int</a:t>
              </a:r>
              <a:r>
                <a:rPr lang="hu-HU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nap</a:t>
              </a:r>
              <a:endParaRPr lang="hu-HU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fontAlgn="base"/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hu-HU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hu-HU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fuvar </a:t>
              </a:r>
            </a:p>
            <a:p>
              <a:pPr fontAlgn="base"/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hu-HU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hu-HU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km</a:t>
              </a:r>
              <a:endParaRPr lang="hu-HU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42901477-C209-4D0B-882C-89A62F6CA4CA}"/>
                </a:ext>
              </a:extLst>
            </p:cNvPr>
            <p:cNvSpPr/>
            <p:nvPr/>
          </p:nvSpPr>
          <p:spPr>
            <a:xfrm>
              <a:off x="7663990" y="3022236"/>
              <a:ext cx="4185501" cy="461665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</a:t>
              </a:r>
              <a:r>
                <a:rPr lang="hu-HU" sz="2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Ut</a:t>
              </a:r>
              <a:r>
                <a:rPr lang="hu-HU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(String sor)</a:t>
              </a:r>
            </a:p>
          </p:txBody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42901477-C209-4D0B-882C-89A62F6CA4CA}"/>
                </a:ext>
              </a:extLst>
            </p:cNvPr>
            <p:cNvSpPr/>
            <p:nvPr/>
          </p:nvSpPr>
          <p:spPr>
            <a:xfrm>
              <a:off x="7663990" y="3492258"/>
              <a:ext cx="4185501" cy="120032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</a:t>
              </a:r>
              <a:r>
                <a:rPr lang="hu-HU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getNap</a:t>
              </a:r>
              <a:endParaRPr lang="hu-HU" sz="24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fontAlgn="base"/>
              <a:r>
                <a:rPr lang="hu-HU" sz="2400" dirty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</a:t>
              </a:r>
              <a:r>
                <a:rPr lang="hu-HU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getFuvar</a:t>
              </a:r>
              <a:endParaRPr lang="hu-HU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fontAlgn="base"/>
              <a:r>
                <a:rPr lang="hu-HU" sz="2400" dirty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</a:t>
              </a:r>
              <a:r>
                <a:rPr lang="hu-HU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getKm</a:t>
              </a:r>
              <a:endParaRPr lang="hu-HU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" name="Téglalap 4"/>
          <p:cNvSpPr/>
          <p:nvPr/>
        </p:nvSpPr>
        <p:spPr>
          <a:xfrm>
            <a:off x="744190" y="3789575"/>
            <a:ext cx="1310853" cy="3770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Egyenes összekötő nyíllal 6"/>
          <p:cNvCxnSpPr>
            <a:stCxn id="5" idx="3"/>
          </p:cNvCxnSpPr>
          <p:nvPr/>
        </p:nvCxnSpPr>
        <p:spPr>
          <a:xfrm>
            <a:off x="2055043" y="3978111"/>
            <a:ext cx="5652000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églalap 22"/>
          <p:cNvSpPr/>
          <p:nvPr/>
        </p:nvSpPr>
        <p:spPr>
          <a:xfrm>
            <a:off x="228668" y="1320029"/>
            <a:ext cx="6781805" cy="46210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4" name="Kép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142" y="4595210"/>
            <a:ext cx="1344428" cy="168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11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10" grpId="0" animBg="1"/>
      <p:bldP spid="5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églalap 21">
            <a:extLst>
              <a:ext uri="{FF2B5EF4-FFF2-40B4-BE49-F238E27FC236}">
                <a16:creationId xmlns:a16="http://schemas.microsoft.com/office/drawing/2014/main" id="{19BBB676-9C4C-4168-B071-F7FF68978485}"/>
              </a:ext>
            </a:extLst>
          </p:cNvPr>
          <p:cNvSpPr/>
          <p:nvPr/>
        </p:nvSpPr>
        <p:spPr>
          <a:xfrm>
            <a:off x="340672" y="111967"/>
            <a:ext cx="778651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1825" indent="-631825"/>
            <a:r>
              <a:rPr lang="hu-HU" sz="2800" b="1" dirty="0">
                <a:latin typeface="+mj-lt"/>
              </a:rPr>
              <a:t>f2(): </a:t>
            </a:r>
            <a:r>
              <a:rPr lang="hu-HU" sz="2800" dirty="0">
                <a:latin typeface="+mj-lt"/>
              </a:rPr>
              <a:t>Kérjen be a felhasználótól egy tetszőleges napot és fuvarszámot.</a:t>
            </a:r>
            <a:br>
              <a:rPr lang="hu-HU" sz="2800" dirty="0">
                <a:latin typeface="+mj-lt"/>
              </a:rPr>
            </a:br>
            <a:r>
              <a:rPr lang="hu-HU" sz="2800" dirty="0">
                <a:latin typeface="+mj-lt"/>
              </a:rPr>
              <a:t>Írja ki a képernyőre, ennek a fuvarnak az adatait</a:t>
            </a:r>
            <a:r>
              <a:rPr lang="hu-HU" sz="2800" dirty="0" smtClean="0">
                <a:latin typeface="+mj-lt"/>
              </a:rPr>
              <a:t>!</a:t>
            </a:r>
          </a:p>
          <a:p>
            <a:pPr marL="631825" indent="-631825"/>
            <a:r>
              <a:rPr lang="hu-HU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tétel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: lineáris </a:t>
            </a:r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keresés</a:t>
            </a:r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kciógomb: Tovább vagy Következő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05F01B5-556A-4C16-99DC-9C262BE15A9E}"/>
              </a:ext>
            </a:extLst>
          </p:cNvPr>
          <p:cNvSpPr/>
          <p:nvPr/>
        </p:nvSpPr>
        <p:spPr>
          <a:xfrm>
            <a:off x="11592098" y="6412992"/>
            <a:ext cx="324000" cy="297784"/>
          </a:xfrm>
          <a:prstGeom prst="actionButtonForwardNex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19BBB676-9C4C-4168-B071-F7FF68978485}"/>
              </a:ext>
            </a:extLst>
          </p:cNvPr>
          <p:cNvSpPr/>
          <p:nvPr/>
        </p:nvSpPr>
        <p:spPr>
          <a:xfrm>
            <a:off x="113122" y="2676439"/>
            <a:ext cx="1180297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be: (</a:t>
            </a:r>
            <a:r>
              <a:rPr lang="hu-HU" sz="27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nap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be: (</a:t>
            </a:r>
            <a:r>
              <a:rPr lang="hu-HU" sz="27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fuvarszám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i=0</a:t>
            </a:r>
          </a:p>
          <a:p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ciklus </a:t>
            </a:r>
            <a:r>
              <a:rPr lang="hu-HU" sz="2700" dirty="0">
                <a:latin typeface="Consolas" panose="020B0609020204030204" pitchFamily="49" charset="0"/>
                <a:cs typeface="Consolas" panose="020B0609020204030204" pitchFamily="49" charset="0"/>
              </a:rPr>
              <a:t>amíg </a:t>
            </a:r>
            <a:r>
              <a:rPr lang="hu-HU" sz="270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i&lt;N és</a:t>
            </a:r>
            <a:r>
              <a:rPr lang="hu-HU" sz="2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!(</a:t>
            </a:r>
            <a:r>
              <a:rPr lang="hu-HU" sz="2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getNap</a:t>
            </a:r>
            <a:r>
              <a:rPr lang="hu-HU" sz="2700" dirty="0">
                <a:latin typeface="Consolas" panose="020B0609020204030204" pitchFamily="49" charset="0"/>
                <a:cs typeface="Consolas" panose="020B0609020204030204" pitchFamily="49" charset="0"/>
              </a:rPr>
              <a:t>()=</a:t>
            </a:r>
            <a:r>
              <a:rPr lang="hu-HU" sz="2700" i="1" dirty="0">
                <a:latin typeface="Consolas" panose="020B0609020204030204" pitchFamily="49" charset="0"/>
                <a:cs typeface="Consolas" panose="020B0609020204030204" pitchFamily="49" charset="0"/>
              </a:rPr>
              <a:t>nap</a:t>
            </a:r>
            <a:r>
              <a:rPr lang="hu-HU" sz="2700" dirty="0">
                <a:latin typeface="Consolas" panose="020B0609020204030204" pitchFamily="49" charset="0"/>
                <a:cs typeface="Consolas" panose="020B0609020204030204" pitchFamily="49" charset="0"/>
              </a:rPr>
              <a:t> és a </a:t>
            </a:r>
            <a:r>
              <a:rPr lang="hu-HU" sz="2700" dirty="0" err="1">
                <a:latin typeface="Consolas" panose="020B0609020204030204" pitchFamily="49" charset="0"/>
                <a:cs typeface="Consolas" panose="020B0609020204030204" pitchFamily="49" charset="0"/>
              </a:rPr>
              <a:t>getFuvar</a:t>
            </a:r>
            <a:r>
              <a:rPr lang="hu-HU" sz="2700" dirty="0">
                <a:latin typeface="Consolas" panose="020B0609020204030204" pitchFamily="49" charset="0"/>
                <a:cs typeface="Consolas" panose="020B0609020204030204" pitchFamily="49" charset="0"/>
              </a:rPr>
              <a:t>()=</a:t>
            </a:r>
            <a:r>
              <a:rPr lang="hu-HU" sz="27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fuvarszám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hu-HU" sz="270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hu-HU" sz="27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i++</a:t>
            </a:r>
          </a:p>
          <a:p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ciklus vége</a:t>
            </a:r>
          </a:p>
          <a:p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ha </a:t>
            </a:r>
            <a:r>
              <a:rPr lang="hu-HU" sz="2700" dirty="0">
                <a:latin typeface="Consolas" panose="020B0609020204030204" pitchFamily="49" charset="0"/>
                <a:cs typeface="Consolas" panose="020B0609020204030204" pitchFamily="49" charset="0"/>
              </a:rPr>
              <a:t>i&lt;N akkor ki: (</a:t>
            </a:r>
            <a:r>
              <a:rPr lang="hu-HU" sz="2700" i="1" dirty="0">
                <a:latin typeface="Consolas" panose="020B0609020204030204" pitchFamily="49" charset="0"/>
                <a:cs typeface="Consolas" panose="020B0609020204030204" pitchFamily="49" charset="0"/>
              </a:rPr>
              <a:t>nap</a:t>
            </a:r>
            <a:r>
              <a:rPr lang="hu-HU" sz="27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hu-HU" sz="2700" i="1" dirty="0">
                <a:latin typeface="Consolas" panose="020B0609020204030204" pitchFamily="49" charset="0"/>
                <a:cs typeface="Consolas" panose="020B0609020204030204" pitchFamily="49" charset="0"/>
              </a:rPr>
              <a:t>fuvarszám</a:t>
            </a:r>
            <a:r>
              <a:rPr lang="hu-HU" sz="27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hu-HU" sz="2700" dirty="0" err="1">
                <a:latin typeface="Consolas" panose="020B0609020204030204" pitchFamily="49" charset="0"/>
                <a:cs typeface="Consolas" panose="020B0609020204030204" pitchFamily="49" charset="0"/>
              </a:rPr>
              <a:t>getKm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különben </a:t>
            </a:r>
            <a:r>
              <a:rPr lang="hu-HU" sz="2700" dirty="0">
                <a:latin typeface="Consolas" panose="020B0609020204030204" pitchFamily="49" charset="0"/>
                <a:cs typeface="Consolas" panose="020B0609020204030204" pitchFamily="49" charset="0"/>
              </a:rPr>
              <a:t>ki: („nincs ilyen adat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  <a:p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ha vége</a:t>
            </a:r>
            <a:endParaRPr lang="hu-HU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Egyenes összekötő 3"/>
          <p:cNvCxnSpPr/>
          <p:nvPr/>
        </p:nvCxnSpPr>
        <p:spPr>
          <a:xfrm>
            <a:off x="315534" y="4328037"/>
            <a:ext cx="0" cy="60331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gyenes összekötő 27"/>
          <p:cNvCxnSpPr/>
          <p:nvPr/>
        </p:nvCxnSpPr>
        <p:spPr>
          <a:xfrm>
            <a:off x="296681" y="5581801"/>
            <a:ext cx="0" cy="504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Csoportba foglalás 12"/>
          <p:cNvGrpSpPr/>
          <p:nvPr/>
        </p:nvGrpSpPr>
        <p:grpSpPr>
          <a:xfrm>
            <a:off x="8681789" y="94356"/>
            <a:ext cx="3510212" cy="3323988"/>
            <a:chOff x="7464215" y="1368599"/>
            <a:chExt cx="4451883" cy="3323988"/>
          </a:xfrm>
        </p:grpSpPr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42901477-C209-4D0B-882C-89A62F6CA4CA}"/>
                </a:ext>
              </a:extLst>
            </p:cNvPr>
            <p:cNvSpPr/>
            <p:nvPr/>
          </p:nvSpPr>
          <p:spPr>
            <a:xfrm>
              <a:off x="7464215" y="1368599"/>
              <a:ext cx="445188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u-HU" sz="2400" b="1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Ut</a:t>
              </a:r>
              <a:r>
                <a:rPr lang="hu-HU" sz="2400" dirty="0" smtClean="0"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:</a:t>
              </a:r>
              <a:r>
                <a:rPr lang="hu-HU" sz="2400" dirty="0" err="1" smtClean="0">
                  <a:solidFill>
                    <a:srgbClr val="0000E6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class</a:t>
              </a:r>
              <a:r>
                <a:rPr lang="hu-HU" sz="2400" dirty="0" smtClean="0"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42901477-C209-4D0B-882C-89A62F6CA4CA}"/>
                </a:ext>
              </a:extLst>
            </p:cNvPr>
            <p:cNvSpPr/>
            <p:nvPr/>
          </p:nvSpPr>
          <p:spPr>
            <a:xfrm>
              <a:off x="7663991" y="1830264"/>
              <a:ext cx="4109182" cy="120032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 int</a:t>
              </a:r>
              <a:r>
                <a:rPr lang="hu-HU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nap</a:t>
              </a:r>
              <a:endParaRPr lang="hu-HU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fontAlgn="base"/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hu-HU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hu-HU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fuvar </a:t>
              </a:r>
            </a:p>
            <a:p>
              <a:pPr fontAlgn="base"/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hu-HU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hu-HU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km</a:t>
              </a:r>
              <a:endParaRPr lang="hu-HU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42901477-C209-4D0B-882C-89A62F6CA4CA}"/>
                </a:ext>
              </a:extLst>
            </p:cNvPr>
            <p:cNvSpPr/>
            <p:nvPr/>
          </p:nvSpPr>
          <p:spPr>
            <a:xfrm>
              <a:off x="7663990" y="3022236"/>
              <a:ext cx="4109182" cy="461665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</a:t>
              </a:r>
              <a:r>
                <a:rPr lang="hu-HU" sz="2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Ut</a:t>
              </a:r>
              <a:r>
                <a:rPr lang="hu-HU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(String sor)</a:t>
              </a:r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42901477-C209-4D0B-882C-89A62F6CA4CA}"/>
                </a:ext>
              </a:extLst>
            </p:cNvPr>
            <p:cNvSpPr/>
            <p:nvPr/>
          </p:nvSpPr>
          <p:spPr>
            <a:xfrm>
              <a:off x="7663990" y="3492258"/>
              <a:ext cx="4109182" cy="120032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</a:t>
              </a:r>
              <a:r>
                <a:rPr lang="hu-HU" sz="2400" u="sng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getNap</a:t>
              </a:r>
              <a:endParaRPr lang="hu-HU" sz="2400" u="sng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fontAlgn="base"/>
              <a:r>
                <a:rPr lang="hu-HU" sz="2400" dirty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</a:t>
              </a:r>
              <a:r>
                <a:rPr lang="hu-HU" sz="2400" u="sng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getFuvar</a:t>
              </a:r>
              <a:endParaRPr lang="hu-HU" sz="2400" u="sng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fontAlgn="base"/>
              <a:r>
                <a:rPr lang="hu-HU" sz="2400" dirty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</a:t>
              </a:r>
              <a:r>
                <a:rPr lang="hu-HU" sz="2400" u="sng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getKm</a:t>
              </a:r>
              <a:endParaRPr lang="hu-HU" sz="2400" u="sng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2" name="Téglalap 11"/>
          <p:cNvSpPr/>
          <p:nvPr/>
        </p:nvSpPr>
        <p:spPr>
          <a:xfrm>
            <a:off x="340671" y="1459009"/>
            <a:ext cx="6781805" cy="46210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8" name="Kép 1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142" y="4595210"/>
            <a:ext cx="1344428" cy="168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64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10" grpId="0" animBg="1"/>
      <p:bldP spid="21" grpId="0" uiExpand="1" build="p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228668" y="1853429"/>
            <a:ext cx="6781805" cy="46210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19BBB676-9C4C-4168-B071-F7FF68978485}"/>
              </a:ext>
            </a:extLst>
          </p:cNvPr>
          <p:cNvSpPr/>
          <p:nvPr/>
        </p:nvSpPr>
        <p:spPr>
          <a:xfrm>
            <a:off x="126996" y="126300"/>
            <a:ext cx="77176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1825" lvl="0" indent="-631825"/>
            <a:r>
              <a:rPr lang="hu-HU" sz="2800" b="1" dirty="0">
                <a:latin typeface="+mj-lt"/>
              </a:rPr>
              <a:t>f3(): </a:t>
            </a:r>
            <a:r>
              <a:rPr lang="hu-HU" sz="2800" dirty="0">
                <a:latin typeface="+mj-lt"/>
              </a:rPr>
              <a:t>Tudjuk, hogy a futár minden héten tart legalább egy szabadnapot. </a:t>
            </a:r>
          </a:p>
          <a:p>
            <a:pPr marL="631825" lvl="0"/>
            <a:r>
              <a:rPr lang="hu-HU" sz="2800" dirty="0">
                <a:latin typeface="+mj-lt"/>
              </a:rPr>
              <a:t>Írja ki a képernyőre, hogy a hét hányadik napjain nem dolgozott a </a:t>
            </a:r>
            <a:r>
              <a:rPr lang="hu-HU" sz="2800" dirty="0" smtClean="0">
                <a:latin typeface="+mj-lt"/>
              </a:rPr>
              <a:t>futár!</a:t>
            </a:r>
          </a:p>
          <a:p>
            <a:pPr marL="84138" lvl="0"/>
            <a:r>
              <a:rPr lang="hu-HU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tétel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: kiválogatás </a:t>
            </a:r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tömbbe</a:t>
            </a:r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kciógomb: Tovább vagy Következő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05F01B5-556A-4C16-99DC-9C262BE15A9E}"/>
              </a:ext>
            </a:extLst>
          </p:cNvPr>
          <p:cNvSpPr/>
          <p:nvPr/>
        </p:nvSpPr>
        <p:spPr>
          <a:xfrm>
            <a:off x="11592098" y="6412992"/>
            <a:ext cx="324000" cy="297784"/>
          </a:xfrm>
          <a:prstGeom prst="actionButtonForwardNex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19BBB676-9C4C-4168-B071-F7FF68978485}"/>
              </a:ext>
            </a:extLst>
          </p:cNvPr>
          <p:cNvSpPr/>
          <p:nvPr/>
        </p:nvSpPr>
        <p:spPr>
          <a:xfrm>
            <a:off x="113122" y="2459621"/>
            <a:ext cx="11802976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700" dirty="0" smtClean="0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új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napok[8]</a:t>
            </a:r>
          </a:p>
          <a:p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ciklus </a:t>
            </a:r>
            <a:r>
              <a:rPr lang="hu-HU" sz="270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i=0; i&lt;N; i++</a:t>
            </a:r>
            <a:r>
              <a:rPr lang="hu-HU" sz="270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hu-HU" sz="27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 = </a:t>
            </a:r>
            <a:r>
              <a:rPr lang="hu-HU" sz="2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getNap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hu-HU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//1..7</a:t>
            </a:r>
            <a:endParaRPr lang="hu-HU" sz="2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2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napok[k]++</a:t>
            </a:r>
          </a:p>
          <a:p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ciklus vége</a:t>
            </a:r>
          </a:p>
          <a:p>
            <a:r>
              <a:rPr lang="hu-HU" sz="2700" dirty="0">
                <a:latin typeface="Consolas" panose="020B0609020204030204" pitchFamily="49" charset="0"/>
                <a:cs typeface="Consolas" panose="020B0609020204030204" pitchFamily="49" charset="0"/>
              </a:rPr>
              <a:t>ciklus </a:t>
            </a:r>
            <a:r>
              <a:rPr lang="hu-HU" sz="27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i=1; i&lt;8; </a:t>
            </a:r>
            <a:r>
              <a:rPr lang="hu-HU" sz="27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hu-HU" sz="270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hu-HU" sz="2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ha napok[i] = 0  </a:t>
            </a:r>
          </a:p>
          <a:p>
            <a:r>
              <a:rPr lang="hu-HU" sz="2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akkor ki</a:t>
            </a:r>
            <a:r>
              <a:rPr lang="hu-HU" sz="27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</a:p>
          <a:p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ha vége</a:t>
            </a:r>
          </a:p>
          <a:p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ciklus vége</a:t>
            </a:r>
            <a:endParaRPr lang="hu-HU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3" name="Csoportba foglalás 22"/>
          <p:cNvGrpSpPr/>
          <p:nvPr/>
        </p:nvGrpSpPr>
        <p:grpSpPr>
          <a:xfrm>
            <a:off x="8681789" y="94356"/>
            <a:ext cx="3510212" cy="3323988"/>
            <a:chOff x="7464215" y="1368599"/>
            <a:chExt cx="4451883" cy="3323988"/>
          </a:xfrm>
        </p:grpSpPr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42901477-C209-4D0B-882C-89A62F6CA4CA}"/>
                </a:ext>
              </a:extLst>
            </p:cNvPr>
            <p:cNvSpPr/>
            <p:nvPr/>
          </p:nvSpPr>
          <p:spPr>
            <a:xfrm>
              <a:off x="7464215" y="1368599"/>
              <a:ext cx="445188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u-HU" sz="2400" b="1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Ut</a:t>
              </a:r>
              <a:r>
                <a:rPr lang="hu-HU" sz="2400" dirty="0" smtClean="0"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:</a:t>
              </a:r>
              <a:r>
                <a:rPr lang="hu-HU" sz="2400" dirty="0" err="1" smtClean="0">
                  <a:solidFill>
                    <a:srgbClr val="0000E6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class</a:t>
              </a:r>
              <a:r>
                <a:rPr lang="hu-HU" sz="2400" dirty="0" smtClean="0"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42901477-C209-4D0B-882C-89A62F6CA4CA}"/>
                </a:ext>
              </a:extLst>
            </p:cNvPr>
            <p:cNvSpPr/>
            <p:nvPr/>
          </p:nvSpPr>
          <p:spPr>
            <a:xfrm>
              <a:off x="7663991" y="1830264"/>
              <a:ext cx="4109182" cy="120032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 int</a:t>
              </a:r>
              <a:r>
                <a:rPr lang="hu-HU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nap</a:t>
              </a:r>
              <a:endParaRPr lang="hu-HU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fontAlgn="base"/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hu-HU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hu-HU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fuvar </a:t>
              </a:r>
            </a:p>
            <a:p>
              <a:pPr fontAlgn="base"/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hu-HU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hu-HU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km</a:t>
              </a:r>
              <a:endParaRPr lang="hu-HU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42901477-C209-4D0B-882C-89A62F6CA4CA}"/>
                </a:ext>
              </a:extLst>
            </p:cNvPr>
            <p:cNvSpPr/>
            <p:nvPr/>
          </p:nvSpPr>
          <p:spPr>
            <a:xfrm>
              <a:off x="7663990" y="3022236"/>
              <a:ext cx="4109182" cy="461665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</a:t>
              </a:r>
              <a:r>
                <a:rPr lang="hu-HU" sz="2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Ut</a:t>
              </a:r>
              <a:r>
                <a:rPr lang="hu-HU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(String sor)</a:t>
              </a:r>
            </a:p>
          </p:txBody>
        </p: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42901477-C209-4D0B-882C-89A62F6CA4CA}"/>
                </a:ext>
              </a:extLst>
            </p:cNvPr>
            <p:cNvSpPr/>
            <p:nvPr/>
          </p:nvSpPr>
          <p:spPr>
            <a:xfrm>
              <a:off x="7663990" y="3492258"/>
              <a:ext cx="4109182" cy="120032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</a:t>
              </a:r>
              <a:r>
                <a:rPr lang="hu-HU" sz="2400" u="sng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getNap</a:t>
              </a:r>
              <a:endParaRPr lang="hu-HU" sz="2400" u="sng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fontAlgn="base"/>
              <a:r>
                <a:rPr lang="hu-HU" sz="2400" dirty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</a:t>
              </a:r>
              <a:r>
                <a:rPr lang="hu-HU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getFuvar</a:t>
              </a:r>
              <a:endParaRPr lang="hu-HU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fontAlgn="base"/>
              <a:r>
                <a:rPr lang="hu-HU" sz="2400" dirty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</a:t>
              </a:r>
              <a:r>
                <a:rPr lang="hu-HU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getKm</a:t>
              </a:r>
              <a:endParaRPr lang="hu-HU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4" name="Egyenes összekötő 3"/>
          <p:cNvCxnSpPr/>
          <p:nvPr/>
        </p:nvCxnSpPr>
        <p:spPr>
          <a:xfrm>
            <a:off x="315534" y="3380816"/>
            <a:ext cx="0" cy="792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gyenes összekötő 27"/>
          <p:cNvCxnSpPr/>
          <p:nvPr/>
        </p:nvCxnSpPr>
        <p:spPr>
          <a:xfrm>
            <a:off x="319984" y="5016188"/>
            <a:ext cx="0" cy="1260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gyenes összekötő 28"/>
          <p:cNvCxnSpPr/>
          <p:nvPr/>
        </p:nvCxnSpPr>
        <p:spPr>
          <a:xfrm>
            <a:off x="1211081" y="5374411"/>
            <a:ext cx="0" cy="504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Kép 2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142" y="4595210"/>
            <a:ext cx="1344428" cy="168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96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uiExpand="1" build="p"/>
      <p:bldP spid="10" grpId="0" animBg="1"/>
      <p:bldP spid="2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églalap 21">
            <a:extLst>
              <a:ext uri="{FF2B5EF4-FFF2-40B4-BE49-F238E27FC236}">
                <a16:creationId xmlns:a16="http://schemas.microsoft.com/office/drawing/2014/main" id="{19BBB676-9C4C-4168-B071-F7FF68978485}"/>
              </a:ext>
            </a:extLst>
          </p:cNvPr>
          <p:cNvSpPr/>
          <p:nvPr/>
        </p:nvSpPr>
        <p:spPr>
          <a:xfrm>
            <a:off x="126996" y="126300"/>
            <a:ext cx="85996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5475" lvl="0" indent="-625475"/>
            <a:r>
              <a:rPr lang="hu-HU" sz="2800" b="1" dirty="0" smtClean="0">
                <a:latin typeface="+mj-lt"/>
              </a:rPr>
              <a:t>f4(): </a:t>
            </a:r>
            <a:r>
              <a:rPr lang="hu-HU" sz="2800" dirty="0">
                <a:latin typeface="+mj-lt"/>
              </a:rPr>
              <a:t>Írja ki a képernyőre, hogy a hét melyik napján volt a legtöbb fuvar! Amennyiben több nap is azonos, maximális számú fuvar volt, elegendő ezek egyikét kiírnia.</a:t>
            </a:r>
          </a:p>
          <a:p>
            <a:pPr marL="84138" lvl="0"/>
            <a:r>
              <a:rPr lang="hu-HU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tétel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: kiválogatás </a:t>
            </a:r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tömbbe, </a:t>
            </a:r>
            <a:r>
              <a:rPr lang="hu-HU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kiválasztás</a:t>
            </a:r>
            <a:endParaRPr lang="hu-H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228667" y="1853429"/>
            <a:ext cx="8532000" cy="46210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Akciógomb: Tovább vagy Következő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05F01B5-556A-4C16-99DC-9C262BE15A9E}"/>
              </a:ext>
            </a:extLst>
          </p:cNvPr>
          <p:cNvSpPr/>
          <p:nvPr/>
        </p:nvSpPr>
        <p:spPr>
          <a:xfrm>
            <a:off x="11592098" y="6412992"/>
            <a:ext cx="324000" cy="297784"/>
          </a:xfrm>
          <a:prstGeom prst="actionButtonForwardNex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19BBB676-9C4C-4168-B071-F7FF68978485}"/>
              </a:ext>
            </a:extLst>
          </p:cNvPr>
          <p:cNvSpPr/>
          <p:nvPr/>
        </p:nvSpPr>
        <p:spPr>
          <a:xfrm>
            <a:off x="113122" y="2459621"/>
            <a:ext cx="118029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700" dirty="0" smtClean="0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új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napok[8]</a:t>
            </a:r>
          </a:p>
          <a:p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ciklus </a:t>
            </a:r>
            <a:r>
              <a:rPr lang="hu-HU" sz="270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i=0; i&lt;N; i++</a:t>
            </a:r>
            <a:r>
              <a:rPr lang="hu-HU" sz="270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hu-HU" sz="270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napok[</a:t>
            </a:r>
            <a:r>
              <a:rPr lang="hu-HU" sz="2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getNap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()]++ </a:t>
            </a:r>
            <a:r>
              <a:rPr lang="hu-HU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hu-HU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1..</a:t>
            </a:r>
            <a:r>
              <a:rPr lang="hu-HU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hu-HU" sz="2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ciklus vége</a:t>
            </a:r>
          </a:p>
          <a:p>
            <a:endParaRPr lang="hu-H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maximum kiválasztás(napok[</a:t>
            </a:r>
            <a:r>
              <a:rPr lang="hu-HU" sz="2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maxIndex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ki: (</a:t>
            </a:r>
            <a:r>
              <a:rPr lang="hu-HU" sz="2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maxIndex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hu-HU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3" name="Csoportba foglalás 22"/>
          <p:cNvGrpSpPr/>
          <p:nvPr/>
        </p:nvGrpSpPr>
        <p:grpSpPr>
          <a:xfrm>
            <a:off x="8681789" y="94356"/>
            <a:ext cx="3510212" cy="3323988"/>
            <a:chOff x="7464215" y="1368599"/>
            <a:chExt cx="4451883" cy="3323988"/>
          </a:xfrm>
        </p:grpSpPr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42901477-C209-4D0B-882C-89A62F6CA4CA}"/>
                </a:ext>
              </a:extLst>
            </p:cNvPr>
            <p:cNvSpPr/>
            <p:nvPr/>
          </p:nvSpPr>
          <p:spPr>
            <a:xfrm>
              <a:off x="7464215" y="1368599"/>
              <a:ext cx="445188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u-HU" sz="2400" b="1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Ut</a:t>
              </a:r>
              <a:r>
                <a:rPr lang="hu-HU" sz="2400" dirty="0" smtClean="0"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:</a:t>
              </a:r>
              <a:r>
                <a:rPr lang="hu-HU" sz="2400" dirty="0" err="1" smtClean="0">
                  <a:solidFill>
                    <a:srgbClr val="0000E6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class</a:t>
              </a:r>
              <a:r>
                <a:rPr lang="hu-HU" sz="2400" dirty="0" smtClean="0"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42901477-C209-4D0B-882C-89A62F6CA4CA}"/>
                </a:ext>
              </a:extLst>
            </p:cNvPr>
            <p:cNvSpPr/>
            <p:nvPr/>
          </p:nvSpPr>
          <p:spPr>
            <a:xfrm>
              <a:off x="7663991" y="1830264"/>
              <a:ext cx="4109182" cy="120032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 int</a:t>
              </a:r>
              <a:r>
                <a:rPr lang="hu-HU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nap</a:t>
              </a:r>
              <a:endParaRPr lang="hu-HU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fontAlgn="base"/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hu-HU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hu-HU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fuvar </a:t>
              </a:r>
            </a:p>
            <a:p>
              <a:pPr fontAlgn="base"/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hu-HU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hu-HU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km</a:t>
              </a:r>
              <a:endParaRPr lang="hu-HU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42901477-C209-4D0B-882C-89A62F6CA4CA}"/>
                </a:ext>
              </a:extLst>
            </p:cNvPr>
            <p:cNvSpPr/>
            <p:nvPr/>
          </p:nvSpPr>
          <p:spPr>
            <a:xfrm>
              <a:off x="7663990" y="3022236"/>
              <a:ext cx="4109182" cy="461665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</a:t>
              </a:r>
              <a:r>
                <a:rPr lang="hu-HU" sz="2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Ut</a:t>
              </a:r>
              <a:r>
                <a:rPr lang="hu-HU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(String sor)</a:t>
              </a:r>
            </a:p>
          </p:txBody>
        </p: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42901477-C209-4D0B-882C-89A62F6CA4CA}"/>
                </a:ext>
              </a:extLst>
            </p:cNvPr>
            <p:cNvSpPr/>
            <p:nvPr/>
          </p:nvSpPr>
          <p:spPr>
            <a:xfrm>
              <a:off x="7663990" y="3492258"/>
              <a:ext cx="4109182" cy="120032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</a:t>
              </a:r>
              <a:r>
                <a:rPr lang="hu-HU" sz="2400" u="sng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getNap</a:t>
              </a:r>
              <a:endParaRPr lang="hu-HU" sz="2400" u="sng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fontAlgn="base"/>
              <a:r>
                <a:rPr lang="hu-HU" sz="2400" dirty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</a:t>
              </a:r>
              <a:r>
                <a:rPr lang="hu-HU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getFuvar</a:t>
              </a:r>
              <a:endParaRPr lang="hu-HU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fontAlgn="base"/>
              <a:r>
                <a:rPr lang="hu-HU" sz="2400" dirty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</a:t>
              </a:r>
              <a:r>
                <a:rPr lang="hu-HU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getKm</a:t>
              </a:r>
              <a:endParaRPr lang="hu-HU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4" name="Egyenes összekötő 3"/>
          <p:cNvCxnSpPr/>
          <p:nvPr/>
        </p:nvCxnSpPr>
        <p:spPr>
          <a:xfrm>
            <a:off x="315534" y="3304616"/>
            <a:ext cx="0" cy="504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Kép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142" y="4595210"/>
            <a:ext cx="1344428" cy="168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53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6" grpId="0" animBg="1"/>
      <p:bldP spid="10" grpId="0" animBg="1"/>
      <p:bldP spid="2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églalap 21">
            <a:extLst>
              <a:ext uri="{FF2B5EF4-FFF2-40B4-BE49-F238E27FC236}">
                <a16:creationId xmlns:a16="http://schemas.microsoft.com/office/drawing/2014/main" id="{19BBB676-9C4C-4168-B071-F7FF68978485}"/>
              </a:ext>
            </a:extLst>
          </p:cNvPr>
          <p:cNvSpPr/>
          <p:nvPr/>
        </p:nvSpPr>
        <p:spPr>
          <a:xfrm>
            <a:off x="126996" y="126300"/>
            <a:ext cx="859961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lvl="0" indent="-622300"/>
            <a:r>
              <a:rPr lang="hu-HU" sz="2800" b="1" dirty="0" smtClean="0">
                <a:latin typeface="+mj-lt"/>
              </a:rPr>
              <a:t>f5(): </a:t>
            </a:r>
            <a:r>
              <a:rPr lang="hu-HU" sz="2800" dirty="0">
                <a:latin typeface="+mj-lt"/>
              </a:rPr>
              <a:t>Számítsa ki és írja a   </a:t>
            </a:r>
            <a:r>
              <a:rPr lang="hu-HU" sz="2800" i="1" dirty="0">
                <a:latin typeface="+mj-lt"/>
              </a:rPr>
              <a:t>km.txt</a:t>
            </a:r>
            <a:r>
              <a:rPr lang="hu-HU" sz="2800" dirty="0">
                <a:latin typeface="+mj-lt"/>
              </a:rPr>
              <a:t>   </a:t>
            </a:r>
            <a:r>
              <a:rPr lang="hu-HU" sz="2800" dirty="0" smtClean="0">
                <a:latin typeface="+mj-lt"/>
              </a:rPr>
              <a:t>állományba, </a:t>
            </a:r>
            <a:r>
              <a:rPr lang="hu-HU" sz="2800" dirty="0">
                <a:latin typeface="+mj-lt"/>
              </a:rPr>
              <a:t>hogy az egyes napokon hány kilométert kellett tekerni</a:t>
            </a:r>
            <a:r>
              <a:rPr lang="hu-HU" sz="2800" dirty="0" smtClean="0">
                <a:latin typeface="+mj-lt"/>
              </a:rPr>
              <a:t>!</a:t>
            </a:r>
          </a:p>
          <a:p>
            <a:pPr marL="622300" lvl="0" indent="-622300"/>
            <a:endParaRPr lang="hu-HU" sz="2800" dirty="0">
              <a:latin typeface="+mj-lt"/>
            </a:endParaRPr>
          </a:p>
          <a:p>
            <a:pPr marL="84138" lvl="0"/>
            <a:r>
              <a:rPr lang="hu-HU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tétel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összegzés </a:t>
            </a:r>
            <a:r>
              <a:rPr lang="hu-HU" sz="2800" i="1" dirty="0" smtClean="0">
                <a:latin typeface="+mj-lt"/>
                <a:cs typeface="Consolas" panose="020B0609020204030204" pitchFamily="49" charset="0"/>
              </a:rPr>
              <a:t>tömbbe</a:t>
            </a:r>
            <a:endParaRPr lang="hu-HU" sz="2800" i="1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228667" y="1454588"/>
            <a:ext cx="8532000" cy="46210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Akciógomb: Tovább vagy Következő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05F01B5-556A-4C16-99DC-9C262BE15A9E}"/>
              </a:ext>
            </a:extLst>
          </p:cNvPr>
          <p:cNvSpPr/>
          <p:nvPr/>
        </p:nvSpPr>
        <p:spPr>
          <a:xfrm>
            <a:off x="11592098" y="6412992"/>
            <a:ext cx="324000" cy="297784"/>
          </a:xfrm>
          <a:prstGeom prst="actionButtonForwardNex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19BBB676-9C4C-4168-B071-F7FF68978485}"/>
              </a:ext>
            </a:extLst>
          </p:cNvPr>
          <p:cNvSpPr/>
          <p:nvPr/>
        </p:nvSpPr>
        <p:spPr>
          <a:xfrm>
            <a:off x="113122" y="2547173"/>
            <a:ext cx="11802976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700" dirty="0" smtClean="0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új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napok[8]</a:t>
            </a:r>
          </a:p>
          <a:p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ciklus </a:t>
            </a:r>
            <a:r>
              <a:rPr lang="hu-HU" sz="270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i=0; i&lt;N; i++</a:t>
            </a:r>
            <a:r>
              <a:rPr lang="hu-HU" sz="270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tabLst>
                <a:tab pos="719138" algn="l"/>
              </a:tabLst>
            </a:pPr>
            <a:r>
              <a:rPr lang="hu-HU" sz="270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hu-HU" sz="2700" dirty="0">
                <a:latin typeface="Consolas" panose="020B0609020204030204" pitchFamily="49" charset="0"/>
                <a:cs typeface="Consolas" panose="020B0609020204030204" pitchFamily="49" charset="0"/>
              </a:rPr>
              <a:t> napok[</a:t>
            </a:r>
            <a:r>
              <a:rPr lang="hu-HU" sz="2700" dirty="0" err="1">
                <a:latin typeface="Consolas" panose="020B0609020204030204" pitchFamily="49" charset="0"/>
                <a:cs typeface="Consolas" panose="020B0609020204030204" pitchFamily="49" charset="0"/>
              </a:rPr>
              <a:t>getNap</a:t>
            </a:r>
            <a:r>
              <a:rPr lang="hu-HU" sz="2700" dirty="0">
                <a:latin typeface="Consolas" panose="020B0609020204030204" pitchFamily="49" charset="0"/>
                <a:cs typeface="Consolas" panose="020B0609020204030204" pitchFamily="49" charset="0"/>
              </a:rPr>
              <a:t>()] 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napok[</a:t>
            </a:r>
            <a:r>
              <a:rPr lang="hu-HU" sz="2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getNap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()] + </a:t>
            </a:r>
            <a:r>
              <a:rPr lang="hu-HU" sz="2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getKm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ciklus vége</a:t>
            </a:r>
          </a:p>
          <a:p>
            <a:endParaRPr lang="hu-H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2700" dirty="0">
                <a:latin typeface="Consolas" panose="020B0609020204030204" pitchFamily="49" charset="0"/>
                <a:cs typeface="Consolas" panose="020B0609020204030204" pitchFamily="49" charset="0"/>
              </a:rPr>
              <a:t>ciklus </a:t>
            </a:r>
            <a:r>
              <a:rPr lang="hu-HU" sz="27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i=1; i&lt;8; </a:t>
            </a:r>
            <a:r>
              <a:rPr lang="hu-HU" sz="27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hu-HU" sz="270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hu-HU" sz="2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895350" algn="l"/>
              </a:tabLst>
            </a:pP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fájlba: (napok[i])</a:t>
            </a:r>
          </a:p>
          <a:p>
            <a:pPr>
              <a:tabLst>
                <a:tab pos="895350" algn="l"/>
              </a:tabLst>
            </a:pPr>
            <a:r>
              <a:rPr lang="hu-HU" sz="2700" dirty="0">
                <a:latin typeface="Consolas" panose="020B0609020204030204" pitchFamily="49" charset="0"/>
                <a:cs typeface="Consolas" panose="020B0609020204030204" pitchFamily="49" charset="0"/>
              </a:rPr>
              <a:t>ciklus 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vége</a:t>
            </a:r>
            <a:endParaRPr lang="hu-HU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3" name="Csoportba foglalás 22"/>
          <p:cNvGrpSpPr/>
          <p:nvPr/>
        </p:nvGrpSpPr>
        <p:grpSpPr>
          <a:xfrm>
            <a:off x="8681789" y="94356"/>
            <a:ext cx="3510212" cy="3323988"/>
            <a:chOff x="7464215" y="1368599"/>
            <a:chExt cx="4451883" cy="3323988"/>
          </a:xfrm>
        </p:grpSpPr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42901477-C209-4D0B-882C-89A62F6CA4CA}"/>
                </a:ext>
              </a:extLst>
            </p:cNvPr>
            <p:cNvSpPr/>
            <p:nvPr/>
          </p:nvSpPr>
          <p:spPr>
            <a:xfrm>
              <a:off x="7464215" y="1368599"/>
              <a:ext cx="445188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u-HU" sz="2400" b="1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Ut</a:t>
              </a:r>
              <a:r>
                <a:rPr lang="hu-HU" sz="2400" dirty="0" smtClean="0"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:</a:t>
              </a:r>
              <a:r>
                <a:rPr lang="hu-HU" sz="2400" dirty="0" err="1" smtClean="0">
                  <a:solidFill>
                    <a:srgbClr val="0000E6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class</a:t>
              </a:r>
              <a:r>
                <a:rPr lang="hu-HU" sz="2400" dirty="0" smtClean="0"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42901477-C209-4D0B-882C-89A62F6CA4CA}"/>
                </a:ext>
              </a:extLst>
            </p:cNvPr>
            <p:cNvSpPr/>
            <p:nvPr/>
          </p:nvSpPr>
          <p:spPr>
            <a:xfrm>
              <a:off x="7663991" y="1830264"/>
              <a:ext cx="4109182" cy="120032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 int</a:t>
              </a:r>
              <a:r>
                <a:rPr lang="hu-HU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nap</a:t>
              </a:r>
              <a:endParaRPr lang="hu-HU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fontAlgn="base"/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hu-HU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hu-HU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fuvar </a:t>
              </a:r>
            </a:p>
            <a:p>
              <a:pPr fontAlgn="base"/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r>
                <a:rPr lang="hu-HU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hu-HU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km</a:t>
              </a:r>
              <a:endParaRPr lang="hu-HU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42901477-C209-4D0B-882C-89A62F6CA4CA}"/>
                </a:ext>
              </a:extLst>
            </p:cNvPr>
            <p:cNvSpPr/>
            <p:nvPr/>
          </p:nvSpPr>
          <p:spPr>
            <a:xfrm>
              <a:off x="7663990" y="3022236"/>
              <a:ext cx="4109182" cy="461665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</a:t>
              </a:r>
              <a:r>
                <a:rPr lang="hu-HU" sz="2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Ut</a:t>
              </a:r>
              <a:r>
                <a:rPr lang="hu-HU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(String sor)</a:t>
              </a:r>
            </a:p>
          </p:txBody>
        </p: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42901477-C209-4D0B-882C-89A62F6CA4CA}"/>
                </a:ext>
              </a:extLst>
            </p:cNvPr>
            <p:cNvSpPr/>
            <p:nvPr/>
          </p:nvSpPr>
          <p:spPr>
            <a:xfrm>
              <a:off x="7663990" y="3492258"/>
              <a:ext cx="4109182" cy="120032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hu-HU" sz="2400" dirty="0" smtClean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</a:t>
              </a:r>
              <a:r>
                <a:rPr lang="hu-HU" sz="2400" u="sng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getNap</a:t>
              </a:r>
              <a:endParaRPr lang="hu-HU" sz="2400" u="sng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fontAlgn="base"/>
              <a:r>
                <a:rPr lang="hu-HU" sz="2400" dirty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</a:t>
              </a:r>
              <a:r>
                <a:rPr lang="hu-HU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getFuvar</a:t>
              </a:r>
              <a:endParaRPr lang="hu-HU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fontAlgn="base"/>
              <a:r>
                <a:rPr lang="hu-HU" sz="2400" dirty="0">
                  <a:solidFill>
                    <a:srgbClr val="0000E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</a:t>
              </a:r>
              <a:r>
                <a:rPr lang="hu-HU" sz="2400" u="sng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getKm</a:t>
              </a:r>
              <a:endParaRPr lang="hu-HU" sz="2400" u="sng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4" name="Egyenes összekötő 3"/>
          <p:cNvCxnSpPr/>
          <p:nvPr/>
        </p:nvCxnSpPr>
        <p:spPr>
          <a:xfrm>
            <a:off x="315534" y="3411624"/>
            <a:ext cx="0" cy="504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>
            <a:off x="315534" y="4899952"/>
            <a:ext cx="0" cy="504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Kép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142" y="4595210"/>
            <a:ext cx="1344428" cy="168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98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6" grpId="0" animBg="1"/>
      <p:bldP spid="10" grpId="0" animBg="1"/>
      <p:bldP spid="2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églalap 21">
            <a:extLst>
              <a:ext uri="{FF2B5EF4-FFF2-40B4-BE49-F238E27FC236}">
                <a16:creationId xmlns:a16="http://schemas.microsoft.com/office/drawing/2014/main" id="{19BBB676-9C4C-4168-B071-F7FF68978485}"/>
              </a:ext>
            </a:extLst>
          </p:cNvPr>
          <p:cNvSpPr/>
          <p:nvPr/>
        </p:nvSpPr>
        <p:spPr>
          <a:xfrm>
            <a:off x="126996" y="126300"/>
            <a:ext cx="859961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3900" lvl="0" indent="-723900"/>
            <a:r>
              <a:rPr lang="hu-HU" sz="2800" b="1" dirty="0" smtClean="0">
                <a:latin typeface="+mj-lt"/>
              </a:rPr>
              <a:t>f6(): </a:t>
            </a:r>
            <a:r>
              <a:rPr lang="hu-HU" sz="2800" dirty="0">
                <a:latin typeface="+mj-lt"/>
              </a:rPr>
              <a:t>A futár az egyes fuvarokra az út hosszától függően </a:t>
            </a:r>
            <a:r>
              <a:rPr lang="hu-HU" sz="2800" dirty="0" smtClean="0">
                <a:latin typeface="+mj-lt"/>
              </a:rPr>
              <a:t>sávosan </a:t>
            </a:r>
            <a:r>
              <a:rPr lang="hu-HU" sz="2800" dirty="0">
                <a:latin typeface="+mj-lt"/>
              </a:rPr>
              <a:t>kap fizetést az alábbi szerint</a:t>
            </a:r>
            <a:r>
              <a:rPr lang="hu-HU" sz="2800" dirty="0" smtClean="0">
                <a:latin typeface="+mj-lt"/>
              </a:rPr>
              <a:t>:</a:t>
            </a:r>
          </a:p>
          <a:p>
            <a:pPr marL="723900" lvl="0" indent="-723900"/>
            <a:endParaRPr lang="hu-HU" sz="2800" dirty="0">
              <a:latin typeface="+mj-lt"/>
            </a:endParaRPr>
          </a:p>
          <a:p>
            <a:pPr marL="723900" lvl="0" indent="-723900"/>
            <a:endParaRPr lang="hu-HU" sz="2800" dirty="0" smtClean="0">
              <a:latin typeface="+mj-lt"/>
            </a:endParaRPr>
          </a:p>
          <a:p>
            <a:r>
              <a:rPr lang="hu-HU" sz="2800" dirty="0">
                <a:latin typeface="+mj-lt"/>
              </a:rPr>
              <a:t>Kérjen be a felhasználótól egy tetszőleges napot és fuvarszámot, és határozza meg, hogy </a:t>
            </a:r>
            <a:r>
              <a:rPr lang="hu-HU" sz="2800" dirty="0" smtClean="0">
                <a:latin typeface="+mj-lt"/>
              </a:rPr>
              <a:t>mennyi Ft </a:t>
            </a:r>
            <a:r>
              <a:rPr lang="hu-HU" sz="2800" dirty="0">
                <a:latin typeface="+mj-lt"/>
              </a:rPr>
              <a:t>jár érte</a:t>
            </a:r>
            <a:r>
              <a:rPr lang="hu-HU" sz="2800" dirty="0" smtClean="0">
                <a:latin typeface="+mj-lt"/>
              </a:rPr>
              <a:t>!</a:t>
            </a:r>
            <a:endParaRPr lang="hu-HU" sz="2800" dirty="0">
              <a:latin typeface="+mj-lt"/>
            </a:endParaRPr>
          </a:p>
          <a:p>
            <a:pPr marL="84138" lvl="0"/>
            <a:r>
              <a:rPr lang="hu-HU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tétel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hu-HU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lineáris keresés</a:t>
            </a:r>
            <a:endParaRPr lang="hu-HU" sz="2800" i="1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194615" y="2725895"/>
            <a:ext cx="8532000" cy="46210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Akciógomb: Tovább vagy Következő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05F01B5-556A-4C16-99DC-9C262BE15A9E}"/>
              </a:ext>
            </a:extLst>
          </p:cNvPr>
          <p:cNvSpPr/>
          <p:nvPr/>
        </p:nvSpPr>
        <p:spPr>
          <a:xfrm>
            <a:off x="11592098" y="6412992"/>
            <a:ext cx="324000" cy="297784"/>
          </a:xfrm>
          <a:prstGeom prst="actionButtonForwardNex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19BBB676-9C4C-4168-B071-F7FF68978485}"/>
              </a:ext>
            </a:extLst>
          </p:cNvPr>
          <p:cNvSpPr/>
          <p:nvPr/>
        </p:nvSpPr>
        <p:spPr>
          <a:xfrm>
            <a:off x="113122" y="3809879"/>
            <a:ext cx="118029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700" dirty="0" smtClean="0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Keresés ugyanúgy mint az f2()-</a:t>
            </a:r>
            <a:r>
              <a:rPr lang="hu-HU" sz="2700" dirty="0" err="1" smtClean="0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ben</a:t>
            </a:r>
            <a:r>
              <a:rPr lang="hu-HU" sz="2700" dirty="0" smtClean="0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hu-HU" sz="2700" dirty="0" smtClean="0">
              <a:solidFill>
                <a:srgbClr val="0000E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2700" dirty="0">
                <a:latin typeface="Consolas" panose="020B0609020204030204" pitchFamily="49" charset="0"/>
                <a:cs typeface="Consolas" panose="020B0609020204030204" pitchFamily="49" charset="0"/>
              </a:rPr>
              <a:t>ha i&lt;N akkor ki: 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2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getFt</a:t>
            </a:r>
            <a:r>
              <a:rPr lang="hu-HU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hu-HU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2700" dirty="0">
                <a:latin typeface="Consolas" panose="020B0609020204030204" pitchFamily="49" charset="0"/>
                <a:cs typeface="Consolas" panose="020B0609020204030204" pitchFamily="49" charset="0"/>
              </a:rPr>
              <a:t>    különben ki: („nincs ilyen adat”)</a:t>
            </a:r>
          </a:p>
          <a:p>
            <a:r>
              <a:rPr lang="hu-HU" sz="2700" dirty="0">
                <a:latin typeface="Consolas" panose="020B0609020204030204" pitchFamily="49" charset="0"/>
                <a:cs typeface="Consolas" panose="020B0609020204030204" pitchFamily="49" charset="0"/>
              </a:rPr>
              <a:t>ha vége</a:t>
            </a:r>
          </a:p>
          <a:p>
            <a:endParaRPr lang="hu-HU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42901477-C209-4D0B-882C-89A62F6CA4CA}"/>
              </a:ext>
            </a:extLst>
          </p:cNvPr>
          <p:cNvSpPr/>
          <p:nvPr/>
        </p:nvSpPr>
        <p:spPr>
          <a:xfrm>
            <a:off x="8681789" y="94356"/>
            <a:ext cx="3510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b="1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Ut</a:t>
            </a:r>
            <a:r>
              <a:rPr lang="hu-HU" sz="24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</a:t>
            </a:r>
            <a:r>
              <a:rPr lang="hu-HU" sz="2400" dirty="0" err="1" smtClean="0">
                <a:solidFill>
                  <a:srgbClr val="0000E6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hu-HU" sz="2400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25" name="Téglalap 24">
            <a:extLst>
              <a:ext uri="{FF2B5EF4-FFF2-40B4-BE49-F238E27FC236}">
                <a16:creationId xmlns:a16="http://schemas.microsoft.com/office/drawing/2014/main" id="{42901477-C209-4D0B-882C-89A62F6CA4CA}"/>
              </a:ext>
            </a:extLst>
          </p:cNvPr>
          <p:cNvSpPr/>
          <p:nvPr/>
        </p:nvSpPr>
        <p:spPr>
          <a:xfrm>
            <a:off x="8839308" y="556021"/>
            <a:ext cx="3240000" cy="156966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hu-HU" sz="2400" dirty="0" smtClean="0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int</a:t>
            </a:r>
            <a:r>
              <a:rPr lang="hu-H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nap</a:t>
            </a:r>
            <a:endParaRPr lang="hu-H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hu-HU" sz="2400" dirty="0" smtClean="0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hu-H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400" dirty="0" smtClean="0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hu-H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fuvar </a:t>
            </a:r>
          </a:p>
          <a:p>
            <a:pPr marL="342900" indent="-342900" fontAlgn="base">
              <a:buFontTx/>
              <a:buChar char="-"/>
            </a:pPr>
            <a:r>
              <a:rPr lang="hu-HU" sz="2400" dirty="0" smtClean="0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hu-H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km</a:t>
            </a:r>
          </a:p>
          <a:p>
            <a:pPr marL="342900" indent="-342900" fontAlgn="base">
              <a:buFontTx/>
              <a:buChar char="-"/>
            </a:pPr>
            <a:r>
              <a:rPr lang="hu-HU" sz="2400" dirty="0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Ft </a:t>
            </a:r>
            <a:r>
              <a:rPr lang="hu-HU" sz="2400" dirty="0" smtClean="0">
                <a:solidFill>
                  <a:srgbClr val="C00000"/>
                </a:solidFill>
                <a:cs typeface="Consolas" panose="020B0609020204030204" pitchFamily="49" charset="0"/>
              </a:rPr>
              <a:t>// </a:t>
            </a:r>
            <a:r>
              <a:rPr lang="hu-HU" sz="2400" dirty="0" err="1" smtClean="0">
                <a:solidFill>
                  <a:srgbClr val="C00000"/>
                </a:solidFill>
                <a:cs typeface="Consolas" panose="020B0609020204030204" pitchFamily="49" charset="0"/>
              </a:rPr>
              <a:t>tbl-ből</a:t>
            </a:r>
            <a:endParaRPr lang="hu-HU" sz="2400" dirty="0">
              <a:cs typeface="Consolas" panose="020B0609020204030204" pitchFamily="49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42901477-C209-4D0B-882C-89A62F6CA4CA}"/>
              </a:ext>
            </a:extLst>
          </p:cNvPr>
          <p:cNvSpPr/>
          <p:nvPr/>
        </p:nvSpPr>
        <p:spPr>
          <a:xfrm>
            <a:off x="8839308" y="2122646"/>
            <a:ext cx="3240000" cy="46166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hu-HU" sz="2400" dirty="0" smtClean="0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hu-HU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Ut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(String sor)</a:t>
            </a:r>
          </a:p>
        </p:txBody>
      </p:sp>
      <p:sp>
        <p:nvSpPr>
          <p:cNvPr id="27" name="Téglalap 26">
            <a:extLst>
              <a:ext uri="{FF2B5EF4-FFF2-40B4-BE49-F238E27FC236}">
                <a16:creationId xmlns:a16="http://schemas.microsoft.com/office/drawing/2014/main" id="{42901477-C209-4D0B-882C-89A62F6CA4CA}"/>
              </a:ext>
            </a:extLst>
          </p:cNvPr>
          <p:cNvSpPr/>
          <p:nvPr/>
        </p:nvSpPr>
        <p:spPr>
          <a:xfrm>
            <a:off x="8816895" y="2590235"/>
            <a:ext cx="3240000" cy="156966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hu-HU" sz="2400" dirty="0" smtClean="0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hu-H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getNap</a:t>
            </a:r>
            <a:endParaRPr lang="hu-H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hu-HU" sz="2400" dirty="0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hu-H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getFuvar</a:t>
            </a:r>
            <a:endParaRPr lang="hu-H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hu-HU" sz="2400" dirty="0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hu-HU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getKm</a:t>
            </a:r>
            <a:endParaRPr lang="hu-H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/>
            <a:r>
              <a:rPr lang="hu-HU" sz="2400" dirty="0">
                <a:solidFill>
                  <a:srgbClr val="0000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hu-HU" sz="2400" u="sng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getFt</a:t>
            </a:r>
            <a:endParaRPr lang="hu-HU" sz="2400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Egyenes összekötő 11"/>
          <p:cNvCxnSpPr/>
          <p:nvPr/>
        </p:nvCxnSpPr>
        <p:spPr>
          <a:xfrm>
            <a:off x="275468" y="5023283"/>
            <a:ext cx="0" cy="504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Kép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142" y="4595210"/>
            <a:ext cx="1344428" cy="1688004"/>
          </a:xfrm>
          <a:prstGeom prst="rect">
            <a:avLst/>
          </a:prstGeom>
        </p:spPr>
      </p:pic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48770"/>
              </p:ext>
            </p:extLst>
          </p:nvPr>
        </p:nvGraphicFramePr>
        <p:xfrm>
          <a:off x="177801" y="1052054"/>
          <a:ext cx="7988300" cy="841248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1597660">
                  <a:extLst>
                    <a:ext uri="{9D8B030D-6E8A-4147-A177-3AD203B41FA5}">
                      <a16:colId xmlns:a16="http://schemas.microsoft.com/office/drawing/2014/main" val="2853287892"/>
                    </a:ext>
                  </a:extLst>
                </a:gridCol>
                <a:gridCol w="1597660">
                  <a:extLst>
                    <a:ext uri="{9D8B030D-6E8A-4147-A177-3AD203B41FA5}">
                      <a16:colId xmlns:a16="http://schemas.microsoft.com/office/drawing/2014/main" val="4250885630"/>
                    </a:ext>
                  </a:extLst>
                </a:gridCol>
                <a:gridCol w="1597660">
                  <a:extLst>
                    <a:ext uri="{9D8B030D-6E8A-4147-A177-3AD203B41FA5}">
                      <a16:colId xmlns:a16="http://schemas.microsoft.com/office/drawing/2014/main" val="4269885306"/>
                    </a:ext>
                  </a:extLst>
                </a:gridCol>
                <a:gridCol w="1597660">
                  <a:extLst>
                    <a:ext uri="{9D8B030D-6E8A-4147-A177-3AD203B41FA5}">
                      <a16:colId xmlns:a16="http://schemas.microsoft.com/office/drawing/2014/main" val="1748054573"/>
                    </a:ext>
                  </a:extLst>
                </a:gridCol>
                <a:gridCol w="1597660">
                  <a:extLst>
                    <a:ext uri="{9D8B030D-6E8A-4147-A177-3AD203B41FA5}">
                      <a16:colId xmlns:a16="http://schemas.microsoft.com/office/drawing/2014/main" val="27275848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  <a:latin typeface="+mn-lt"/>
                        </a:rPr>
                        <a:t>500 Ft</a:t>
                      </a:r>
                      <a:endParaRPr lang="hu-H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  <a:latin typeface="+mn-lt"/>
                        </a:rPr>
                        <a:t>700 Ft</a:t>
                      </a:r>
                      <a:endParaRPr lang="hu-H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  <a:latin typeface="+mn-lt"/>
                        </a:rPr>
                        <a:t>900 Ft</a:t>
                      </a:r>
                      <a:endParaRPr lang="hu-H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  <a:latin typeface="+mn-lt"/>
                        </a:rPr>
                        <a:t>1400 Ft</a:t>
                      </a:r>
                      <a:endParaRPr lang="hu-H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  <a:latin typeface="+mn-lt"/>
                        </a:rPr>
                        <a:t>2000 Ft</a:t>
                      </a:r>
                      <a:endParaRPr lang="hu-H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3203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b="0" dirty="0">
                          <a:effectLst/>
                          <a:latin typeface="+mn-lt"/>
                        </a:rPr>
                        <a:t>1 – 2 km</a:t>
                      </a:r>
                      <a:endParaRPr lang="hu-HU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  <a:latin typeface="+mn-lt"/>
                        </a:rPr>
                        <a:t>3 – 5 km</a:t>
                      </a:r>
                      <a:endParaRPr lang="hu-H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  <a:latin typeface="+mn-lt"/>
                        </a:rPr>
                        <a:t>6 – 10 km</a:t>
                      </a:r>
                      <a:endParaRPr lang="hu-H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  <a:latin typeface="+mn-lt"/>
                        </a:rPr>
                        <a:t>11 – 20 km</a:t>
                      </a:r>
                      <a:endParaRPr lang="hu-H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u-HU" sz="2400" dirty="0">
                          <a:effectLst/>
                          <a:latin typeface="+mn-lt"/>
                        </a:rPr>
                        <a:t>21 – 30 km</a:t>
                      </a:r>
                      <a:endParaRPr lang="hu-H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89940"/>
                  </a:ext>
                </a:extLst>
              </a:tr>
            </a:tbl>
          </a:graphicData>
        </a:graphic>
      </p:graphicFrame>
      <p:sp>
        <p:nvSpPr>
          <p:cNvPr id="16" name="Téglalap 15"/>
          <p:cNvSpPr/>
          <p:nvPr/>
        </p:nvSpPr>
        <p:spPr>
          <a:xfrm>
            <a:off x="8826608" y="3703711"/>
            <a:ext cx="3217587" cy="46210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/>
          <p:cNvSpPr/>
          <p:nvPr/>
        </p:nvSpPr>
        <p:spPr>
          <a:xfrm>
            <a:off x="8864708" y="1650041"/>
            <a:ext cx="3217587" cy="462108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1768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6" grpId="0" animBg="1"/>
      <p:bldP spid="10" grpId="0" animBg="1"/>
      <p:bldP spid="21" grpId="0" uiExpand="1" build="p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Office PowerPoint</Application>
  <PresentationFormat>Szélesvásznú</PresentationFormat>
  <Paragraphs>133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Times New Roman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babos</cp:lastModifiedBy>
  <cp:revision>284</cp:revision>
  <dcterms:created xsi:type="dcterms:W3CDTF">2018-03-06T05:35:14Z</dcterms:created>
  <dcterms:modified xsi:type="dcterms:W3CDTF">2018-05-10T11:29:16Z</dcterms:modified>
</cp:coreProperties>
</file>