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66" r:id="rId16"/>
    <p:sldId id="270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pPr/>
              <a:t>2017.09.18.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 ismeretek</a:t>
            </a:r>
            <a:b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információ, adat, jel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jel utazása különböző csatornákon 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95536" y="1412776"/>
            <a:ext cx="8568952" cy="4824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hu-HU" sz="2800" i="1" dirty="0" smtClean="0">
                <a:latin typeface="Consolas" panose="020B0609020204030204" pitchFamily="49" charset="0"/>
              </a:rPr>
              <a:t>A fény majdnem 1 milliószor gyorsabb a hangnál! Amíg a hang 1cm tenne meg, a fény az iskolánktól eljutna Vecsésig!</a:t>
            </a:r>
            <a:endParaRPr lang="hu-HU" sz="2800" dirty="0" smtClean="0">
              <a:latin typeface="Consolas" panose="020B0609020204030204" pitchFamily="49" charset="0"/>
            </a:endParaRPr>
          </a:p>
          <a:p>
            <a:r>
              <a:rPr lang="hu-HU" sz="2800" i="1" dirty="0" smtClean="0">
                <a:latin typeface="Consolas" panose="020B0609020204030204" pitchFamily="49" charset="0"/>
              </a:rPr>
              <a:t>Hang: 1 cm	fény: 1 000 </a:t>
            </a:r>
            <a:r>
              <a:rPr lang="hu-HU" sz="2800" i="1" dirty="0" err="1" smtClean="0">
                <a:latin typeface="Consolas" panose="020B0609020204030204" pitchFamily="49" charset="0"/>
              </a:rPr>
              <a:t>000</a:t>
            </a:r>
            <a:r>
              <a:rPr lang="hu-HU" sz="2800" i="1" dirty="0" smtClean="0">
                <a:latin typeface="Consolas" panose="020B0609020204030204" pitchFamily="49" charset="0"/>
              </a:rPr>
              <a:t> cm = 10 km</a:t>
            </a:r>
          </a:p>
          <a:p>
            <a:endParaRPr lang="hu-HU" sz="2800" dirty="0" smtClean="0">
              <a:latin typeface="Consolas" panose="020B0609020204030204" pitchFamily="49" charset="0"/>
            </a:endParaRPr>
          </a:p>
          <a:p>
            <a:r>
              <a:rPr lang="hu-HU" sz="2800" i="1" dirty="0" smtClean="0">
                <a:latin typeface="Consolas" panose="020B0609020204030204" pitchFamily="49" charset="0"/>
              </a:rPr>
              <a:t>A </a:t>
            </a:r>
            <a:r>
              <a:rPr lang="hu-HU" sz="2800" i="1" dirty="0" err="1" smtClean="0">
                <a:latin typeface="Consolas" panose="020B0609020204030204" pitchFamily="49" charset="0"/>
              </a:rPr>
              <a:t>NET-en</a:t>
            </a:r>
            <a:r>
              <a:rPr lang="hu-HU" sz="2800" i="1" dirty="0" smtClean="0">
                <a:latin typeface="Consolas" panose="020B0609020204030204" pitchFamily="49" charset="0"/>
              </a:rPr>
              <a:t> egy üzenet Solymárra, vagy Amerikába egyaránt néhány századmásodperc alatt jut el!</a:t>
            </a:r>
            <a:endParaRPr kumimoji="0" lang="hu-HU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hu-H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Zajos csatorna hatása szöveges üzenetre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latin typeface="Consolas" panose="020B0609020204030204" pitchFamily="49" charset="0"/>
              </a:rPr>
              <a:t>A beérkezett üzenet:</a:t>
            </a:r>
            <a:br>
              <a:rPr lang="hu-HU" dirty="0" smtClean="0">
                <a:latin typeface="Consolas" panose="020B0609020204030204" pitchFamily="49" charset="0"/>
              </a:rPr>
            </a:br>
            <a:r>
              <a:rPr lang="hu-HU" sz="3000" dirty="0" smtClean="0">
                <a:latin typeface="Consolas" panose="020B0609020204030204" pitchFamily="49" charset="0"/>
              </a:rPr>
              <a:t>..</a:t>
            </a:r>
            <a:r>
              <a:rPr lang="hu-HU" sz="3000" dirty="0" err="1" smtClean="0">
                <a:latin typeface="Consolas" panose="020B0609020204030204" pitchFamily="49" charset="0"/>
              </a:rPr>
              <a:t>lnap</a:t>
            </a:r>
            <a:r>
              <a:rPr lang="hu-HU" sz="3000" dirty="0" smtClean="0">
                <a:latin typeface="Consolas" panose="020B0609020204030204" pitchFamily="49" charset="0"/>
              </a:rPr>
              <a:t> </a:t>
            </a:r>
            <a:r>
              <a:rPr lang="hu-HU" sz="3000" dirty="0" err="1" smtClean="0">
                <a:latin typeface="Consolas" panose="020B0609020204030204" pitchFamily="49" charset="0"/>
              </a:rPr>
              <a:t>na.y</a:t>
            </a:r>
            <a:r>
              <a:rPr lang="hu-HU" sz="3000" dirty="0" smtClean="0">
                <a:latin typeface="Consolas" panose="020B0609020204030204" pitchFamily="49" charset="0"/>
              </a:rPr>
              <a:t> havaz.. vár..tó .z .</a:t>
            </a:r>
            <a:r>
              <a:rPr lang="hu-HU" sz="3000" dirty="0" err="1" smtClean="0">
                <a:latin typeface="Consolas" panose="020B0609020204030204" pitchFamily="49" charset="0"/>
              </a:rPr>
              <a:t>rsz</a:t>
            </a:r>
            <a:r>
              <a:rPr lang="hu-HU" sz="3000" dirty="0" smtClean="0">
                <a:latin typeface="Consolas" panose="020B0609020204030204" pitchFamily="49" charset="0"/>
              </a:rPr>
              <a:t>…an.</a:t>
            </a:r>
            <a:br>
              <a:rPr lang="hu-HU" sz="3000" dirty="0" smtClean="0">
                <a:latin typeface="Consolas" panose="020B0609020204030204" pitchFamily="49" charset="0"/>
              </a:rPr>
            </a:br>
            <a:endParaRPr lang="hu-HU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39552" y="2420888"/>
            <a:ext cx="8229600" cy="2569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A küldött üzenet: 	</a:t>
            </a:r>
            <a:b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</a:br>
            <a:r>
              <a:rPr kumimoji="0" lang="hu-HU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Holnap nagy havazás várható az országban.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	(Értelme még kihámozható)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hu-H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Zajos csatorna hatása számadatokat tartalmazó üzenetre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/>
          <a:lstStyle/>
          <a:p>
            <a:r>
              <a:rPr lang="hu-HU" dirty="0" smtClean="0">
                <a:latin typeface="Consolas" panose="020B0609020204030204" pitchFamily="49" charset="0"/>
              </a:rPr>
              <a:t>A beérkezett üzenet:	</a:t>
            </a:r>
            <a:br>
              <a:rPr lang="hu-HU" dirty="0" smtClean="0">
                <a:latin typeface="Consolas" panose="020B0609020204030204" pitchFamily="49" charset="0"/>
              </a:rPr>
            </a:br>
            <a:r>
              <a:rPr lang="hu-HU" sz="3000" dirty="0" smtClean="0">
                <a:latin typeface="Consolas" panose="020B0609020204030204" pitchFamily="49" charset="0"/>
              </a:rPr>
              <a:t>A játé. ár.:	.57. Ft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</a:p>
          <a:p>
            <a:endParaRPr lang="hu-HU" dirty="0" smtClean="0">
              <a:latin typeface="Consolas" panose="020B06090202040302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67544" y="2564904"/>
            <a:ext cx="8229600" cy="20882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Az elküldött üzenet:	</a:t>
            </a:r>
            <a:b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</a:br>
            <a:r>
              <a:rPr kumimoji="0" lang="hu-H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A játék ára:	2575 Ft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hu-H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hu-HU" sz="2800" noProof="0" dirty="0" smtClean="0">
                <a:latin typeface="Consolas" panose="020B0609020204030204" pitchFamily="49" charset="0"/>
              </a:rPr>
              <a:t>A számadat elveszett!</a:t>
            </a: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Kettes számrendszer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 smtClean="0">
                <a:latin typeface="Consolas" panose="020B0609020204030204" pitchFamily="49" charset="0"/>
              </a:rPr>
              <a:t>A számítástechnikában az információt bináris számokká kódoljuk, a bináris számrendszerben két számjegyet használunk: 0 és 1.</a:t>
            </a:r>
            <a:endParaRPr lang="hu-HU" dirty="0" smtClean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96698"/>
              </p:ext>
            </p:extLst>
          </p:nvPr>
        </p:nvGraphicFramePr>
        <p:xfrm>
          <a:off x="766290" y="3223029"/>
          <a:ext cx="609600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hu-H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Bal oldali kapcsos zárójel 4"/>
          <p:cNvSpPr/>
          <p:nvPr/>
        </p:nvSpPr>
        <p:spPr>
          <a:xfrm rot="16200000">
            <a:off x="3573557" y="568173"/>
            <a:ext cx="432048" cy="61206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858790" y="38517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Consolas" panose="020B0609020204030204" pitchFamily="49" charset="0"/>
              </a:rPr>
              <a:t>1 bájt (byte)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55576" y="42210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Consolas" panose="020B0609020204030204" pitchFamily="49" charset="0"/>
              </a:rPr>
              <a:t>1 bájt  = 8 bit 	</a:t>
            </a:r>
            <a:endParaRPr lang="hu-HU" sz="2400" baseline="30000" dirty="0">
              <a:latin typeface="Consolas" panose="020B0609020204030204" pitchFamily="49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55576" y="513978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Consolas" panose="020B0609020204030204" pitchFamily="49" charset="0"/>
              </a:rPr>
              <a:t>Egy bájton [0; 255] 256 db egészszám állítható elő	</a:t>
            </a:r>
            <a:endParaRPr lang="hu-HU" sz="2400" baseline="30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ASCII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latin typeface="Consolas" panose="020B0609020204030204" pitchFamily="49" charset="0"/>
              </a:rPr>
              <a:t>Létre hozták az 1960-as években az alap, 128 karaktert kódoló ASCII kódrendszert, majd ezt a nyolcadik bit ellenőrző szerepének elhagyásával 256-ra bővült.</a:t>
            </a:r>
          </a:p>
          <a:p>
            <a:endParaRPr lang="hu-HU" sz="2800" dirty="0" smtClean="0">
              <a:latin typeface="Consolas" panose="020B0609020204030204" pitchFamily="49" charset="0"/>
            </a:endParaRPr>
          </a:p>
          <a:p>
            <a:r>
              <a:rPr lang="hu-HU" sz="2800" dirty="0" smtClean="0">
                <a:latin typeface="Consolas" panose="020B0609020204030204" pitchFamily="49" charset="0"/>
              </a:rPr>
              <a:t>Kimaradt belőle például az ő és ű betű, mint speciális magyar írásjelek, persze mint kis- és nagybetűs alakban is.</a:t>
            </a:r>
          </a:p>
          <a:p>
            <a:endParaRPr lang="hu-H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94320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SCII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5320248"/>
          </a:xfrm>
        </p:spPr>
        <p:txBody>
          <a:bodyPr>
            <a:normAutofit lnSpcReduction="10000"/>
          </a:bodyPr>
          <a:lstStyle/>
          <a:p>
            <a:r>
              <a:rPr lang="hu-HU" sz="2800" dirty="0" smtClean="0">
                <a:latin typeface="Consolas" panose="020B0609020204030204" pitchFamily="49" charset="0"/>
              </a:rPr>
              <a:t>Ezen hiányosság pótlására az 1980-as az </a:t>
            </a:r>
            <a:r>
              <a:rPr lang="hu-H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unikódnak</a:t>
            </a:r>
            <a:r>
              <a:rPr lang="hu-HU" sz="2800" dirty="0" smtClean="0">
                <a:latin typeface="Consolas" panose="020B0609020204030204" pitchFamily="49" charset="0"/>
              </a:rPr>
              <a:t> elnevezett új kódrendszer 16 bites lett, így a több mint 65 ezer jel egységes kódolásának köszönhetően bárki, bármilyen nyelven, egyértelmű kódolással tud szöveget írni.</a:t>
            </a:r>
          </a:p>
          <a:p>
            <a:endParaRPr lang="hu-HU" sz="2800" dirty="0" smtClean="0">
              <a:latin typeface="Consolas" panose="020B0609020204030204" pitchFamily="49" charset="0"/>
            </a:endParaRPr>
          </a:p>
          <a:p>
            <a:r>
              <a:rPr lang="hu-HU" sz="2800" dirty="0"/>
              <a:t>ASCII </a:t>
            </a:r>
            <a:r>
              <a:rPr lang="hu-HU" sz="2800" dirty="0" smtClean="0"/>
              <a:t>jelkészlet:</a:t>
            </a:r>
          </a:p>
          <a:p>
            <a:pPr lvl="1"/>
            <a:r>
              <a:rPr lang="hu-HU" sz="2800" dirty="0" smtClean="0"/>
              <a:t>Vezérlőkódok</a:t>
            </a:r>
          </a:p>
          <a:p>
            <a:pPr lvl="1"/>
            <a:r>
              <a:rPr lang="hu-HU" sz="2800" dirty="0"/>
              <a:t>Írásjelek és </a:t>
            </a:r>
            <a:r>
              <a:rPr lang="hu-HU" sz="2800" dirty="0" smtClean="0"/>
              <a:t>számjegyek</a:t>
            </a:r>
          </a:p>
          <a:p>
            <a:pPr lvl="1"/>
            <a:r>
              <a:rPr lang="hu-HU" sz="2800" dirty="0" smtClean="0"/>
              <a:t>Nagybetűk, kisbetűk</a:t>
            </a:r>
          </a:p>
          <a:p>
            <a:pPr lvl="1"/>
            <a:r>
              <a:rPr lang="hu-HU" sz="2800" dirty="0"/>
              <a:t>Kibővített jelkészlet</a:t>
            </a:r>
          </a:p>
          <a:p>
            <a:pPr lvl="1"/>
            <a:endParaRPr lang="hu-HU" sz="2500" dirty="0" smtClean="0"/>
          </a:p>
          <a:p>
            <a:endParaRPr lang="hu-HU" sz="2800" dirty="0" smtClean="0">
              <a:latin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</a:endParaRPr>
          </a:p>
          <a:p>
            <a:endParaRPr lang="hu-HU" sz="2800" dirty="0" smtClean="0">
              <a:latin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ASCII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hu-HU" sz="2800" dirty="0" smtClean="0">
              <a:latin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</a:endParaRPr>
          </a:p>
          <a:p>
            <a:endParaRPr lang="hu-HU" sz="2800" dirty="0" smtClean="0">
              <a:latin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44517"/>
              </p:ext>
            </p:extLst>
          </p:nvPr>
        </p:nvGraphicFramePr>
        <p:xfrm>
          <a:off x="971600" y="1600200"/>
          <a:ext cx="617220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hu-HU" sz="2400" dirty="0">
                          <a:effectLst/>
                          <a:latin typeface="Consolas" panose="020B0609020204030204" pitchFamily="49" charset="0"/>
                        </a:rPr>
                        <a:t>0100 0001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>
                          <a:effectLst/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hu-HU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0100 0010</a:t>
                      </a:r>
                      <a:endParaRPr kumimoji="0" lang="hu-HU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effectLst/>
                          <a:latin typeface="Consolas" panose="020B0609020204030204" pitchFamily="49" charset="0"/>
                        </a:rPr>
                        <a:t>66</a:t>
                      </a:r>
                      <a:endParaRPr lang="hu-HU" sz="2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hu-HU" sz="2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hu-HU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0" lang="hu-HU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  <a:endParaRPr lang="hu-HU" sz="2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  <a:endParaRPr lang="hu-HU" sz="2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hu-HU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0110 0001</a:t>
                      </a:r>
                      <a:endParaRPr kumimoji="0" lang="hu-HU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effectLst/>
                          <a:latin typeface="Consolas" panose="020B0609020204030204" pitchFamily="49" charset="0"/>
                        </a:rPr>
                        <a:t>97</a:t>
                      </a:r>
                      <a:endParaRPr lang="hu-HU" sz="2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hu-HU" sz="2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7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>
                <a:latin typeface="Consolas" panose="020B0609020204030204" pitchFamily="49" charset="0"/>
              </a:rPr>
              <a:t>Az információ olyan új ismeret, amelynek megismerésekor olyan tudásra teszünk szert, amit addig nem tudtunk. </a:t>
            </a:r>
            <a:endParaRPr lang="hu-HU" dirty="0" smtClean="0">
              <a:latin typeface="Consolas" panose="020B0609020204030204" pitchFamily="49" charset="0"/>
            </a:endParaRPr>
          </a:p>
          <a:p>
            <a:endParaRPr lang="hu-H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Például</a:t>
            </a:r>
            <a:r>
              <a:rPr lang="hu-HU" dirty="0" smtClean="0">
                <a:latin typeface="Consolas" panose="020B0609020204030204" pitchFamily="49" charset="0"/>
              </a:rPr>
              <a:t>: megtudod a dolgozatjegyet, megtudod a holnapi időjárást, vagy a busz menetrendjét stb</a:t>
            </a:r>
            <a:r>
              <a:rPr lang="hu-HU" dirty="0" smtClean="0">
                <a:latin typeface="Consolas" panose="020B0609020204030204" pitchFamily="49" charset="0"/>
              </a:rPr>
              <a:t>. </a:t>
            </a:r>
            <a:endParaRPr lang="hu-HU" dirty="0" smtClean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>
                <a:latin typeface="Consolas" panose="020B0609020204030204" pitchFamily="49" charset="0"/>
              </a:rPr>
              <a:t>Nem </a:t>
            </a:r>
            <a:r>
              <a:rPr lang="hu-HU" dirty="0" smtClean="0">
                <a:latin typeface="Consolas" panose="020B0609020204030204" pitchFamily="49" charset="0"/>
              </a:rPr>
              <a:t>jelent információt, ha már ismert adatot közlünk </a:t>
            </a:r>
            <a:endParaRPr lang="hu-H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Például</a:t>
            </a:r>
            <a:r>
              <a:rPr lang="hu-HU" dirty="0" smtClean="0">
                <a:latin typeface="Consolas" panose="020B0609020204030204" pitchFamily="49" charset="0"/>
              </a:rPr>
              <a:t>: Most infó óra van, a tábla fehér, stb</a:t>
            </a:r>
            <a:r>
              <a:rPr lang="hu-HU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Az információnak értéke van!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>
                <a:latin typeface="Consolas" panose="020B0609020204030204" pitchFamily="49" charset="0"/>
              </a:rPr>
              <a:t>Az adat tények, fogalmak olyan formája, amelyet az ember értelmezni tud, és feldolgozásra, továbbításra is alkalmas.</a:t>
            </a:r>
          </a:p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 </a:t>
            </a:r>
          </a:p>
          <a:p>
            <a:r>
              <a:rPr lang="hu-HU" dirty="0" smtClean="0">
                <a:latin typeface="Consolas" panose="020B0609020204030204" pitchFamily="49" charset="0"/>
              </a:rPr>
              <a:t>Az adatokat jelek segítségével rögzítjük.</a:t>
            </a:r>
          </a:p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 </a:t>
            </a:r>
          </a:p>
          <a:p>
            <a:r>
              <a:rPr lang="hu-HU" dirty="0" smtClean="0">
                <a:latin typeface="Consolas" panose="020B0609020204030204" pitchFamily="49" charset="0"/>
              </a:rPr>
              <a:t>Jelek például: betűk, számok, Morse-jelek, zászlójelek stb. 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Kód, kódolás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>
                <a:latin typeface="Consolas" panose="020B0609020204030204" pitchFamily="49" charset="0"/>
              </a:rPr>
              <a:t>A kód megállapodás szerinti jelek vagy szimbólumok rendszere, mellyel valamely információ egyértelműen megadható. (pl.:</a:t>
            </a:r>
            <a:r>
              <a:rPr lang="hu-HU" b="1" dirty="0" smtClean="0">
                <a:latin typeface="Consolas" panose="020B0609020204030204" pitchFamily="49" charset="0"/>
              </a:rPr>
              <a:t> ASCII</a:t>
            </a:r>
            <a:r>
              <a:rPr lang="hu-HU" dirty="0" smtClean="0">
                <a:latin typeface="Consolas" panose="020B0609020204030204" pitchFamily="49" charset="0"/>
              </a:rPr>
              <a:t>, </a:t>
            </a:r>
            <a:r>
              <a:rPr lang="hu-HU" b="1" dirty="0" smtClean="0">
                <a:latin typeface="Consolas" panose="020B0609020204030204" pitchFamily="49" charset="0"/>
              </a:rPr>
              <a:t>Unicode</a:t>
            </a:r>
            <a:r>
              <a:rPr lang="hu-HU" dirty="0" smtClean="0">
                <a:latin typeface="Consolas" panose="020B0609020204030204" pitchFamily="49" charset="0"/>
              </a:rPr>
              <a:t> )</a:t>
            </a:r>
          </a:p>
          <a:p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smtClean="0">
                <a:latin typeface="Consolas" panose="020B0609020204030204" pitchFamily="49" charset="0"/>
              </a:rPr>
              <a:t>A kódolás valamely információ átalakítása egyezményes jelekké.</a:t>
            </a:r>
            <a:br>
              <a:rPr lang="hu-HU" dirty="0" smtClean="0">
                <a:latin typeface="Consolas" panose="020B0609020204030204" pitchFamily="49" charset="0"/>
              </a:rPr>
            </a:br>
            <a:r>
              <a:rPr lang="hu-HU" dirty="0" smtClean="0">
                <a:latin typeface="Consolas" panose="020B0609020204030204" pitchFamily="49" charset="0"/>
              </a:rPr>
              <a:t/>
            </a:r>
            <a:br>
              <a:rPr lang="hu-HU" dirty="0" smtClean="0">
                <a:latin typeface="Consolas" panose="020B0609020204030204" pitchFamily="49" charset="0"/>
              </a:rPr>
            </a:br>
            <a:r>
              <a:rPr lang="hu-HU" dirty="0" smtClean="0">
                <a:latin typeface="Consolas" panose="020B0609020204030204" pitchFamily="49" charset="0"/>
              </a:rPr>
              <a:t> 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Informatika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latin typeface="Consolas" panose="020B0609020204030204" pitchFamily="49" charset="0"/>
              </a:rPr>
              <a:t>Műszaki tudomány, amelynek </a:t>
            </a:r>
            <a:r>
              <a:rPr lang="hu-HU" sz="2800" dirty="0" smtClean="0">
                <a:latin typeface="Consolas" panose="020B0609020204030204" pitchFamily="49" charset="0"/>
              </a:rPr>
              <a:t>feladatköre az</a:t>
            </a:r>
            <a:r>
              <a:rPr lang="hu-HU" sz="2800" dirty="0" smtClean="0">
                <a:latin typeface="Consolas" panose="020B0609020204030204" pitchFamily="49" charset="0"/>
              </a:rPr>
              <a:t> információ:</a:t>
            </a:r>
            <a:r>
              <a:rPr lang="hu-HU" sz="28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hu-HU" sz="2800" dirty="0" smtClean="0">
              <a:latin typeface="Consolas" panose="020B0609020204030204" pitchFamily="49" charset="0"/>
            </a:endParaRPr>
          </a:p>
          <a:p>
            <a:pPr lvl="1"/>
            <a:r>
              <a:rPr lang="hu-H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tárolása</a:t>
            </a:r>
            <a:r>
              <a:rPr lang="hu-H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hu-HU" sz="28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feldolgozása</a:t>
            </a:r>
            <a:r>
              <a:rPr lang="hu-H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hu-HU" sz="28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továbbítása</a:t>
            </a:r>
            <a:r>
              <a:rPr lang="hu-H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hu-H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Informatika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hu-HU" b="1" i="1" dirty="0" smtClean="0">
                <a:latin typeface="Consolas" panose="020B0609020204030204" pitchFamily="49" charset="0"/>
              </a:rPr>
              <a:t>Tárolás</a:t>
            </a:r>
            <a:r>
              <a:rPr lang="hu-HU" dirty="0" smtClean="0">
                <a:latin typeface="Consolas" panose="020B0609020204030204" pitchFamily="49" charset="0"/>
              </a:rPr>
              <a:t>: merevlemezen, CD-n, DVD-n, </a:t>
            </a:r>
            <a:r>
              <a:rPr lang="hu-HU" dirty="0" err="1" smtClean="0">
                <a:latin typeface="Consolas" panose="020B0609020204030204" pitchFamily="49" charset="0"/>
              </a:rPr>
              <a:t>pendriveon</a:t>
            </a:r>
            <a:r>
              <a:rPr lang="hu-HU" dirty="0" smtClean="0">
                <a:latin typeface="Consolas" panose="020B0609020204030204" pitchFamily="49" charset="0"/>
              </a:rPr>
              <a:t> stb. (régen: mágnesszalagon, lyukkártyán, mikro-filmen, floppyn</a:t>
            </a:r>
            <a:r>
              <a:rPr lang="hu-HU" dirty="0" smtClean="0">
                <a:latin typeface="Consolas" panose="020B0609020204030204" pitchFamily="49" charset="0"/>
              </a:rPr>
              <a:t>)</a:t>
            </a:r>
          </a:p>
          <a:p>
            <a:pPr lvl="0"/>
            <a:endParaRPr lang="hu-HU" dirty="0" smtClean="0">
              <a:latin typeface="Consolas" panose="020B0609020204030204" pitchFamily="49" charset="0"/>
            </a:endParaRPr>
          </a:p>
          <a:p>
            <a:pPr lvl="0"/>
            <a:r>
              <a:rPr lang="hu-HU" b="1" i="1" dirty="0" smtClean="0">
                <a:latin typeface="Consolas" panose="020B0609020204030204" pitchFamily="49" charset="0"/>
              </a:rPr>
              <a:t>Feldolgozás</a:t>
            </a:r>
            <a:r>
              <a:rPr lang="hu-HU" dirty="0" smtClean="0">
                <a:latin typeface="Consolas" panose="020B0609020204030204" pitchFamily="49" charset="0"/>
              </a:rPr>
              <a:t>: pl. </a:t>
            </a:r>
            <a:r>
              <a:rPr lang="hu-HU" dirty="0" err="1" smtClean="0">
                <a:latin typeface="Consolas" panose="020B0609020204030204" pitchFamily="49" charset="0"/>
              </a:rPr>
              <a:t>sorbarendezés</a:t>
            </a:r>
            <a:r>
              <a:rPr lang="hu-HU" dirty="0" smtClean="0">
                <a:latin typeface="Consolas" panose="020B0609020204030204" pitchFamily="49" charset="0"/>
              </a:rPr>
              <a:t>, válogatás, adatokon végzett számítások, szerkesztések </a:t>
            </a:r>
            <a:endParaRPr lang="hu-HU" dirty="0" smtClean="0">
              <a:latin typeface="Consolas" panose="020B0609020204030204" pitchFamily="49" charset="0"/>
            </a:endParaRPr>
          </a:p>
          <a:p>
            <a:pPr lvl="0"/>
            <a:endParaRPr lang="hu-HU" dirty="0" smtClean="0">
              <a:latin typeface="Consolas" panose="020B0609020204030204" pitchFamily="49" charset="0"/>
            </a:endParaRPr>
          </a:p>
          <a:p>
            <a:pPr lvl="0"/>
            <a:r>
              <a:rPr lang="hu-HU" b="1" i="1" dirty="0" smtClean="0">
                <a:latin typeface="Consolas" panose="020B0609020204030204" pitchFamily="49" charset="0"/>
              </a:rPr>
              <a:t>Továbbítás</a:t>
            </a:r>
            <a:r>
              <a:rPr lang="hu-HU" dirty="0" smtClean="0">
                <a:latin typeface="Consolas" panose="020B0609020204030204" pitchFamily="49" charset="0"/>
              </a:rPr>
              <a:t>: Interneten, elektromos, vagy optikai kábelen, ill. rádióhullámokkal (régebben hanggal, postán, küldönccel)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hu-HU" dirty="0" smtClean="0"/>
              <a:t>Az információtovábbítás modellezhető</a:t>
            </a:r>
            <a:br>
              <a:rPr lang="hu-HU" dirty="0" smtClean="0"/>
            </a:br>
            <a:endParaRPr lang="hu-HU" dirty="0" smtClean="0"/>
          </a:p>
        </p:txBody>
      </p:sp>
      <p:pic>
        <p:nvPicPr>
          <p:cNvPr id="4" name="Tartalom helye 3" descr="http://informatika.gtportal.eu/oldalak/alapfogalmak/kepek/kommunikacio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6302"/>
            <a:ext cx="8229600" cy="47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jel utazása különböző csatornákon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824536"/>
          </a:xfrm>
        </p:spPr>
        <p:txBody>
          <a:bodyPr>
            <a:noAutofit/>
          </a:bodyPr>
          <a:lstStyle/>
          <a:p>
            <a:pPr lvl="0"/>
            <a:r>
              <a:rPr lang="hu-HU" sz="2400" dirty="0" smtClean="0">
                <a:latin typeface="Consolas" panose="020B0609020204030204" pitchFamily="49" charset="0"/>
              </a:rPr>
              <a:t>Ha beszéddel, hangjelekkel, dobbal, stb. üzenünk, a csatorna a levegő. Levegőben a hang másodpercenként ~340 métert tesz meg 340 m/s </a:t>
            </a:r>
            <a:r>
              <a:rPr lang="hu-HU" sz="2400" i="1" dirty="0" smtClean="0">
                <a:latin typeface="Consolas" panose="020B0609020204030204" pitchFamily="49" charset="0"/>
              </a:rPr>
              <a:t>(~1230 km/h)</a:t>
            </a:r>
          </a:p>
          <a:p>
            <a:pPr lvl="0"/>
            <a:endParaRPr lang="hu-HU" sz="2400" dirty="0" smtClean="0">
              <a:latin typeface="Consolas" panose="020B0609020204030204" pitchFamily="49" charset="0"/>
            </a:endParaRPr>
          </a:p>
          <a:p>
            <a:pPr lvl="0"/>
            <a:r>
              <a:rPr lang="hu-HU" sz="2400" dirty="0" smtClean="0">
                <a:latin typeface="Consolas" panose="020B0609020204030204" pitchFamily="49" charset="0"/>
              </a:rPr>
              <a:t>Elektromos-, illetve fénykábelen, vagy rádióhullámokkal az infó közel fénysebességgel utazik. (Pl. az Interneten). </a:t>
            </a:r>
          </a:p>
          <a:p>
            <a:pPr lvl="0"/>
            <a:endParaRPr lang="hu-HU" sz="2400" dirty="0" smtClean="0">
              <a:latin typeface="Consolas" panose="020B0609020204030204" pitchFamily="49" charset="0"/>
            </a:endParaRPr>
          </a:p>
          <a:p>
            <a:pPr lvl="0"/>
            <a:r>
              <a:rPr lang="hu-HU" sz="2400" dirty="0" smtClean="0">
                <a:latin typeface="Consolas" panose="020B0609020204030204" pitchFamily="49" charset="0"/>
              </a:rPr>
              <a:t>A fény sebessége ~300 000 </a:t>
            </a:r>
            <a:r>
              <a:rPr lang="hu-HU" sz="2400" dirty="0" err="1" smtClean="0">
                <a:latin typeface="Consolas" panose="020B0609020204030204" pitchFamily="49" charset="0"/>
              </a:rPr>
              <a:t>000</a:t>
            </a:r>
            <a:r>
              <a:rPr lang="hu-HU" sz="2400" dirty="0" smtClean="0">
                <a:latin typeface="Consolas" panose="020B0609020204030204" pitchFamily="49" charset="0"/>
              </a:rPr>
              <a:t> m/s </a:t>
            </a:r>
            <a:r>
              <a:rPr lang="hu-HU" sz="2400" i="1" dirty="0" smtClean="0">
                <a:latin typeface="Consolas" panose="020B0609020204030204" pitchFamily="49" charset="0"/>
              </a:rPr>
              <a:t>(300 000 km/s)</a:t>
            </a:r>
            <a:endParaRPr lang="hu-HU" sz="2400" dirty="0" smtClean="0">
              <a:latin typeface="Consolas" panose="020B0609020204030204" pitchFamily="49" charset="0"/>
            </a:endParaRPr>
          </a:p>
          <a:p>
            <a:endParaRPr lang="hu-H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495</Words>
  <Application>Microsoft Office PowerPoint</Application>
  <PresentationFormat>Diavetítés a képernyőre (4:3 oldalarány)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Origó</vt:lpstr>
      <vt:lpstr>IT ismeretek információ, adat, jel</vt:lpstr>
      <vt:lpstr>Információ</vt:lpstr>
      <vt:lpstr>Információ</vt:lpstr>
      <vt:lpstr>Adat</vt:lpstr>
      <vt:lpstr>Kód, kódolás</vt:lpstr>
      <vt:lpstr>Informatika</vt:lpstr>
      <vt:lpstr>Informatika</vt:lpstr>
      <vt:lpstr>Az információtovábbítás modellezhető </vt:lpstr>
      <vt:lpstr>A jel utazása különböző csatornákon </vt:lpstr>
      <vt:lpstr>A jel utazása különböző csatornákon </vt:lpstr>
      <vt:lpstr>Zajos csatorna hatása szöveges üzenetre</vt:lpstr>
      <vt:lpstr>Zajos csatorna hatása számadatokat tartalmazó üzenetre</vt:lpstr>
      <vt:lpstr>Kettes számrendszer</vt:lpstr>
      <vt:lpstr>ASCII</vt:lpstr>
      <vt:lpstr>ASCII</vt:lpstr>
      <vt:lpstr>ASCII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Fogalmak</dc:title>
  <cp:lastModifiedBy>bgemil</cp:lastModifiedBy>
  <cp:revision>27</cp:revision>
  <dcterms:modified xsi:type="dcterms:W3CDTF">2017-09-18T04:23:58Z</dcterms:modified>
</cp:coreProperties>
</file>