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0" y="-64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2017.09.11.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Programozás elmélet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Bevezetés a programozásba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/>
              <a:t>Algoritmustervezés, moduláris programozás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75928" y="1700808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/>
              <a:t>Feladat specifikáció </a:t>
            </a:r>
            <a:endParaRPr lang="hu-HU" sz="2800" dirty="0"/>
          </a:p>
          <a:p>
            <a:pPr marL="360363"/>
            <a:r>
              <a:rPr lang="hu-HU" sz="2800" dirty="0"/>
              <a:t>Egy számítógépen megoldandó feladat felmerülésekor törekedni kell arra, hogy a feladat megfogalmazása egyértelmű legyen, valamennyi lehetséges esetet lefedjen. </a:t>
            </a:r>
            <a:r>
              <a:rPr lang="hu-HU" sz="2800" dirty="0" smtClean="0"/>
              <a:t> A </a:t>
            </a:r>
            <a:r>
              <a:rPr lang="hu-HU" sz="2800" dirty="0"/>
              <a:t>megrendelő gyakran hiányos, és/vagy pontatlan igényekkel lép fel, a megoldási módszer keresése viszont csak akkor kezdődhet el, ha a feladatot pontosan ismerjük és írásban is rögzítettük, vagyis megadtuk a feladat specifikációt. </a:t>
            </a:r>
          </a:p>
        </p:txBody>
      </p:sp>
    </p:spTree>
    <p:extLst>
      <p:ext uri="{BB962C8B-B14F-4D97-AF65-F5344CB8AC3E}">
        <p14:creationId xmlns:p14="http://schemas.microsoft.com/office/powerpoint/2010/main" val="30650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/>
              <a:t>Algoritmustervezés, moduláris programozás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75928" y="1700808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i="1" dirty="0"/>
              <a:t>Adatok tervezése </a:t>
            </a:r>
            <a:endParaRPr lang="hu-HU" sz="2800" dirty="0"/>
          </a:p>
          <a:p>
            <a:pPr marL="360363"/>
            <a:r>
              <a:rPr lang="hu-HU" sz="2800" dirty="0"/>
              <a:t>Mivel az algoritmus adatokon dolgozik, meg kell tervezni a feladatban szereplő külső és belső adatokat, adat szerkezeteket. Csak ezután kezdhetünk hozzá az adatokat mozgató, manipuláló lépések megtervezéséhez. </a:t>
            </a:r>
          </a:p>
        </p:txBody>
      </p:sp>
    </p:spTree>
    <p:extLst>
      <p:ext uri="{BB962C8B-B14F-4D97-AF65-F5344CB8AC3E}">
        <p14:creationId xmlns:p14="http://schemas.microsoft.com/office/powerpoint/2010/main" val="10445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/>
              <a:t>Algoritmustervezés, moduláris programozás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7504" y="1151298"/>
            <a:ext cx="872135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sz="2800" i="1" dirty="0"/>
              <a:t>Moduláris programozás </a:t>
            </a:r>
            <a:endParaRPr lang="hu-HU" sz="2800" dirty="0"/>
          </a:p>
          <a:p>
            <a:pPr marL="360363"/>
            <a:r>
              <a:rPr lang="hu-HU" sz="2800" dirty="0"/>
              <a:t>Az algoritmus </a:t>
            </a:r>
            <a:r>
              <a:rPr lang="hu-HU" sz="2800" dirty="0" smtClean="0"/>
              <a:t>tervezésének </a:t>
            </a:r>
            <a:r>
              <a:rPr lang="hu-HU" sz="2800" dirty="0"/>
              <a:t>alapja a </a:t>
            </a:r>
            <a:r>
              <a:rPr lang="hu-HU" sz="2800" dirty="0" err="1"/>
              <a:t>dekompozíció</a:t>
            </a:r>
            <a:r>
              <a:rPr lang="hu-HU" sz="2800" dirty="0"/>
              <a:t>. </a:t>
            </a:r>
            <a:r>
              <a:rPr lang="hu-HU" sz="2800" dirty="0" smtClean="0"/>
              <a:t> A </a:t>
            </a:r>
            <a:r>
              <a:rPr lang="hu-HU" sz="2800" dirty="0"/>
              <a:t>bonyolultabb feladatokat általában nem lehet egyszerre megoldani, ezért részekre, modulokra kell azokat bontani. </a:t>
            </a:r>
            <a:r>
              <a:rPr lang="hu-HU" sz="2800" dirty="0" smtClean="0"/>
              <a:t> A </a:t>
            </a:r>
            <a:r>
              <a:rPr lang="hu-HU" sz="2800" dirty="0"/>
              <a:t>részekre ki kell dolgozni a megoldás menetét, majd a részeket újra össze kell állítani, hogy azok együttműködve, egymásra épülve a teljes feladat </a:t>
            </a:r>
            <a:r>
              <a:rPr lang="hu-HU" sz="2800" dirty="0" err="1" smtClean="0"/>
              <a:t>megol-dását</a:t>
            </a:r>
            <a:r>
              <a:rPr lang="hu-HU" sz="2800" dirty="0" smtClean="0"/>
              <a:t> </a:t>
            </a:r>
            <a:r>
              <a:rPr lang="hu-HU" sz="2800" dirty="0"/>
              <a:t>szolgáltassák. A moduláris programozás olyan programozási mód, melyben a teljes program modulokból áll. </a:t>
            </a:r>
            <a:r>
              <a:rPr lang="hu-HU" sz="2800" dirty="0" smtClean="0"/>
              <a:t>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779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/>
              <a:t>Algoritmustervezés, moduláris programozás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7504" y="1151298"/>
            <a:ext cx="8721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2800" dirty="0"/>
              <a:t>Írj programot, a </a:t>
            </a:r>
            <a:r>
              <a:rPr lang="hu-HU" sz="2800" dirty="0" smtClean="0"/>
              <a:t>sugárból kiszámítja a kör </a:t>
            </a:r>
            <a:r>
              <a:rPr lang="hu-HU" sz="2800" dirty="0"/>
              <a:t>kerületét és területét és a </a:t>
            </a:r>
            <a:r>
              <a:rPr lang="hu-HU" sz="2800" dirty="0" smtClean="0"/>
              <a:t>beleírható </a:t>
            </a:r>
            <a:r>
              <a:rPr lang="hu-HU" sz="2800" dirty="0"/>
              <a:t>négyzet kerületét és </a:t>
            </a:r>
            <a:r>
              <a:rPr lang="hu-HU" sz="2800" dirty="0" smtClean="0"/>
              <a:t>területét!</a:t>
            </a:r>
          </a:p>
          <a:p>
            <a:pPr lvl="0"/>
            <a:r>
              <a:rPr lang="hu-HU" sz="2800" strike="sngStrike" dirty="0" smtClean="0"/>
              <a:t>Az eredményeket 2 </a:t>
            </a:r>
            <a:r>
              <a:rPr lang="hu-HU" sz="2800" strike="sngStrike" dirty="0" err="1" smtClean="0"/>
              <a:t>tizedesjegy</a:t>
            </a:r>
            <a:r>
              <a:rPr lang="hu-HU" sz="2800" strike="sngStrike" dirty="0" smtClean="0"/>
              <a:t> pontossággal írja ki a program a minta szerint.</a:t>
            </a:r>
            <a:endParaRPr lang="hu-HU" sz="2800" strike="sngStrike" dirty="0"/>
          </a:p>
        </p:txBody>
      </p:sp>
      <p:pic>
        <p:nvPicPr>
          <p:cNvPr id="6" name="Kép 5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3" y="2967180"/>
            <a:ext cx="7488000" cy="31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/>
              <a:t>Algoritmustervezés, moduláris programozás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7504" y="1151298"/>
            <a:ext cx="87213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2400" b="1" dirty="0" smtClean="0">
                <a:latin typeface="Consolas" panose="020B0609020204030204" pitchFamily="49" charset="0"/>
              </a:rPr>
              <a:t>program Java01;</a:t>
            </a:r>
          </a:p>
          <a:p>
            <a:pPr>
              <a:tabLst>
                <a:tab pos="722313" algn="l"/>
                <a:tab pos="2868613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400" b="1" dirty="0" smtClean="0">
                <a:latin typeface="Consolas" panose="020B0609020204030204" pitchFamily="49" charset="0"/>
              </a:rPr>
              <a:t>változók</a:t>
            </a:r>
            <a:r>
              <a:rPr lang="hu-HU" sz="2800" dirty="0" smtClean="0">
                <a:latin typeface="Consolas" panose="020B0609020204030204" pitchFamily="49" charset="0"/>
              </a:rPr>
              <a:t>:	egész(r = 10);</a:t>
            </a:r>
            <a:endParaRPr lang="hu-HU" sz="2800" dirty="0">
              <a:latin typeface="Consolas" panose="020B0609020204030204" pitchFamily="49" charset="0"/>
            </a:endParaRPr>
          </a:p>
          <a:p>
            <a:pPr lvl="0">
              <a:tabLst>
                <a:tab pos="722313" algn="l"/>
                <a:tab pos="2868613" algn="l"/>
              </a:tabLst>
            </a:pPr>
            <a:r>
              <a:rPr lang="hu-HU" sz="2800" dirty="0" smtClean="0">
                <a:latin typeface="Consolas" panose="020B0609020204030204" pitchFamily="49" charset="0"/>
              </a:rPr>
              <a:t>		valós(k,t,a);</a:t>
            </a:r>
          </a:p>
          <a:p>
            <a:pPr lvl="0">
              <a:tabLst>
                <a:tab pos="722313" algn="l"/>
                <a:tab pos="2868613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800" dirty="0" smtClean="0">
                <a:latin typeface="Consolas" panose="020B0609020204030204" pitchFamily="49" charset="0"/>
              </a:rPr>
              <a:t>k = 2*r*pi();</a:t>
            </a:r>
          </a:p>
          <a:p>
            <a:pPr lvl="0">
              <a:tabLst>
                <a:tab pos="722313" algn="l"/>
                <a:tab pos="2868613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800" dirty="0" smtClean="0">
                <a:latin typeface="Consolas" panose="020B0609020204030204" pitchFamily="49" charset="0"/>
              </a:rPr>
              <a:t>t = r*</a:t>
            </a:r>
            <a:r>
              <a:rPr lang="hu-HU" sz="2800" dirty="0" err="1" smtClean="0">
                <a:latin typeface="Consolas" panose="020B0609020204030204" pitchFamily="49" charset="0"/>
              </a:rPr>
              <a:t>r</a:t>
            </a:r>
            <a:r>
              <a:rPr lang="hu-HU" sz="2800" dirty="0" smtClean="0">
                <a:latin typeface="Consolas" panose="020B0609020204030204" pitchFamily="49" charset="0"/>
              </a:rPr>
              <a:t>*pi();</a:t>
            </a: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800" dirty="0" smtClean="0">
                <a:latin typeface="Consolas" panose="020B0609020204030204" pitchFamily="49" charset="0"/>
              </a:rPr>
              <a:t>	</a:t>
            </a:r>
            <a:r>
              <a:rPr lang="hu-HU" sz="2800" dirty="0">
                <a:latin typeface="Consolas" panose="020B0609020204030204" pitchFamily="49" charset="0"/>
              </a:rPr>
              <a:t>	</a:t>
            </a:r>
            <a:endParaRPr lang="hu-HU" sz="2800" dirty="0" smtClean="0">
              <a:latin typeface="Consolas" panose="020B0609020204030204" pitchFamily="49" charset="0"/>
            </a:endParaRPr>
          </a:p>
          <a:p>
            <a:pPr lvl="0">
              <a:tabLst>
                <a:tab pos="722313" algn="l"/>
                <a:tab pos="1790700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400" b="1" dirty="0" smtClean="0">
                <a:latin typeface="Consolas" panose="020B0609020204030204" pitchFamily="49" charset="0"/>
              </a:rPr>
              <a:t>ki:</a:t>
            </a:r>
            <a:r>
              <a:rPr lang="hu-HU" sz="2800" dirty="0" smtClean="0">
                <a:latin typeface="Consolas" panose="020B0609020204030204" pitchFamily="49" charset="0"/>
              </a:rPr>
              <a:t>	„kör”;</a:t>
            </a:r>
          </a:p>
          <a:p>
            <a:pPr lvl="0">
              <a:tabLst>
                <a:tab pos="1790700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800" dirty="0" smtClean="0">
                <a:latin typeface="Consolas" panose="020B0609020204030204" pitchFamily="49" charset="0"/>
              </a:rPr>
              <a:t>r”cm”;  k”cm”;  t”cm2”;</a:t>
            </a:r>
          </a:p>
          <a:p>
            <a:pPr lvl="0">
              <a:tabLst>
                <a:tab pos="722313" algn="l"/>
                <a:tab pos="1790700" algn="l"/>
              </a:tabLst>
            </a:pPr>
            <a:r>
              <a:rPr lang="hu-HU" sz="2800" dirty="0" smtClean="0">
                <a:latin typeface="Consolas" panose="020B0609020204030204" pitchFamily="49" charset="0"/>
              </a:rPr>
              <a:t>	a = gyök(2)*r;</a:t>
            </a:r>
          </a:p>
          <a:p>
            <a:pPr lvl="0">
              <a:tabLst>
                <a:tab pos="722313" algn="l"/>
                <a:tab pos="1790700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800" dirty="0" smtClean="0">
                <a:latin typeface="Consolas" panose="020B0609020204030204" pitchFamily="49" charset="0"/>
              </a:rPr>
              <a:t>k = 4*a; t = a*</a:t>
            </a:r>
            <a:r>
              <a:rPr lang="hu-HU" sz="2800" dirty="0" err="1" smtClean="0">
                <a:latin typeface="Consolas" panose="020B0609020204030204" pitchFamily="49" charset="0"/>
              </a:rPr>
              <a:t>a</a:t>
            </a:r>
            <a:r>
              <a:rPr lang="hu-HU" sz="2800" dirty="0" smtClean="0">
                <a:latin typeface="Consolas" panose="020B0609020204030204" pitchFamily="49" charset="0"/>
              </a:rPr>
              <a:t>;</a:t>
            </a:r>
          </a:p>
          <a:p>
            <a:pPr lvl="0">
              <a:tabLst>
                <a:tab pos="722313" algn="l"/>
                <a:tab pos="1790700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400" b="1" dirty="0">
                <a:latin typeface="Consolas" panose="020B0609020204030204" pitchFamily="49" charset="0"/>
              </a:rPr>
              <a:t>ki</a:t>
            </a:r>
            <a:r>
              <a:rPr lang="hu-HU" sz="2800" dirty="0">
                <a:latin typeface="Consolas" panose="020B0609020204030204" pitchFamily="49" charset="0"/>
              </a:rPr>
              <a:t>:	</a:t>
            </a:r>
            <a:r>
              <a:rPr lang="hu-HU" sz="2800" dirty="0" smtClean="0">
                <a:latin typeface="Consolas" panose="020B0609020204030204" pitchFamily="49" charset="0"/>
              </a:rPr>
              <a:t>„négyzet”;</a:t>
            </a:r>
            <a:endParaRPr lang="hu-HU" sz="2800" dirty="0">
              <a:latin typeface="Consolas" panose="020B0609020204030204" pitchFamily="49" charset="0"/>
            </a:endParaRPr>
          </a:p>
          <a:p>
            <a:pPr lvl="0">
              <a:tabLst>
                <a:tab pos="1790700" algn="l"/>
              </a:tabLst>
            </a:pPr>
            <a:r>
              <a:rPr lang="hu-HU" sz="2800" dirty="0">
                <a:latin typeface="Consolas" panose="020B0609020204030204" pitchFamily="49" charset="0"/>
              </a:rPr>
              <a:t>	</a:t>
            </a:r>
            <a:r>
              <a:rPr lang="hu-HU" sz="2800" dirty="0" smtClean="0">
                <a:latin typeface="Consolas" panose="020B0609020204030204" pitchFamily="49" charset="0"/>
              </a:rPr>
              <a:t>k”cm</a:t>
            </a:r>
            <a:r>
              <a:rPr lang="hu-HU" sz="2800" dirty="0">
                <a:latin typeface="Consolas" panose="020B0609020204030204" pitchFamily="49" charset="0"/>
              </a:rPr>
              <a:t>”;  t”cm2</a:t>
            </a:r>
            <a:r>
              <a:rPr lang="hu-HU" sz="2800" dirty="0" smtClean="0">
                <a:latin typeface="Consolas" panose="020B0609020204030204" pitchFamily="49" charset="0"/>
              </a:rPr>
              <a:t>”;</a:t>
            </a:r>
          </a:p>
          <a:p>
            <a:pPr lvl="0">
              <a:tabLst>
                <a:tab pos="1790700" algn="l"/>
              </a:tabLst>
            </a:pPr>
            <a:r>
              <a:rPr lang="hu-HU" sz="2400" b="1" dirty="0" smtClean="0">
                <a:latin typeface="Consolas" panose="020B0609020204030204" pitchFamily="49" charset="0"/>
              </a:rPr>
              <a:t>program vége;</a:t>
            </a:r>
            <a:endParaRPr lang="hu-HU" sz="2400" b="1" dirty="0">
              <a:latin typeface="Consolas" panose="020B0609020204030204" pitchFamily="49" charset="0"/>
            </a:endParaRPr>
          </a:p>
          <a:p>
            <a:pPr lvl="0">
              <a:tabLst>
                <a:tab pos="722313" algn="l"/>
                <a:tab pos="1790700" algn="l"/>
              </a:tabLst>
            </a:pPr>
            <a:endParaRPr lang="hu-HU" sz="2800" dirty="0" smtClean="0">
              <a:latin typeface="Consolas" panose="020B0609020204030204" pitchFamily="49" charset="0"/>
            </a:endParaRPr>
          </a:p>
          <a:p>
            <a:pPr lvl="0">
              <a:tabLst>
                <a:tab pos="1790700" algn="l"/>
              </a:tabLst>
            </a:pPr>
            <a:endParaRPr lang="hu-HU" sz="2800" dirty="0">
              <a:latin typeface="Consolas" panose="020B0609020204030204" pitchFamily="49" charset="0"/>
            </a:endParaRPr>
          </a:p>
        </p:txBody>
      </p:sp>
      <p:grpSp>
        <p:nvGrpSpPr>
          <p:cNvPr id="8" name="Csoportba foglalás 7"/>
          <p:cNvGrpSpPr/>
          <p:nvPr/>
        </p:nvGrpSpPr>
        <p:grpSpPr>
          <a:xfrm>
            <a:off x="6202403" y="4077072"/>
            <a:ext cx="2276475" cy="2276475"/>
            <a:chOff x="6202403" y="4077072"/>
            <a:chExt cx="2276475" cy="2276475"/>
          </a:xfrm>
        </p:grpSpPr>
        <p:pic>
          <p:nvPicPr>
            <p:cNvPr id="1026" name="Picture 2" descr="Képtalálat a következőre: „körbe írható négyzet”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403" y="4077072"/>
              <a:ext cx="22764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zövegdoboz 6"/>
            <p:cNvSpPr txBox="1"/>
            <p:nvPr/>
          </p:nvSpPr>
          <p:spPr>
            <a:xfrm>
              <a:off x="7359890" y="4571836"/>
              <a:ext cx="2556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r</a:t>
              </a:r>
              <a:endParaRPr lang="hu-HU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6732240" y="4840618"/>
              <a:ext cx="2556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r</a:t>
              </a:r>
              <a:endParaRPr lang="hu-HU" dirty="0"/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6732240" y="4427820"/>
              <a:ext cx="255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a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1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 smtClean="0"/>
              <a:t>Algoritmusok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06408" y="197694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/>
              <a:t>Algoritmuskészítés</a:t>
            </a:r>
            <a:endParaRPr lang="hu-HU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3200" dirty="0"/>
              <a:t>az algoritmus fogalma, tulajdonságai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3200" dirty="0"/>
              <a:t>az algoritmus tervezés lépései, moduláris programozás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3200" dirty="0"/>
              <a:t>a strukturált program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3200" dirty="0"/>
              <a:t>algoritmus leíró eszközök, a </a:t>
            </a:r>
            <a:r>
              <a:rPr lang="hu-HU" sz="3200" dirty="0" err="1"/>
              <a:t>pszeudokód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96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 smtClean="0"/>
              <a:t/>
            </a:r>
            <a:br>
              <a:rPr lang="hu-HU" sz="2800" b="1" dirty="0" smtClean="0"/>
            </a:br>
            <a:r>
              <a:rPr lang="hu-HU" sz="2800" b="1" dirty="0"/>
              <a:t/>
            </a:r>
            <a:br>
              <a:rPr lang="hu-HU" sz="2800" b="1" dirty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800" b="1" dirty="0"/>
              <a:t>Az algoritmus </a:t>
            </a:r>
            <a:r>
              <a:rPr lang="hu-HU" sz="2800" b="1" dirty="0" smtClean="0"/>
              <a:t>fogalma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06408" y="1268760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u="sng" dirty="0"/>
              <a:t>Feladat</a:t>
            </a:r>
            <a:r>
              <a:rPr lang="hu-HU" sz="2800" dirty="0"/>
              <a:t>: </a:t>
            </a:r>
            <a:r>
              <a:rPr lang="hu-HU" sz="2800" dirty="0" smtClean="0"/>
              <a:t>hordó feltöltése vízzel (robot)</a:t>
            </a:r>
            <a:endParaRPr lang="hu-HU" sz="2800" dirty="0"/>
          </a:p>
          <a:p>
            <a:r>
              <a:rPr lang="hu-HU" sz="2800" u="sng" dirty="0"/>
              <a:t>Megoldás</a:t>
            </a:r>
            <a:r>
              <a:rPr lang="hu-HU" sz="2800" dirty="0"/>
              <a:t>: </a:t>
            </a:r>
          </a:p>
          <a:p>
            <a:pPr>
              <a:tabLst>
                <a:tab pos="360363" algn="l"/>
              </a:tabLst>
            </a:pPr>
            <a:r>
              <a:rPr lang="hu-HU" sz="2800" i="1" dirty="0" smtClean="0"/>
              <a:t>	</a:t>
            </a:r>
            <a:r>
              <a:rPr lang="hu-HU" sz="2800" dirty="0" smtClean="0"/>
              <a:t>vedd </a:t>
            </a:r>
            <a:r>
              <a:rPr lang="hu-HU" sz="2800" dirty="0"/>
              <a:t>a kezedbe a </a:t>
            </a:r>
            <a:r>
              <a:rPr lang="hu-HU" sz="2800" dirty="0" smtClean="0"/>
              <a:t>vödröt</a:t>
            </a:r>
            <a:endParaRPr lang="hu-HU" sz="2800" dirty="0"/>
          </a:p>
          <a:p>
            <a:pPr>
              <a:tabLst>
                <a:tab pos="360363" algn="l"/>
              </a:tabLst>
            </a:pPr>
            <a:r>
              <a:rPr lang="hu-HU" sz="2800" dirty="0" smtClean="0"/>
              <a:t>	ismételd, </a:t>
            </a:r>
            <a:r>
              <a:rPr lang="hu-HU" sz="2800" dirty="0"/>
              <a:t>amíg tele nem lesz a </a:t>
            </a:r>
            <a:r>
              <a:rPr lang="hu-HU" sz="2800" dirty="0" smtClean="0"/>
              <a:t>hordó</a:t>
            </a:r>
            <a:r>
              <a:rPr lang="hu-HU" sz="2800" i="1" dirty="0" smtClean="0"/>
              <a:t>: </a:t>
            </a:r>
            <a:endParaRPr lang="hu-HU" sz="2800" dirty="0"/>
          </a:p>
          <a:p>
            <a:r>
              <a:rPr lang="hu-HU" sz="2800" i="1" dirty="0"/>
              <a:t>	</a:t>
            </a:r>
            <a:r>
              <a:rPr lang="hu-HU" sz="2800" i="1" dirty="0" smtClean="0">
                <a:solidFill>
                  <a:srgbClr val="00B050"/>
                </a:solidFill>
              </a:rPr>
              <a:t>merítsd </a:t>
            </a:r>
            <a:r>
              <a:rPr lang="hu-HU" sz="2800" i="1" dirty="0">
                <a:solidFill>
                  <a:srgbClr val="00B050"/>
                </a:solidFill>
              </a:rPr>
              <a:t>tele a vödröt </a:t>
            </a:r>
            <a:r>
              <a:rPr lang="hu-HU" sz="2800" i="1" dirty="0" smtClean="0">
                <a:solidFill>
                  <a:srgbClr val="00B050"/>
                </a:solidFill>
              </a:rPr>
              <a:t>vízzel</a:t>
            </a:r>
            <a:endParaRPr lang="hu-HU" sz="2800" dirty="0">
              <a:solidFill>
                <a:srgbClr val="00B050"/>
              </a:solidFill>
            </a:endParaRPr>
          </a:p>
          <a:p>
            <a:r>
              <a:rPr lang="hu-HU" sz="2800" i="1" dirty="0">
                <a:solidFill>
                  <a:srgbClr val="00B050"/>
                </a:solidFill>
              </a:rPr>
              <a:t>	</a:t>
            </a:r>
            <a:r>
              <a:rPr lang="hu-HU" sz="2800" i="1" dirty="0" smtClean="0">
                <a:solidFill>
                  <a:srgbClr val="00B050"/>
                </a:solidFill>
              </a:rPr>
              <a:t>töltsd </a:t>
            </a:r>
            <a:r>
              <a:rPr lang="hu-HU" sz="2800" i="1" dirty="0">
                <a:solidFill>
                  <a:srgbClr val="00B050"/>
                </a:solidFill>
              </a:rPr>
              <a:t>a </a:t>
            </a:r>
            <a:r>
              <a:rPr lang="hu-HU" sz="2800" i="1" dirty="0" smtClean="0">
                <a:solidFill>
                  <a:srgbClr val="00B050"/>
                </a:solidFill>
              </a:rPr>
              <a:t>hordóba</a:t>
            </a:r>
            <a:endParaRPr lang="hu-HU" sz="2800" dirty="0">
              <a:solidFill>
                <a:srgbClr val="00B050"/>
              </a:solidFill>
            </a:endParaRPr>
          </a:p>
          <a:p>
            <a:pPr>
              <a:tabLst>
                <a:tab pos="360363" algn="l"/>
              </a:tabLst>
            </a:pPr>
            <a:r>
              <a:rPr lang="hu-HU" sz="2800" i="1" dirty="0"/>
              <a:t> </a:t>
            </a:r>
            <a:r>
              <a:rPr lang="hu-HU" sz="2800" i="1" dirty="0" smtClean="0"/>
              <a:t>	</a:t>
            </a:r>
            <a:r>
              <a:rPr lang="hu-HU" sz="2800" dirty="0" smtClean="0"/>
              <a:t>tedd </a:t>
            </a:r>
            <a:r>
              <a:rPr lang="hu-HU" sz="2800" dirty="0"/>
              <a:t>le a </a:t>
            </a:r>
            <a:r>
              <a:rPr lang="hu-HU" sz="2800" dirty="0" smtClean="0"/>
              <a:t>vödröt</a:t>
            </a:r>
          </a:p>
          <a:p>
            <a:pPr>
              <a:tabLst>
                <a:tab pos="360363" algn="l"/>
              </a:tabLst>
            </a:pPr>
            <a:endParaRPr lang="hu-HU" sz="2800" dirty="0"/>
          </a:p>
          <a:p>
            <a:r>
              <a:rPr lang="hu-HU" sz="2800" dirty="0"/>
              <a:t>Bár a fenti tevékenységek ismétlést tartalmaznak, véges számú lépésben a feladat megoldásához </a:t>
            </a:r>
            <a:r>
              <a:rPr lang="hu-HU" sz="2800" dirty="0" smtClean="0"/>
              <a:t>vezetnek</a:t>
            </a:r>
            <a:r>
              <a:rPr lang="hu-H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89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 smtClean="0"/>
              <a:t/>
            </a:r>
            <a:br>
              <a:rPr lang="hu-HU" sz="2800" b="1" dirty="0" smtClean="0"/>
            </a:br>
            <a:r>
              <a:rPr lang="hu-HU" sz="2800" b="1" dirty="0"/>
              <a:t/>
            </a:r>
            <a:br>
              <a:rPr lang="hu-HU" sz="2800" b="1" dirty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800" b="1" dirty="0"/>
              <a:t>Az algoritmus </a:t>
            </a:r>
            <a:r>
              <a:rPr lang="hu-HU" sz="2800" b="1" dirty="0" smtClean="0"/>
              <a:t>fogalma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06408" y="1268760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/>
              <a:t>Algoritmus</a:t>
            </a:r>
            <a:r>
              <a:rPr lang="hu-HU" sz="2800" dirty="0"/>
              <a:t>nak nevezzük az egyértelműen előírt </a:t>
            </a:r>
            <a:r>
              <a:rPr lang="hu-HU" sz="2800" dirty="0" err="1" smtClean="0"/>
              <a:t>mó-don</a:t>
            </a:r>
            <a:r>
              <a:rPr lang="hu-HU" sz="2800" dirty="0" smtClean="0"/>
              <a:t> </a:t>
            </a:r>
            <a:r>
              <a:rPr lang="hu-HU" sz="2800" dirty="0"/>
              <a:t>és sorrendben végrehajtandó tevékenységek véges sorozatát, melyek alapján egy feladattípus </a:t>
            </a:r>
            <a:r>
              <a:rPr lang="hu-HU" sz="2800" b="1" u="sng" dirty="0"/>
              <a:t>véges</a:t>
            </a:r>
            <a:r>
              <a:rPr lang="hu-HU" sz="2800" dirty="0"/>
              <a:t> számú lépésben megoldható. Az algoritmus leírásának </a:t>
            </a:r>
            <a:r>
              <a:rPr lang="hu-HU" sz="2800" dirty="0" err="1" smtClean="0"/>
              <a:t>egyértel-műnek</a:t>
            </a:r>
            <a:r>
              <a:rPr lang="hu-HU" sz="2800" dirty="0"/>
              <a:t>, pontosnak, lépésenként </a:t>
            </a:r>
            <a:r>
              <a:rPr lang="hu-HU" sz="2800" dirty="0" smtClean="0"/>
              <a:t>végrehajthatónak </a:t>
            </a:r>
            <a:r>
              <a:rPr lang="hu-HU" sz="2800" dirty="0"/>
              <a:t>kell lennie. </a:t>
            </a:r>
          </a:p>
        </p:txBody>
      </p:sp>
      <p:sp>
        <p:nvSpPr>
          <p:cNvPr id="6" name="Téglalap 5"/>
          <p:cNvSpPr/>
          <p:nvPr/>
        </p:nvSpPr>
        <p:spPr>
          <a:xfrm>
            <a:off x="395536" y="4096276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Az algoritmus struktúráját </a:t>
            </a:r>
            <a:r>
              <a:rPr lang="hu-HU" sz="2800" dirty="0">
                <a:solidFill>
                  <a:srgbClr val="FF0000"/>
                </a:solidFill>
              </a:rPr>
              <a:t>szekvenciák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FF0000"/>
                </a:solidFill>
              </a:rPr>
              <a:t>szelekciók</a:t>
            </a:r>
            <a:r>
              <a:rPr lang="hu-HU" sz="2800" dirty="0"/>
              <a:t> és </a:t>
            </a:r>
            <a:r>
              <a:rPr lang="hu-HU" sz="2800" dirty="0">
                <a:solidFill>
                  <a:srgbClr val="FF0000"/>
                </a:solidFill>
              </a:rPr>
              <a:t>iterációk</a:t>
            </a:r>
            <a:r>
              <a:rPr lang="hu-HU" sz="2800" dirty="0"/>
              <a:t> alkotják, melyeket tetszőleges mélységben </a:t>
            </a:r>
            <a:r>
              <a:rPr lang="hu-HU" sz="2800" dirty="0" smtClean="0"/>
              <a:t>egy-másba </a:t>
            </a:r>
            <a:r>
              <a:rPr lang="hu-HU" sz="2800" dirty="0"/>
              <a:t>lehet ágyazni. Egy számítógép által érthető </a:t>
            </a:r>
            <a:r>
              <a:rPr lang="hu-HU" sz="2800" dirty="0" err="1" smtClean="0"/>
              <a:t>nyel-ven</a:t>
            </a:r>
            <a:r>
              <a:rPr lang="hu-HU" sz="2800" dirty="0" smtClean="0"/>
              <a:t> </a:t>
            </a:r>
            <a:r>
              <a:rPr lang="hu-HU" sz="2800" dirty="0"/>
              <a:t>megírt algoritmust programnak nevezünk.</a:t>
            </a:r>
          </a:p>
        </p:txBody>
      </p:sp>
    </p:spTree>
    <p:extLst>
      <p:ext uri="{BB962C8B-B14F-4D97-AF65-F5344CB8AC3E}">
        <p14:creationId xmlns:p14="http://schemas.microsoft.com/office/powerpoint/2010/main" val="288308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 smtClean="0"/>
              <a:t>Algoritmusok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44895" y="119146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2800" dirty="0"/>
              <a:t>Az algoritmus </a:t>
            </a:r>
            <a:r>
              <a:rPr lang="hu-HU" sz="2800" dirty="0" smtClean="0"/>
              <a:t>lépésekből, elemi </a:t>
            </a:r>
            <a:r>
              <a:rPr lang="hu-HU" sz="2800" dirty="0"/>
              <a:t>tevékenységekből, </a:t>
            </a:r>
            <a:r>
              <a:rPr lang="hu-HU" sz="2800" dirty="0" smtClean="0"/>
              <a:t>áll.</a:t>
            </a:r>
          </a:p>
          <a:p>
            <a:pPr lvl="0"/>
            <a:r>
              <a:rPr lang="hu-HU" sz="2800" dirty="0" smtClean="0"/>
              <a:t> </a:t>
            </a:r>
            <a:endParaRPr lang="hu-HU" sz="2800" dirty="0"/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u="sng" dirty="0" smtClean="0"/>
              <a:t>Az </a:t>
            </a:r>
            <a:r>
              <a:rPr lang="hu-HU" sz="2800" u="sng" dirty="0"/>
              <a:t>algoritmus végrehajtása lépésenként történik</a:t>
            </a:r>
            <a:r>
              <a:rPr lang="hu-HU" sz="2800" dirty="0"/>
              <a:t>. A </a:t>
            </a:r>
            <a:r>
              <a:rPr lang="hu-HU" sz="2800" dirty="0" err="1" smtClean="0"/>
              <a:t>vég-rehajtás</a:t>
            </a:r>
            <a:r>
              <a:rPr lang="hu-HU" sz="2800" dirty="0" smtClean="0"/>
              <a:t> </a:t>
            </a:r>
            <a:r>
              <a:rPr lang="hu-HU" sz="2800" dirty="0"/>
              <a:t>során megtett lépések sorozatát folyamatnak (</a:t>
            </a:r>
            <a:r>
              <a:rPr lang="hu-HU" sz="2800" dirty="0" err="1"/>
              <a:t>processznek</a:t>
            </a:r>
            <a:r>
              <a:rPr lang="hu-HU" sz="2800" dirty="0"/>
              <a:t> ) nevezzük. 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u="sng" dirty="0"/>
              <a:t>Minden lépésnek egyértelműen végrehajthatónak kell lennie</a:t>
            </a:r>
            <a:r>
              <a:rPr lang="hu-HU" sz="2800" dirty="0"/>
              <a:t>. </a:t>
            </a:r>
            <a:endParaRPr lang="hu-HU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Egy </a:t>
            </a:r>
            <a:r>
              <a:rPr lang="hu-HU" sz="2800" dirty="0"/>
              <a:t>algoritmusban hivatkozhatunk </a:t>
            </a:r>
            <a:r>
              <a:rPr lang="hu-HU" sz="2800" u="sng" dirty="0"/>
              <a:t>összetett lépésekre</a:t>
            </a:r>
            <a:r>
              <a:rPr lang="hu-HU" sz="2800" dirty="0"/>
              <a:t> is, a részletezés során olyan szintig kell eljutnunk, ahol már végrehajtható (elemi) tevékenységek szerepelnek. </a:t>
            </a:r>
          </a:p>
        </p:txBody>
      </p:sp>
    </p:spTree>
    <p:extLst>
      <p:ext uri="{BB962C8B-B14F-4D97-AF65-F5344CB8AC3E}">
        <p14:creationId xmlns:p14="http://schemas.microsoft.com/office/powerpoint/2010/main" val="32200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 smtClean="0"/>
              <a:t>Algoritmusok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44895" y="1191466"/>
            <a:ext cx="835292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A végrehajtásnak mindig van valamilyen </a:t>
            </a:r>
            <a:r>
              <a:rPr lang="hu-HU" sz="2800" u="sng" dirty="0"/>
              <a:t>tárgya</a:t>
            </a:r>
            <a:r>
              <a:rPr lang="hu-HU" sz="2800" dirty="0"/>
              <a:t>. Ezeket a tárgyakat a programozásban </a:t>
            </a:r>
            <a:r>
              <a:rPr lang="hu-HU" sz="2800" b="1" u="sng" dirty="0"/>
              <a:t>adat</a:t>
            </a:r>
            <a:r>
              <a:rPr lang="hu-HU" sz="2800" dirty="0"/>
              <a:t>oknak nevezzük. Az adatoknak tulajdonságai vannak. Az algoritmus </a:t>
            </a:r>
            <a:r>
              <a:rPr lang="hu-HU" sz="2800" dirty="0" smtClean="0"/>
              <a:t>készítésénél </a:t>
            </a:r>
            <a:r>
              <a:rPr lang="hu-HU" sz="2800" dirty="0"/>
              <a:t>csak azokat az adatokat és </a:t>
            </a:r>
            <a:r>
              <a:rPr lang="hu-HU" sz="2800" dirty="0" err="1" smtClean="0"/>
              <a:t>tulajdon-ságokat</a:t>
            </a:r>
            <a:r>
              <a:rPr lang="hu-HU" sz="2800" dirty="0" smtClean="0"/>
              <a:t> </a:t>
            </a:r>
            <a:r>
              <a:rPr lang="hu-HU" sz="2800" dirty="0"/>
              <a:t>vesszük figyelembe, amelyek a feladat végrehajtásához szükségesek. Ezt a válogatási, egyszerűsítési eljárást </a:t>
            </a:r>
            <a:r>
              <a:rPr lang="hu-HU" sz="2800" b="1" dirty="0"/>
              <a:t>absztrakció</a:t>
            </a:r>
            <a:r>
              <a:rPr lang="hu-HU" sz="2800" dirty="0"/>
              <a:t>nak nevezzük.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Az </a:t>
            </a:r>
            <a:r>
              <a:rPr lang="hu-HU" sz="2800" dirty="0"/>
              <a:t>algoritmusnak </a:t>
            </a:r>
            <a:r>
              <a:rPr lang="hu-HU" sz="2800" u="sng" dirty="0"/>
              <a:t>véges számú lépés</a:t>
            </a:r>
            <a:r>
              <a:rPr lang="hu-HU" sz="2800" dirty="0"/>
              <a:t>ben el kell vezetnie a feladat </a:t>
            </a:r>
            <a:r>
              <a:rPr lang="hu-HU" sz="2800" dirty="0" smtClean="0"/>
              <a:t>megoldásához. A </a:t>
            </a:r>
            <a:r>
              <a:rPr lang="hu-HU" sz="2800" dirty="0"/>
              <a:t>feladat megoldására szolgáló lépések száma is vége kell legyen, de minden egyes </a:t>
            </a:r>
            <a:r>
              <a:rPr lang="hu-HU" sz="2800" dirty="0" err="1" smtClean="0"/>
              <a:t>lépés-nek</a:t>
            </a:r>
            <a:r>
              <a:rPr lang="hu-HU" sz="2800" dirty="0" smtClean="0"/>
              <a:t> </a:t>
            </a:r>
            <a:r>
              <a:rPr lang="hu-HU" sz="2800" dirty="0"/>
              <a:t>is be kell fejeződnie. </a:t>
            </a:r>
          </a:p>
        </p:txBody>
      </p:sp>
    </p:spTree>
    <p:extLst>
      <p:ext uri="{BB962C8B-B14F-4D97-AF65-F5344CB8AC3E}">
        <p14:creationId xmlns:p14="http://schemas.microsoft.com/office/powerpoint/2010/main" val="15736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6144"/>
          </a:xfrm>
        </p:spPr>
        <p:txBody>
          <a:bodyPr>
            <a:noAutofit/>
          </a:bodyPr>
          <a:lstStyle/>
          <a:p>
            <a:r>
              <a:rPr lang="hu-HU" sz="2800" b="1" dirty="0" smtClean="0"/>
              <a:t>Algoritmusok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44895" y="119146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Az algoritmusnak általában vannak bemenő</a:t>
            </a:r>
            <a:r>
              <a:rPr lang="hu-HU" sz="2800" u="sng" dirty="0"/>
              <a:t> </a:t>
            </a:r>
            <a:r>
              <a:rPr lang="hu-HU" sz="2800" dirty="0" smtClean="0"/>
              <a:t>adatai</a:t>
            </a:r>
            <a:r>
              <a:rPr lang="hu-HU" sz="2800" dirty="0"/>
              <a:t>, melyeket felhasznál. Ezeket az adatokat nevezzük inputnak. Az input adatok bizonyos jól meghatározott halmazból kerülnek ki</a:t>
            </a:r>
            <a:r>
              <a:rPr lang="hu-HU" sz="2800" dirty="0" smtClean="0"/>
              <a:t>.</a:t>
            </a:r>
            <a:endParaRPr lang="hu-HU" sz="2800" dirty="0"/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 dirty="0"/>
              <a:t>Az algoritmusnak legalább egy </a:t>
            </a:r>
            <a:r>
              <a:rPr lang="hu-HU" sz="2800" u="sng" dirty="0"/>
              <a:t>kimenő (output)</a:t>
            </a:r>
            <a:r>
              <a:rPr lang="hu-HU" sz="2800" dirty="0"/>
              <a:t> adatot produkálnia kell. </a:t>
            </a:r>
            <a:endParaRPr lang="hu-HU" sz="2800" dirty="0" smtClean="0"/>
          </a:p>
          <a:p>
            <a:pPr lvl="0"/>
            <a:r>
              <a:rPr lang="hu-HU" sz="2800" i="1" dirty="0" smtClean="0"/>
              <a:t>Bármilyen </a:t>
            </a:r>
            <a:r>
              <a:rPr lang="hu-HU" sz="2800" i="1" dirty="0"/>
              <a:t>fantasztikus dolgokat is művel egy folyamat, ha nem kommunikál a külvilággal, definíció szerint nem algoritmus. (Az output természetesen nem feltétlenül numerikus érték, lehet szöveg, grafika, vagy más egyéb információ, amely az algoritmus eredményeként jön létre.) </a:t>
            </a:r>
          </a:p>
        </p:txBody>
      </p:sp>
    </p:spTree>
    <p:extLst>
      <p:ext uri="{BB962C8B-B14F-4D97-AF65-F5344CB8AC3E}">
        <p14:creationId xmlns:p14="http://schemas.microsoft.com/office/powerpoint/2010/main" val="36955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 smtClean="0"/>
              <a:t>Algoritmusok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44895" y="1191466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2800" dirty="0"/>
              <a:t>Az algoritmus legyen hatékony. Az instrukciók legyenek könnyen követhetőek, pontosak, egyszerűen végrehajthatóak. Legyen a program felhasználóbarát, a felhasználó szempontjait maximálisan vegye </a:t>
            </a:r>
            <a:r>
              <a:rPr lang="hu-HU" sz="2800" dirty="0" smtClean="0"/>
              <a:t>figyelembe!</a:t>
            </a:r>
            <a:endParaRPr lang="hu-HU" sz="2800" i="1" dirty="0"/>
          </a:p>
        </p:txBody>
      </p:sp>
    </p:spTree>
    <p:extLst>
      <p:ext uri="{BB962C8B-B14F-4D97-AF65-F5344CB8AC3E}">
        <p14:creationId xmlns:p14="http://schemas.microsoft.com/office/powerpoint/2010/main" val="2895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b="1" dirty="0"/>
              <a:t>Algoritmustervezés, moduláris programozás</a:t>
            </a:r>
            <a:endParaRPr lang="hu-HU" sz="2800" dirty="0"/>
          </a:p>
        </p:txBody>
      </p:sp>
      <p:sp>
        <p:nvSpPr>
          <p:cNvPr id="3" name="Tartalom helye 2"/>
          <p:cNvSpPr txBox="1">
            <a:spLocks/>
          </p:cNvSpPr>
          <p:nvPr/>
        </p:nvSpPr>
        <p:spPr>
          <a:xfrm>
            <a:off x="107504" y="1268760"/>
            <a:ext cx="8784976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59904" y="1124744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475928" y="1700808"/>
            <a:ext cx="835292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dirty="0"/>
              <a:t>Az algoritmus tervezésének első lépése a feladat körültekintő és alapos elemzése, a probléma megfogalmazása. </a:t>
            </a:r>
            <a:r>
              <a:rPr lang="hu-HU" sz="2800" dirty="0" smtClean="0"/>
              <a:t> A </a:t>
            </a:r>
            <a:r>
              <a:rPr lang="hu-HU" sz="2800" dirty="0"/>
              <a:t>feladat leírását feladat specifikációnak is szokás nevezni, ezt írásban is rögzíteni kell.</a:t>
            </a:r>
          </a:p>
          <a:p>
            <a:r>
              <a:rPr lang="hu-HU" sz="2800" dirty="0"/>
              <a:t>Az algoritmusok leírására számtalan eszköz létezik, ilyen a </a:t>
            </a:r>
            <a:r>
              <a:rPr lang="hu-HU" sz="2800" dirty="0">
                <a:solidFill>
                  <a:srgbClr val="FF0000"/>
                </a:solidFill>
              </a:rPr>
              <a:t>mondatszerű leírás</a:t>
            </a:r>
            <a:r>
              <a:rPr lang="hu-HU" sz="2800" dirty="0"/>
              <a:t>, a folyamatábra, a </a:t>
            </a:r>
            <a:r>
              <a:rPr lang="hu-HU" sz="2800" dirty="0" err="1"/>
              <a:t>stuktogram</a:t>
            </a:r>
            <a:r>
              <a:rPr lang="hu-HU" sz="2800" dirty="0"/>
              <a:t> vagy a Jackson jelölés. </a:t>
            </a:r>
            <a:endParaRPr lang="hu-HU" sz="2800" i="1" dirty="0"/>
          </a:p>
        </p:txBody>
      </p:sp>
    </p:spTree>
    <p:extLst>
      <p:ext uri="{BB962C8B-B14F-4D97-AF65-F5344CB8AC3E}">
        <p14:creationId xmlns:p14="http://schemas.microsoft.com/office/powerpoint/2010/main" val="3586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320</TotalTime>
  <Words>630</Words>
  <Application>Microsoft Office PowerPoint</Application>
  <PresentationFormat>Diavetítés a képernyőre (4:3 oldalarány)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Origó</vt:lpstr>
      <vt:lpstr>Programozás elmélet</vt:lpstr>
      <vt:lpstr>Algoritmusok </vt:lpstr>
      <vt:lpstr>   Az algoritmus fogalma</vt:lpstr>
      <vt:lpstr>   Az algoritmus fogalma</vt:lpstr>
      <vt:lpstr>Algoritmusok </vt:lpstr>
      <vt:lpstr>Algoritmusok </vt:lpstr>
      <vt:lpstr>Algoritmusok </vt:lpstr>
      <vt:lpstr>Algoritmusok </vt:lpstr>
      <vt:lpstr>Algoritmustervezés, moduláris programozás</vt:lpstr>
      <vt:lpstr>Algoritmustervezés, moduláris programozás</vt:lpstr>
      <vt:lpstr>Algoritmustervezés, moduláris programozás</vt:lpstr>
      <vt:lpstr>Algoritmustervezés, moduláris programozás</vt:lpstr>
      <vt:lpstr>Algoritmustervezés, moduláris programozás</vt:lpstr>
      <vt:lpstr>Algoritmustervezés, moduláris programozás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cp:lastModifiedBy>bgemil</cp:lastModifiedBy>
  <cp:revision>49</cp:revision>
  <dcterms:modified xsi:type="dcterms:W3CDTF">2017-09-11T06:42:28Z</dcterms:modified>
</cp:coreProperties>
</file>