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6" r:id="rId11"/>
    <p:sldId id="293" r:id="rId12"/>
    <p:sldId id="294" r:id="rId13"/>
    <p:sldId id="295" r:id="rId1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Közepesen sötét stílus 3 – 6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Világos stílus 2 – 3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10" y="-102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DF4919B-4047-4DB1-8B39-23A42AEBA556}" type="datetimeFigureOut">
              <a:rPr lang="hu-HU" smtClean="0"/>
              <a:t>2017.09.18.</a:t>
            </a:fld>
            <a:endParaRPr lang="hu-HU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21" name="Téglalap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Téglalap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églalap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Téglalap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2017.09.18.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2017.09.18.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7" name="Egyenes összekötő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Háromszög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gyenes összekötő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2017.09.18.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artalom helye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DF4919B-4047-4DB1-8B39-23A42AEBA556}" type="datetimeFigureOut">
              <a:rPr lang="hu-HU" smtClean="0"/>
              <a:t>2017.09.18.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2017.09.18.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2017.09.18.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3" name="Tartalom helye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2017.09.18.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6" name="Háromszög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2017.09.18.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5" name="Egyenes összekötő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Háromszög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2017.09.18.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8" name="Egyenes összekötő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Egyenes összekötő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Háromszög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artalom helye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2017.09.18.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8" name="Egyenes összekötő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Háromszög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DF4919B-4047-4DB1-8B39-23A42AEBA556}" type="datetimeFigureOut">
              <a:rPr lang="hu-HU" smtClean="0"/>
              <a:t>2017.09.18.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28" name="Egyenes összekötő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Egyenes összekötő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Háromszög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Azonosítók, egyszerű </a:t>
            </a:r>
            <a:r>
              <a:rPr lang="hu-H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típusok</a:t>
            </a: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Programozás elmélet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535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4734" y="620688"/>
            <a:ext cx="8229600" cy="504056"/>
          </a:xfrm>
        </p:spPr>
        <p:txBody>
          <a:bodyPr>
            <a:noAutofit/>
          </a:bodyPr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dirty="0"/>
              <a:t/>
            </a:r>
            <a:br>
              <a:rPr lang="hu-HU" dirty="0"/>
            </a:br>
            <a:r>
              <a:rPr lang="hu-HU" b="1" dirty="0"/>
              <a:t>Inicializálás és literálok, </a:t>
            </a:r>
            <a:r>
              <a:rPr lang="hu-HU" b="1" dirty="0" smtClean="0"/>
              <a:t>konstansok</a:t>
            </a:r>
            <a:endParaRPr lang="hu-HU" sz="2800" dirty="0"/>
          </a:p>
        </p:txBody>
      </p:sp>
      <p:sp>
        <p:nvSpPr>
          <p:cNvPr id="3" name="Tartalom helye 2"/>
          <p:cNvSpPr txBox="1">
            <a:spLocks/>
          </p:cNvSpPr>
          <p:nvPr/>
        </p:nvSpPr>
        <p:spPr>
          <a:xfrm>
            <a:off x="107504" y="1268760"/>
            <a:ext cx="8784976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39552" y="1268760"/>
            <a:ext cx="77227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32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l-PL" sz="3200" dirty="0">
                <a:latin typeface="Consolas" panose="020B0609020204030204" pitchFamily="49" charset="0"/>
              </a:rPr>
              <a:t> i = 1;</a:t>
            </a:r>
          </a:p>
          <a:p>
            <a:pPr>
              <a:lnSpc>
                <a:spcPct val="150000"/>
              </a:lnSpc>
            </a:pPr>
            <a:r>
              <a:rPr lang="pl-PL" sz="32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float </a:t>
            </a:r>
            <a:r>
              <a:rPr lang="pl-PL" sz="3200" dirty="0" smtClean="0">
                <a:latin typeface="Consolas" panose="020B0609020204030204" pitchFamily="49" charset="0"/>
              </a:rPr>
              <a:t>szam1</a:t>
            </a:r>
            <a:r>
              <a:rPr lang="pl-PL" sz="3200" dirty="0">
                <a:latin typeface="Consolas" panose="020B0609020204030204" pitchFamily="49" charset="0"/>
              </a:rPr>
              <a:t>, szam2 = </a:t>
            </a:r>
            <a:r>
              <a:rPr lang="pl-PL" sz="3200" dirty="0" smtClean="0">
                <a:latin typeface="Consolas" panose="020B0609020204030204" pitchFamily="49" charset="0"/>
              </a:rPr>
              <a:t>1.31505;</a:t>
            </a:r>
            <a:endParaRPr lang="pl-PL" sz="32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l-PL" sz="32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pl-PL" sz="3200" dirty="0">
                <a:latin typeface="Consolas" panose="020B0609020204030204" pitchFamily="49" charset="0"/>
              </a:rPr>
              <a:t> ch1 = </a:t>
            </a:r>
            <a:r>
              <a:rPr lang="pl-PL" sz="3200" dirty="0">
                <a:latin typeface="Consolas" panose="020B0609020204030204" pitchFamily="49" charset="0"/>
              </a:rPr>
              <a:t>”</a:t>
            </a:r>
            <a:r>
              <a:rPr lang="pl-PL" sz="3200" dirty="0" smtClean="0">
                <a:latin typeface="Consolas" panose="020B0609020204030204" pitchFamily="49" charset="0"/>
              </a:rPr>
              <a:t>a”, </a:t>
            </a:r>
            <a:r>
              <a:rPr lang="pl-PL" sz="3200" dirty="0">
                <a:latin typeface="Consolas" panose="020B0609020204030204" pitchFamily="49" charset="0"/>
              </a:rPr>
              <a:t>ch2, ch3 = </a:t>
            </a:r>
            <a:r>
              <a:rPr lang="pl-PL" sz="3200" dirty="0" smtClean="0">
                <a:latin typeface="Consolas" panose="020B0609020204030204" pitchFamily="49" charset="0"/>
              </a:rPr>
              <a:t>”B”;</a:t>
            </a:r>
            <a:r>
              <a:rPr lang="hu-HU" sz="3200" dirty="0" smtClean="0">
                <a:latin typeface="Consolas" panose="020B0609020204030204" pitchFamily="49" charset="0"/>
              </a:rPr>
              <a:t>	</a:t>
            </a:r>
            <a:endParaRPr lang="hu-HU" sz="3200" dirty="0" smtClean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hu-HU" sz="32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hu-HU" sz="3200" dirty="0" smtClean="0">
                <a:latin typeface="Consolas" panose="020B0609020204030204" pitchFamily="49" charset="0"/>
              </a:rPr>
              <a:t> </a:t>
            </a:r>
            <a:r>
              <a:rPr lang="hu-HU" sz="3200" dirty="0" err="1" smtClean="0">
                <a:latin typeface="Consolas" panose="020B0609020204030204" pitchFamily="49" charset="0"/>
              </a:rPr>
              <a:t>name</a:t>
            </a:r>
            <a:r>
              <a:rPr lang="hu-HU" sz="3200" dirty="0" smtClean="0">
                <a:latin typeface="Consolas" panose="020B0609020204030204" pitchFamily="49" charset="0"/>
              </a:rPr>
              <a:t> = </a:t>
            </a:r>
            <a:r>
              <a:rPr lang="pl-PL" sz="3200" dirty="0" smtClean="0">
                <a:latin typeface="Consolas" panose="020B0609020204030204" pitchFamily="49" charset="0"/>
              </a:rPr>
              <a:t>”Babos Gábor”</a:t>
            </a:r>
            <a:endParaRPr lang="hu-HU" sz="3200" dirty="0">
              <a:latin typeface="Consolas" panose="020B0609020204030204" pitchFamily="49" charset="0"/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474806" y="4725144"/>
            <a:ext cx="822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>
                <a:latin typeface="Consolas" panose="020B0609020204030204" pitchFamily="49" charset="0"/>
              </a:rPr>
              <a:t>A programban előforduló </a:t>
            </a:r>
            <a:r>
              <a:rPr lang="hu-HU" sz="3200" dirty="0" smtClean="0">
                <a:latin typeface="Consolas" panose="020B0609020204030204" pitchFamily="49" charset="0"/>
              </a:rPr>
              <a:t>konkrét, számítás nélküli érték </a:t>
            </a:r>
            <a:r>
              <a:rPr lang="hu-HU" sz="3200" dirty="0">
                <a:latin typeface="Consolas" panose="020B0609020204030204" pitchFamily="49" charset="0"/>
              </a:rPr>
              <a:t>a </a:t>
            </a:r>
            <a:r>
              <a:rPr lang="hu-HU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literál</a:t>
            </a:r>
            <a:r>
              <a:rPr lang="hu-HU" sz="3200" dirty="0" smtClean="0">
                <a:latin typeface="Consolas" panose="020B0609020204030204" pitchFamily="49" charset="0"/>
              </a:rPr>
              <a:t>.</a:t>
            </a:r>
            <a:endParaRPr lang="hu-HU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2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74723" y="548680"/>
            <a:ext cx="8229600" cy="504056"/>
          </a:xfrm>
        </p:spPr>
        <p:txBody>
          <a:bodyPr>
            <a:noAutofit/>
          </a:bodyPr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dirty="0"/>
              <a:t/>
            </a:r>
            <a:br>
              <a:rPr lang="hu-HU" dirty="0"/>
            </a:br>
            <a:r>
              <a:rPr lang="hu-HU" b="1" dirty="0"/>
              <a:t>Inicializálás és literálok, </a:t>
            </a:r>
            <a:r>
              <a:rPr lang="hu-HU" b="1" dirty="0" smtClean="0"/>
              <a:t>konstansok</a:t>
            </a:r>
            <a:endParaRPr lang="hu-HU" sz="2800" dirty="0"/>
          </a:p>
        </p:txBody>
      </p:sp>
      <p:sp>
        <p:nvSpPr>
          <p:cNvPr id="3" name="Tartalom helye 2"/>
          <p:cNvSpPr txBox="1">
            <a:spLocks/>
          </p:cNvSpPr>
          <p:nvPr/>
        </p:nvSpPr>
        <p:spPr>
          <a:xfrm>
            <a:off x="107504" y="1268760"/>
            <a:ext cx="8784976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457200" y="1340768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hu-H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57200" y="1410156"/>
            <a:ext cx="82296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hu-HU" sz="3200" dirty="0">
                <a:latin typeface="Consolas" panose="020B0609020204030204" pitchFamily="49" charset="0"/>
              </a:rPr>
              <a:t>Azon változónkat, melynek értéke a program futása során nem változhat, </a:t>
            </a:r>
            <a:r>
              <a:rPr lang="hu-H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konstans</a:t>
            </a:r>
            <a:r>
              <a:rPr lang="hu-HU" sz="3200" dirty="0">
                <a:latin typeface="Consolas" panose="020B0609020204030204" pitchFamily="49" charset="0"/>
              </a:rPr>
              <a:t>nak nevezzük</a:t>
            </a:r>
            <a:r>
              <a:rPr lang="hu-HU" sz="3200" dirty="0" smtClean="0">
                <a:latin typeface="Consolas" panose="020B0609020204030204" pitchFamily="49" charset="0"/>
              </a:rPr>
              <a:t>.</a:t>
            </a:r>
            <a:endParaRPr lang="hu-HU" sz="3200" dirty="0">
              <a:latin typeface="Consolas" panose="020B0609020204030204" pitchFamily="49" charset="0"/>
            </a:endParaRPr>
          </a:p>
          <a:p>
            <a:pPr>
              <a:spcAft>
                <a:spcPts val="1200"/>
              </a:spcAft>
            </a:pPr>
            <a:r>
              <a:rPr lang="hu-HU" sz="3200" dirty="0" smtClean="0">
                <a:latin typeface="Consolas" panose="020B0609020204030204" pitchFamily="49" charset="0"/>
              </a:rPr>
              <a:t>Jávában </a:t>
            </a:r>
            <a:r>
              <a:rPr lang="hu-HU" sz="3200" dirty="0">
                <a:latin typeface="Consolas" panose="020B0609020204030204" pitchFamily="49" charset="0"/>
              </a:rPr>
              <a:t>a  </a:t>
            </a:r>
            <a:r>
              <a:rPr lang="hu-HU" sz="32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  <a:r>
              <a:rPr lang="hu-HU" sz="3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sz="3200" dirty="0">
                <a:latin typeface="Consolas" panose="020B0609020204030204" pitchFamily="49" charset="0"/>
              </a:rPr>
              <a:t>módosítószó jelzi egy változóról, ha az konstans, melyet a típus neve előtt kell megadni</a:t>
            </a:r>
            <a:r>
              <a:rPr lang="hu-HU" sz="3200" dirty="0" smtClean="0">
                <a:latin typeface="Consolas" panose="020B0609020204030204" pitchFamily="49" charset="0"/>
              </a:rPr>
              <a:t>.</a:t>
            </a:r>
            <a:endParaRPr lang="hu-HU" sz="3200" dirty="0" smtClean="0"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hu-HU" sz="3200" b="1" dirty="0" err="1" smtClean="0">
                <a:latin typeface="Consolas" panose="020B0609020204030204" pitchFamily="49" charset="0"/>
              </a:rPr>
              <a:t>final</a:t>
            </a:r>
            <a:r>
              <a:rPr lang="hu-HU" sz="3200" dirty="0" smtClean="0">
                <a:latin typeface="Consolas" panose="020B0609020204030204" pitchFamily="49" charset="0"/>
              </a:rPr>
              <a:t> </a:t>
            </a:r>
            <a:r>
              <a:rPr lang="hu-HU" sz="32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hu-HU" sz="3200" dirty="0">
                <a:latin typeface="Consolas" panose="020B0609020204030204" pitchFamily="49" charset="0"/>
              </a:rPr>
              <a:t> </a:t>
            </a:r>
            <a:r>
              <a:rPr lang="hu-HU" sz="3200" dirty="0" smtClean="0">
                <a:latin typeface="Consolas" panose="020B0609020204030204" pitchFamily="49" charset="0"/>
              </a:rPr>
              <a:t>G </a:t>
            </a:r>
            <a:r>
              <a:rPr lang="hu-HU" sz="3200" dirty="0">
                <a:latin typeface="Consolas" panose="020B0609020204030204" pitchFamily="49" charset="0"/>
              </a:rPr>
              <a:t>= </a:t>
            </a:r>
            <a:r>
              <a:rPr lang="hu-HU" sz="3200" dirty="0" smtClean="0">
                <a:latin typeface="Consolas" panose="020B0609020204030204" pitchFamily="49" charset="0"/>
              </a:rPr>
              <a:t>8.82;</a:t>
            </a:r>
            <a:endParaRPr lang="hu-HU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36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2271" y="260648"/>
            <a:ext cx="8229600" cy="504056"/>
          </a:xfrm>
        </p:spPr>
        <p:txBody>
          <a:bodyPr>
            <a:noAutofit/>
          </a:bodyPr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dirty="0"/>
              <a:t/>
            </a:r>
            <a:br>
              <a:rPr lang="hu-HU" dirty="0"/>
            </a:br>
            <a:r>
              <a:rPr lang="hu-HU" b="1" dirty="0"/>
              <a:t>Aritmetikai operátorok</a:t>
            </a:r>
            <a:endParaRPr lang="hu-HU" sz="2800" dirty="0"/>
          </a:p>
        </p:txBody>
      </p:sp>
      <p:sp>
        <p:nvSpPr>
          <p:cNvPr id="3" name="Tartalom helye 2"/>
          <p:cNvSpPr txBox="1">
            <a:spLocks/>
          </p:cNvSpPr>
          <p:nvPr/>
        </p:nvSpPr>
        <p:spPr>
          <a:xfrm>
            <a:off x="107504" y="1268760"/>
            <a:ext cx="8784976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457200" y="1340768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hu-H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921957"/>
              </p:ext>
            </p:extLst>
          </p:nvPr>
        </p:nvGraphicFramePr>
        <p:xfrm>
          <a:off x="539552" y="1268760"/>
          <a:ext cx="8147248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788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800" b="1" dirty="0" smtClean="0">
                          <a:latin typeface="Consolas" panose="020B0609020204030204" pitchFamily="49" charset="0"/>
                        </a:rPr>
                        <a:t>Operátor</a:t>
                      </a:r>
                      <a:endParaRPr lang="hu-HU" sz="2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b="1" dirty="0" smtClean="0">
                          <a:latin typeface="Consolas" panose="020B0609020204030204" pitchFamily="49" charset="0"/>
                        </a:rPr>
                        <a:t>Magyarázat</a:t>
                      </a:r>
                      <a:endParaRPr lang="hu-HU" sz="2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800" dirty="0" smtClean="0">
                          <a:latin typeface="Consolas" panose="020B0609020204030204" pitchFamily="49" charset="0"/>
                        </a:rPr>
                        <a:t>+a,  </a:t>
                      </a:r>
                      <a:r>
                        <a:rPr lang="hu-HU" sz="2800" dirty="0" err="1" smtClean="0">
                          <a:latin typeface="Consolas" panose="020B0609020204030204" pitchFamily="49" charset="0"/>
                        </a:rPr>
                        <a:t>-a</a:t>
                      </a:r>
                      <a:endParaRPr lang="hu-HU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800" dirty="0" smtClean="0">
                          <a:latin typeface="Consolas" panose="020B0609020204030204" pitchFamily="49" charset="0"/>
                        </a:rPr>
                        <a:t>előjel</a:t>
                      </a:r>
                      <a:endParaRPr lang="hu-HU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800" dirty="0" smtClean="0">
                          <a:latin typeface="Consolas" panose="020B0609020204030204" pitchFamily="49" charset="0"/>
                        </a:rPr>
                        <a:t>a+b, </a:t>
                      </a:r>
                      <a:r>
                        <a:rPr lang="hu-HU" sz="2800" dirty="0" err="1" smtClean="0">
                          <a:latin typeface="Consolas" panose="020B0609020204030204" pitchFamily="49" charset="0"/>
                        </a:rPr>
                        <a:t>a-b</a:t>
                      </a:r>
                      <a:endParaRPr lang="hu-HU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800" dirty="0" smtClean="0">
                          <a:latin typeface="Consolas" panose="020B0609020204030204" pitchFamily="49" charset="0"/>
                        </a:rPr>
                        <a:t>összeadás, kivonás</a:t>
                      </a:r>
                      <a:endParaRPr lang="hu-HU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800" dirty="0" smtClean="0">
                          <a:latin typeface="Consolas" panose="020B0609020204030204" pitchFamily="49" charset="0"/>
                        </a:rPr>
                        <a:t>a*b, a/b, </a:t>
                      </a:r>
                      <a:r>
                        <a:rPr lang="hu-HU" sz="2800" dirty="0" err="1" smtClean="0">
                          <a:latin typeface="Consolas" panose="020B0609020204030204" pitchFamily="49" charset="0"/>
                        </a:rPr>
                        <a:t>a%b</a:t>
                      </a:r>
                      <a:endParaRPr lang="hu-HU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800" dirty="0" smtClean="0">
                          <a:latin typeface="Consolas" panose="020B0609020204030204" pitchFamily="49" charset="0"/>
                        </a:rPr>
                        <a:t>szorzás, osztások (b!=0)</a:t>
                      </a:r>
                      <a:endParaRPr lang="hu-HU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Téglalap 7"/>
          <p:cNvSpPr/>
          <p:nvPr/>
        </p:nvSpPr>
        <p:spPr>
          <a:xfrm>
            <a:off x="457200" y="3573016"/>
            <a:ext cx="83529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>
                <a:latin typeface="Consolas" panose="020B0609020204030204" pitchFamily="49" charset="0"/>
              </a:rPr>
              <a:t>int i = 1, j = 2, k = </a:t>
            </a:r>
            <a:r>
              <a:rPr lang="hu-HU" sz="2800" dirty="0" smtClean="0">
                <a:latin typeface="Consolas" panose="020B0609020204030204" pitchFamily="49" charset="0"/>
              </a:rPr>
              <a:t>5, x;</a:t>
            </a:r>
            <a:endParaRPr lang="hu-HU" sz="2800" dirty="0">
              <a:latin typeface="Consolas" panose="020B0609020204030204" pitchFamily="49" charset="0"/>
            </a:endParaRPr>
          </a:p>
          <a:p>
            <a:r>
              <a:rPr lang="hu-HU" sz="2800" dirty="0" smtClean="0">
                <a:latin typeface="Consolas" panose="020B0609020204030204" pitchFamily="49" charset="0"/>
              </a:rPr>
              <a:t>x= </a:t>
            </a:r>
            <a:r>
              <a:rPr lang="hu-HU" sz="2800" dirty="0">
                <a:latin typeface="Consolas" panose="020B0609020204030204" pitchFamily="49" charset="0"/>
              </a:rPr>
              <a:t>i + j; </a:t>
            </a:r>
            <a:r>
              <a:rPr lang="hu-HU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hu-HU" sz="2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x = </a:t>
            </a:r>
            <a:r>
              <a:rPr lang="hu-HU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hu-HU" sz="2800" dirty="0" smtClean="0">
                <a:latin typeface="Consolas" panose="020B0609020204030204" pitchFamily="49" charset="0"/>
              </a:rPr>
              <a:t>x= </a:t>
            </a:r>
            <a:r>
              <a:rPr lang="hu-HU" sz="2800" dirty="0">
                <a:latin typeface="Consolas" panose="020B0609020204030204" pitchFamily="49" charset="0"/>
              </a:rPr>
              <a:t>k * </a:t>
            </a:r>
            <a:r>
              <a:rPr lang="hu-HU" sz="2800" dirty="0" err="1">
                <a:latin typeface="Consolas" panose="020B0609020204030204" pitchFamily="49" charset="0"/>
              </a:rPr>
              <a:t>k</a:t>
            </a:r>
            <a:r>
              <a:rPr lang="hu-HU" sz="2800" dirty="0">
                <a:latin typeface="Consolas" panose="020B0609020204030204" pitchFamily="49" charset="0"/>
              </a:rPr>
              <a:t>; </a:t>
            </a:r>
            <a:r>
              <a:rPr lang="hu-HU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hu-HU" sz="2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x = </a:t>
            </a:r>
            <a:r>
              <a:rPr lang="hu-HU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25</a:t>
            </a:r>
          </a:p>
          <a:p>
            <a:r>
              <a:rPr lang="hu-HU" sz="2800" dirty="0" smtClean="0">
                <a:latin typeface="Consolas" panose="020B0609020204030204" pitchFamily="49" charset="0"/>
              </a:rPr>
              <a:t>x= </a:t>
            </a:r>
            <a:r>
              <a:rPr lang="hu-HU" sz="2800" dirty="0">
                <a:latin typeface="Consolas" panose="020B0609020204030204" pitchFamily="49" charset="0"/>
              </a:rPr>
              <a:t>k % </a:t>
            </a:r>
            <a:r>
              <a:rPr lang="hu-HU" sz="2800" dirty="0" smtClean="0">
                <a:latin typeface="Consolas" panose="020B0609020204030204" pitchFamily="49" charset="0"/>
              </a:rPr>
              <a:t>j; </a:t>
            </a:r>
            <a:r>
              <a:rPr lang="hu-HU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hu-HU" sz="2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x = </a:t>
            </a:r>
            <a:r>
              <a:rPr lang="hu-HU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hu-HU" sz="2800" dirty="0" err="1">
                <a:latin typeface="Consolas" panose="020B0609020204030204" pitchFamily="49" charset="0"/>
              </a:rPr>
              <a:t>float</a:t>
            </a:r>
            <a:r>
              <a:rPr lang="hu-HU" sz="2800" dirty="0">
                <a:latin typeface="Consolas" panose="020B0609020204030204" pitchFamily="49" charset="0"/>
              </a:rPr>
              <a:t> </a:t>
            </a:r>
            <a:r>
              <a:rPr lang="hu-HU" sz="2800" dirty="0" err="1">
                <a:latin typeface="Consolas" panose="020B0609020204030204" pitchFamily="49" charset="0"/>
              </a:rPr>
              <a:t>hanyados</a:t>
            </a:r>
            <a:r>
              <a:rPr lang="hu-HU" sz="2800" dirty="0">
                <a:latin typeface="Consolas" panose="020B0609020204030204" pitchFamily="49" charset="0"/>
              </a:rPr>
              <a:t> = </a:t>
            </a:r>
            <a:r>
              <a:rPr lang="hu-HU" sz="2800" dirty="0" smtClean="0">
                <a:latin typeface="Consolas" panose="020B0609020204030204" pitchFamily="49" charset="0"/>
              </a:rPr>
              <a:t>k/j; </a:t>
            </a:r>
            <a:r>
              <a:rPr lang="hu-HU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hu-HU" sz="28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hanyados</a:t>
            </a:r>
            <a:r>
              <a:rPr lang="hu-HU" sz="2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hu-HU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2.0</a:t>
            </a:r>
          </a:p>
        </p:txBody>
      </p:sp>
    </p:spTree>
    <p:extLst>
      <p:ext uri="{BB962C8B-B14F-4D97-AF65-F5344CB8AC3E}">
        <p14:creationId xmlns:p14="http://schemas.microsoft.com/office/powerpoint/2010/main" val="365616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2271" y="260648"/>
            <a:ext cx="8229600" cy="504056"/>
          </a:xfrm>
        </p:spPr>
        <p:txBody>
          <a:bodyPr>
            <a:noAutofit/>
          </a:bodyPr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dirty="0"/>
              <a:t/>
            </a:r>
            <a:br>
              <a:rPr lang="hu-HU" dirty="0"/>
            </a:br>
            <a:r>
              <a:rPr lang="hu-HU" b="1" dirty="0"/>
              <a:t>Aritmetikai operátorok</a:t>
            </a:r>
            <a:endParaRPr lang="hu-HU" sz="2800" dirty="0"/>
          </a:p>
        </p:txBody>
      </p:sp>
      <p:sp>
        <p:nvSpPr>
          <p:cNvPr id="3" name="Tartalom helye 2"/>
          <p:cNvSpPr txBox="1">
            <a:spLocks/>
          </p:cNvSpPr>
          <p:nvPr/>
        </p:nvSpPr>
        <p:spPr>
          <a:xfrm>
            <a:off x="107504" y="1268760"/>
            <a:ext cx="8784976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385192" y="908720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A példa utolsó sorában láthatjuk, hogy hiába definiáltunk </a:t>
            </a: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egy:  </a:t>
            </a:r>
          </a:p>
          <a:p>
            <a:r>
              <a:rPr lang="hu-HU" sz="32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hu-HU" sz="32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hanyados</a:t>
            </a: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típusú 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változót, </a:t>
            </a: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hányados mégis kerekített 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érték lett. </a:t>
            </a:r>
            <a:endParaRPr lang="hu-HU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Ennek 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oka, hogy a </a:t>
            </a: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Jávában </a:t>
            </a:r>
            <a:r>
              <a:rPr lang="hu-HU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automati-kus</a:t>
            </a: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típuskonverzió hajtódik 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végre</a:t>
            </a: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hu-H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 </a:t>
            </a:r>
            <a:r>
              <a:rPr lang="pt-BR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pt-BR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erősen típusos nyelv</a:t>
            </a:r>
            <a:endParaRPr lang="hu-HU" sz="3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73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>
            <a:noAutofit/>
          </a:bodyPr>
          <a:lstStyle/>
          <a:p>
            <a:r>
              <a:rPr lang="hu-HU" b="1" dirty="0" smtClean="0"/>
              <a:t>Azonosítók</a:t>
            </a:r>
            <a:endParaRPr lang="hu-HU" sz="2800" dirty="0"/>
          </a:p>
        </p:txBody>
      </p:sp>
      <p:sp>
        <p:nvSpPr>
          <p:cNvPr id="3" name="Tartalom helye 2"/>
          <p:cNvSpPr txBox="1">
            <a:spLocks/>
          </p:cNvSpPr>
          <p:nvPr/>
        </p:nvSpPr>
        <p:spPr>
          <a:xfrm>
            <a:off x="107504" y="1268760"/>
            <a:ext cx="8784976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457200" y="1340768"/>
            <a:ext cx="8229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Azonosító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nak</a:t>
            </a:r>
            <a:r>
              <a:rPr lang="hu-HU" sz="3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nevezzük egy </a:t>
            </a:r>
            <a:r>
              <a:rPr lang="hu-H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program-</a:t>
            </a:r>
            <a:r>
              <a:rPr lang="hu-HU" sz="3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</a:t>
            </a:r>
            <a:r>
              <a:rPr lang="hu-H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hu-HU" sz="3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változók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hu-HU" sz="3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metódusok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hu-HU" sz="3200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osztály-ok</a:t>
            </a:r>
            <a:r>
              <a:rPr lang="hu-H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stb. egyedi elnevezéseit. </a:t>
            </a:r>
            <a:endParaRPr lang="hu-HU" sz="3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 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azonosítók meghatározásánál pár egyszerű szabályt be kell </a:t>
            </a:r>
            <a:r>
              <a:rPr lang="hu-H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tartani</a:t>
            </a:r>
          </a:p>
          <a:p>
            <a:pPr algn="just"/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hu-H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585256"/>
            <a:ext cx="8229600" cy="539488"/>
          </a:xfrm>
        </p:spPr>
        <p:txBody>
          <a:bodyPr>
            <a:noAutofit/>
          </a:bodyPr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 smtClean="0"/>
              <a:t>Azonosítók</a:t>
            </a:r>
            <a:endParaRPr lang="hu-HU" sz="2800" dirty="0"/>
          </a:p>
        </p:txBody>
      </p:sp>
      <p:sp>
        <p:nvSpPr>
          <p:cNvPr id="3" name="Tartalom helye 2"/>
          <p:cNvSpPr txBox="1">
            <a:spLocks/>
          </p:cNvSpPr>
          <p:nvPr/>
        </p:nvSpPr>
        <p:spPr>
          <a:xfrm>
            <a:off x="107504" y="1268760"/>
            <a:ext cx="8784976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457200" y="1340768"/>
            <a:ext cx="82296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 </a:t>
            </a:r>
            <a:r>
              <a:rPr lang="hu-HU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azonosítók </a:t>
            </a:r>
            <a:r>
              <a:rPr lang="hu-HU" sz="2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meghatározásának szabályai</a:t>
            </a:r>
          </a:p>
          <a:p>
            <a:endParaRPr lang="hu-HU" sz="28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Az azonosítónak </a:t>
            </a:r>
            <a:r>
              <a:rPr lang="hu-HU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betű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vel kell </a:t>
            </a:r>
            <a:r>
              <a:rPr lang="hu-H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kezdődnie 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az </a:t>
            </a:r>
            <a:r>
              <a:rPr lang="hu-HU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angol </a:t>
            </a:r>
            <a:r>
              <a:rPr lang="hu-HU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ábécé</a:t>
            </a:r>
            <a:r>
              <a:rPr lang="hu-H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plusz a </a:t>
            </a:r>
            <a:r>
              <a:rPr lang="hu-HU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hu-H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és </a:t>
            </a:r>
            <a:r>
              <a:rPr lang="hu-HU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a második karaktertől a fentiek mellett számokat is </a:t>
            </a:r>
            <a:r>
              <a:rPr lang="hu-H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tartalmazhatnak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nem lehet foglalt </a:t>
            </a:r>
            <a:r>
              <a:rPr lang="hu-H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szó</a:t>
            </a:r>
            <a:r>
              <a:rPr lang="hu-HU" sz="3200" dirty="0"/>
              <a:t/>
            </a:r>
            <a:br>
              <a:rPr lang="hu-HU" sz="3200" dirty="0"/>
            </a:br>
            <a:r>
              <a:rPr lang="hu-HU" sz="3200" dirty="0"/>
              <a:t/>
            </a:r>
            <a:br>
              <a:rPr lang="hu-HU" sz="3200" dirty="0"/>
            </a:b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hu-H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32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576064"/>
          </a:xfrm>
        </p:spPr>
        <p:txBody>
          <a:bodyPr>
            <a:noAutofit/>
          </a:bodyPr>
          <a:lstStyle/>
          <a:p>
            <a:r>
              <a:rPr lang="hu-HU" b="1" dirty="0" smtClean="0"/>
              <a:t>Azonosítók</a:t>
            </a:r>
            <a:endParaRPr lang="hu-HU" sz="2800" dirty="0"/>
          </a:p>
        </p:txBody>
      </p:sp>
      <p:sp>
        <p:nvSpPr>
          <p:cNvPr id="3" name="Tartalom helye 2"/>
          <p:cNvSpPr txBox="1">
            <a:spLocks/>
          </p:cNvSpPr>
          <p:nvPr/>
        </p:nvSpPr>
        <p:spPr>
          <a:xfrm>
            <a:off x="107504" y="1268760"/>
            <a:ext cx="8784976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457200" y="1340768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Az azonosító hossza tetszőleges lehet, ezért használjunk beszédes </a:t>
            </a: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neveket a 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beszédes </a:t>
            </a: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nevekkel segítjük 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a program érthetőségét és olvashatóságát</a:t>
            </a: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hu-H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8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2271" y="608499"/>
            <a:ext cx="8229600" cy="504056"/>
          </a:xfrm>
        </p:spPr>
        <p:txBody>
          <a:bodyPr>
            <a:noAutofit/>
          </a:bodyPr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dirty="0"/>
              <a:t/>
            </a:r>
            <a:br>
              <a:rPr lang="hu-HU" dirty="0"/>
            </a:br>
            <a:r>
              <a:rPr lang="hu-HU" sz="2800" b="1" dirty="0" smtClean="0"/>
              <a:t>Egyszerű </a:t>
            </a:r>
            <a:r>
              <a:rPr lang="hu-HU" sz="2800" b="1" dirty="0"/>
              <a:t>típusok</a:t>
            </a:r>
            <a:endParaRPr lang="hu-HU" sz="2800" dirty="0"/>
          </a:p>
        </p:txBody>
      </p:sp>
      <p:sp>
        <p:nvSpPr>
          <p:cNvPr id="3" name="Tartalom helye 2"/>
          <p:cNvSpPr txBox="1">
            <a:spLocks/>
          </p:cNvSpPr>
          <p:nvPr/>
        </p:nvSpPr>
        <p:spPr>
          <a:xfrm>
            <a:off x="107504" y="1268760"/>
            <a:ext cx="8784976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457200" y="1340768"/>
            <a:ext cx="82296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Az </a:t>
            </a:r>
            <a:r>
              <a:rPr lang="hu-HU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adattípus 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meghatározza, hogy egy adat milyen értékeket vehet fel, és milyen műveleteket végezhetünk el vele</a:t>
            </a: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pl.: legyen a, b </a:t>
            </a:r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  <a:p>
            <a:pPr>
              <a:spcAft>
                <a:spcPts val="1200"/>
              </a:spcAft>
              <a:tabLst>
                <a:tab pos="1162050" algn="l"/>
              </a:tabLst>
            </a:pPr>
            <a:r>
              <a:rPr lang="hu-HU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műveletek</a:t>
            </a:r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(+; *) </a:t>
            </a:r>
            <a:r>
              <a:rPr lang="hu-HU" sz="3200" strike="sngStrike" dirty="0" smtClean="0">
                <a:latin typeface="Consolas" panose="020B0609020204030204" pitchFamily="49" charset="0"/>
                <a:cs typeface="Consolas" panose="020B0609020204030204" pitchFamily="49" charset="0"/>
              </a:rPr>
              <a:t>a-b; a/b</a:t>
            </a:r>
          </a:p>
          <a:p>
            <a:pPr>
              <a:tabLst>
                <a:tab pos="1162050" algn="l"/>
              </a:tabLst>
            </a:pP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legyen 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a, b </a:t>
            </a:r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hu-HU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162050" algn="l"/>
              </a:tabLst>
            </a:pP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műveletek</a:t>
            </a:r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(+; -; 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*) </a:t>
            </a:r>
            <a:r>
              <a:rPr lang="hu-HU" sz="3200" strike="sngStrike" dirty="0" smtClean="0">
                <a:latin typeface="Consolas" panose="020B0609020204030204" pitchFamily="49" charset="0"/>
                <a:cs typeface="Consolas" panose="020B0609020204030204" pitchFamily="49" charset="0"/>
              </a:rPr>
              <a:t>a/b</a:t>
            </a:r>
            <a:endParaRPr lang="hu-HU" sz="3200" strike="sngStrik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162050" algn="l"/>
              </a:tabLst>
            </a:pP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hu-H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35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2271" y="608499"/>
            <a:ext cx="8229600" cy="504056"/>
          </a:xfrm>
        </p:spPr>
        <p:txBody>
          <a:bodyPr>
            <a:noAutofit/>
          </a:bodyPr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dirty="0"/>
              <a:t/>
            </a:r>
            <a:br>
              <a:rPr lang="hu-HU" dirty="0"/>
            </a:br>
            <a:r>
              <a:rPr lang="hu-HU" sz="2800" b="1" dirty="0" smtClean="0"/>
              <a:t>Egyszerű </a:t>
            </a:r>
            <a:r>
              <a:rPr lang="hu-HU" sz="2800" b="1" dirty="0"/>
              <a:t>típusok</a:t>
            </a:r>
            <a:endParaRPr lang="hu-HU" sz="2800" dirty="0"/>
          </a:p>
        </p:txBody>
      </p:sp>
      <p:sp>
        <p:nvSpPr>
          <p:cNvPr id="3" name="Tartalom helye 2"/>
          <p:cNvSpPr txBox="1">
            <a:spLocks/>
          </p:cNvSpPr>
          <p:nvPr/>
        </p:nvSpPr>
        <p:spPr>
          <a:xfrm>
            <a:off x="107504" y="1268760"/>
            <a:ext cx="8784976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457200" y="1340768"/>
            <a:ext cx="8229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Egyszerű </a:t>
            </a:r>
            <a:r>
              <a:rPr lang="hu-HU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típusnak 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nevezzük azokat az adattípusokat, melyek nem </a:t>
            </a: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bont-hatók további részekre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endParaRPr lang="hu-HU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76325" algn="l"/>
              </a:tabLst>
            </a:pP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Pl.:	logikai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hu-HU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76325" algn="l"/>
              </a:tabLst>
            </a:pP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karakter, </a:t>
            </a:r>
          </a:p>
          <a:p>
            <a:pPr>
              <a:tabLst>
                <a:tab pos="1076325" algn="l"/>
              </a:tabLst>
            </a:pP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egész 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és valós </a:t>
            </a: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szám</a:t>
            </a:r>
          </a:p>
          <a:p>
            <a:pPr>
              <a:tabLst>
                <a:tab pos="1076325" algn="l"/>
              </a:tabLst>
            </a:pPr>
            <a:endParaRPr lang="hu-HU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76325" algn="l"/>
              </a:tabLst>
            </a:pP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Ö</a:t>
            </a:r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sszetett </a:t>
            </a:r>
            <a:r>
              <a:rPr lang="hu-HU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adattípusok 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egyszerű típusokból épülnek fel. </a:t>
            </a:r>
            <a:endParaRPr lang="hu-HU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76325" algn="l"/>
              </a:tabLst>
            </a:pP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Pl.: tömbök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listák, rekordok… </a:t>
            </a:r>
            <a:endParaRPr lang="hu-H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63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2271" y="608499"/>
            <a:ext cx="8229600" cy="504056"/>
          </a:xfrm>
        </p:spPr>
        <p:txBody>
          <a:bodyPr>
            <a:noAutofit/>
          </a:bodyPr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dirty="0"/>
              <a:t/>
            </a:r>
            <a:br>
              <a:rPr lang="hu-HU" dirty="0"/>
            </a:br>
            <a:r>
              <a:rPr lang="hu-HU" sz="2800" b="1" dirty="0" smtClean="0"/>
              <a:t>Egyszerű </a:t>
            </a:r>
            <a:r>
              <a:rPr lang="hu-HU" sz="2800" b="1" dirty="0"/>
              <a:t>típusok</a:t>
            </a:r>
            <a:endParaRPr lang="hu-HU" sz="2800" dirty="0"/>
          </a:p>
        </p:txBody>
      </p:sp>
      <p:sp>
        <p:nvSpPr>
          <p:cNvPr id="3" name="Tartalom helye 2"/>
          <p:cNvSpPr txBox="1">
            <a:spLocks/>
          </p:cNvSpPr>
          <p:nvPr/>
        </p:nvSpPr>
        <p:spPr>
          <a:xfrm>
            <a:off x="107504" y="1268760"/>
            <a:ext cx="8784976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ábláza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42728"/>
              </p:ext>
            </p:extLst>
          </p:nvPr>
        </p:nvGraphicFramePr>
        <p:xfrm>
          <a:off x="466885" y="1385739"/>
          <a:ext cx="8137235" cy="41148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12827">
                  <a:extLst>
                    <a:ext uri="{9D8B030D-6E8A-4147-A177-3AD203B41FA5}">
                      <a16:colId xmlns:a16="http://schemas.microsoft.com/office/drawing/2014/main" xmlns="" val="138666818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xmlns="" val="1054471125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xmlns="" val="4009788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2400" dirty="0" smtClean="0">
                          <a:latin typeface="Consolas" panose="020B0609020204030204" pitchFamily="49" charset="0"/>
                        </a:rPr>
                        <a:t>Típus</a:t>
                      </a:r>
                      <a:endParaRPr lang="hu-HU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 smtClean="0">
                          <a:latin typeface="Consolas" panose="020B0609020204030204" pitchFamily="49" charset="0"/>
                        </a:rPr>
                        <a:t>Leírás</a:t>
                      </a:r>
                      <a:endParaRPr lang="hu-HU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 smtClean="0">
                          <a:latin typeface="Consolas" panose="020B0609020204030204" pitchFamily="49" charset="0"/>
                        </a:rPr>
                        <a:t>Értékei</a:t>
                      </a:r>
                      <a:endParaRPr lang="hu-HU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080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400" b="1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boolean</a:t>
                      </a:r>
                      <a:endParaRPr lang="hu-HU" sz="24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 smtClean="0">
                          <a:latin typeface="Consolas" panose="020B0609020204030204" pitchFamily="49" charset="0"/>
                        </a:rPr>
                        <a:t>logikai</a:t>
                      </a:r>
                      <a:endParaRPr lang="hu-HU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 err="1" smtClean="0"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hu-HU" sz="2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hu-HU" sz="2400" dirty="0" err="1" smtClean="0">
                          <a:latin typeface="Consolas" panose="020B0609020204030204" pitchFamily="49" charset="0"/>
                        </a:rPr>
                        <a:t>false</a:t>
                      </a:r>
                      <a:endParaRPr lang="hu-HU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806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hu-HU" sz="2400" b="1" kern="12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</a:t>
                      </a:r>
                      <a:endParaRPr kumimoji="0" lang="hu-HU" sz="2400" b="1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 smtClean="0">
                          <a:latin typeface="Consolas" panose="020B0609020204030204" pitchFamily="49" charset="0"/>
                        </a:rPr>
                        <a:t>karakter</a:t>
                      </a:r>
                      <a:endParaRPr lang="hu-HU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 smtClean="0">
                          <a:latin typeface="Consolas" panose="020B0609020204030204" pitchFamily="49" charset="0"/>
                        </a:rPr>
                        <a:t>A, B, c, @, …</a:t>
                      </a:r>
                      <a:endParaRPr lang="hu-HU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152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hu-HU" sz="2400" b="1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byte</a:t>
                      </a:r>
                      <a:endParaRPr kumimoji="0" lang="hu-HU" sz="2400" b="1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 smtClean="0">
                          <a:latin typeface="Consolas" panose="020B0609020204030204" pitchFamily="49" charset="0"/>
                        </a:rPr>
                        <a:t>8 bit egészszám</a:t>
                      </a:r>
                      <a:endParaRPr lang="hu-HU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 smtClean="0">
                          <a:latin typeface="Consolas" panose="020B0609020204030204" pitchFamily="49" charset="0"/>
                        </a:rPr>
                        <a:t>-128 … 127</a:t>
                      </a:r>
                      <a:endParaRPr lang="hu-HU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4691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hu-HU" sz="2400" b="1" kern="12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short</a:t>
                      </a:r>
                      <a:endParaRPr kumimoji="0" lang="hu-HU" sz="2400" b="1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 smtClean="0">
                          <a:latin typeface="Consolas" panose="020B0609020204030204" pitchFamily="49" charset="0"/>
                        </a:rPr>
                        <a:t>16 bit egészszám</a:t>
                      </a:r>
                      <a:endParaRPr lang="hu-HU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 smtClean="0">
                          <a:latin typeface="Consolas" panose="020B0609020204030204" pitchFamily="49" charset="0"/>
                        </a:rPr>
                        <a:t>-32768 … 32767</a:t>
                      </a:r>
                      <a:endParaRPr lang="hu-HU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9321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hu-HU" sz="2400" b="1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endParaRPr kumimoji="0" lang="hu-HU" sz="2400" b="1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 smtClean="0">
                          <a:latin typeface="Consolas" panose="020B0609020204030204" pitchFamily="49" charset="0"/>
                        </a:rPr>
                        <a:t>32 bit egészszám</a:t>
                      </a:r>
                      <a:endParaRPr lang="hu-HU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 smtClean="0"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hu-HU" sz="2400" baseline="30000" dirty="0" smtClean="0">
                          <a:latin typeface="Consolas" panose="020B0609020204030204" pitchFamily="49" charset="0"/>
                        </a:rPr>
                        <a:t>31</a:t>
                      </a:r>
                      <a:r>
                        <a:rPr lang="hu-HU" sz="2400" dirty="0" smtClean="0">
                          <a:latin typeface="Consolas" panose="020B0609020204030204" pitchFamily="49" charset="0"/>
                        </a:rPr>
                        <a:t> … 2</a:t>
                      </a:r>
                      <a:r>
                        <a:rPr lang="hu-HU" sz="2400" baseline="30000" dirty="0" smtClean="0">
                          <a:latin typeface="Consolas" panose="020B0609020204030204" pitchFamily="49" charset="0"/>
                        </a:rPr>
                        <a:t>31</a:t>
                      </a:r>
                      <a:r>
                        <a:rPr lang="hu-HU" sz="2400" baseline="0" dirty="0" smtClean="0">
                          <a:latin typeface="Consolas" panose="020B0609020204030204" pitchFamily="49" charset="0"/>
                        </a:rPr>
                        <a:t>-1</a:t>
                      </a:r>
                      <a:endParaRPr lang="hu-HU" sz="2400" baseline="30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543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hu-HU" sz="2400" b="1" kern="12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long</a:t>
                      </a:r>
                      <a:endParaRPr kumimoji="0" lang="hu-HU" sz="2400" b="1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dirty="0" smtClean="0">
                          <a:latin typeface="Consolas" panose="020B0609020204030204" pitchFamily="49" charset="0"/>
                        </a:rPr>
                        <a:t>64 bit egészszám</a:t>
                      </a:r>
                      <a:endParaRPr lang="hu-HU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 smtClean="0"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hu-HU" sz="2400" baseline="30000" dirty="0" smtClean="0">
                          <a:latin typeface="Consolas" panose="020B0609020204030204" pitchFamily="49" charset="0"/>
                        </a:rPr>
                        <a:t>63</a:t>
                      </a:r>
                      <a:r>
                        <a:rPr lang="hu-HU" sz="2400" dirty="0" smtClean="0">
                          <a:latin typeface="Consolas" panose="020B0609020204030204" pitchFamily="49" charset="0"/>
                        </a:rPr>
                        <a:t> … 2</a:t>
                      </a:r>
                      <a:r>
                        <a:rPr lang="hu-HU" sz="2400" baseline="30000" dirty="0" smtClean="0">
                          <a:latin typeface="Consolas" panose="020B0609020204030204" pitchFamily="49" charset="0"/>
                        </a:rPr>
                        <a:t>63</a:t>
                      </a:r>
                      <a:r>
                        <a:rPr lang="hu-HU" sz="2400" baseline="0" dirty="0" smtClean="0">
                          <a:latin typeface="Consolas" panose="020B0609020204030204" pitchFamily="49" charset="0"/>
                        </a:rPr>
                        <a:t>-1</a:t>
                      </a:r>
                      <a:endParaRPr lang="hu-HU" sz="2400" baseline="30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6594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hu-HU" sz="2400" b="1" kern="12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</a:t>
                      </a:r>
                      <a:endParaRPr kumimoji="0" lang="hu-HU" sz="2400" b="1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dirty="0" smtClean="0">
                          <a:latin typeface="Consolas" panose="020B0609020204030204" pitchFamily="49" charset="0"/>
                        </a:rPr>
                        <a:t>lebegőpontos valós</a:t>
                      </a:r>
                      <a:endParaRPr lang="hu-HU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baseline="0" dirty="0" smtClean="0">
                          <a:latin typeface="Consolas" panose="020B0609020204030204" pitchFamily="49" charset="0"/>
                        </a:rPr>
                        <a:t>32 bites 2.639 </a:t>
                      </a:r>
                      <a:endParaRPr lang="hu-HU" sz="2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464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hu-HU" sz="2400" b="1" kern="12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double</a:t>
                      </a:r>
                      <a:endParaRPr kumimoji="0" lang="hu-HU" sz="2400" b="1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dirty="0" smtClean="0">
                          <a:latin typeface="Consolas" panose="020B0609020204030204" pitchFamily="49" charset="0"/>
                        </a:rPr>
                        <a:t>lebegőpontos valós</a:t>
                      </a:r>
                      <a:endParaRPr lang="hu-HU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baseline="0" dirty="0" smtClean="0">
                          <a:latin typeface="Consolas" panose="020B0609020204030204" pitchFamily="49" charset="0"/>
                        </a:rPr>
                        <a:t>64 bites 2.639 </a:t>
                      </a:r>
                      <a:endParaRPr lang="hu-HU" sz="2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8493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10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04056"/>
          </a:xfrm>
        </p:spPr>
        <p:txBody>
          <a:bodyPr>
            <a:noAutofit/>
          </a:bodyPr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dirty="0"/>
              <a:t/>
            </a:r>
            <a:br>
              <a:rPr lang="hu-HU" dirty="0"/>
            </a:br>
            <a:r>
              <a:rPr lang="hu-HU" b="1" dirty="0" smtClean="0"/>
              <a:t>Változódeklaráció</a:t>
            </a:r>
            <a:endParaRPr lang="hu-HU" sz="2800" dirty="0"/>
          </a:p>
        </p:txBody>
      </p:sp>
      <p:sp>
        <p:nvSpPr>
          <p:cNvPr id="3" name="Tartalom helye 2"/>
          <p:cNvSpPr txBox="1">
            <a:spLocks/>
          </p:cNvSpPr>
          <p:nvPr/>
        </p:nvSpPr>
        <p:spPr>
          <a:xfrm>
            <a:off x="107504" y="1268760"/>
            <a:ext cx="8784976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457200" y="1340768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hu-H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45484" y="1107104"/>
            <a:ext cx="8229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>
                <a:latin typeface="Consolas" panose="020B0609020204030204" pitchFamily="49" charset="0"/>
              </a:rPr>
              <a:t>Egy </a:t>
            </a:r>
            <a:r>
              <a:rPr lang="hu-HU" sz="3200" dirty="0">
                <a:latin typeface="Consolas" panose="020B0609020204030204" pitchFamily="49" charset="0"/>
              </a:rPr>
              <a:t>programban az </a:t>
            </a:r>
            <a:r>
              <a:rPr lang="hu-HU" sz="3200" dirty="0" smtClean="0">
                <a:latin typeface="Consolas" panose="020B0609020204030204" pitchFamily="49" charset="0"/>
              </a:rPr>
              <a:t>adatainkat </a:t>
            </a:r>
            <a:r>
              <a:rPr lang="hu-H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változó</a:t>
            </a:r>
            <a:r>
              <a:rPr lang="hu-HU" sz="3200" dirty="0">
                <a:latin typeface="Consolas" panose="020B0609020204030204" pitchFamily="49" charset="0"/>
              </a:rPr>
              <a:t>kban tároljuk. A programban használt változók felsorolását</a:t>
            </a:r>
          </a:p>
          <a:p>
            <a:r>
              <a:rPr lang="hu-H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deklaráció</a:t>
            </a:r>
            <a:r>
              <a:rPr lang="hu-HU" sz="3200" dirty="0">
                <a:latin typeface="Consolas" panose="020B0609020204030204" pitchFamily="49" charset="0"/>
              </a:rPr>
              <a:t>nak nevezzük.</a:t>
            </a:r>
          </a:p>
        </p:txBody>
      </p:sp>
      <p:sp>
        <p:nvSpPr>
          <p:cNvPr id="7" name="Téglalap 6"/>
          <p:cNvSpPr/>
          <p:nvPr/>
        </p:nvSpPr>
        <p:spPr>
          <a:xfrm>
            <a:off x="445484" y="3356992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>
                <a:latin typeface="Consolas" panose="020B0609020204030204" pitchFamily="49" charset="0"/>
              </a:rPr>
              <a:t>A változó </a:t>
            </a:r>
            <a:r>
              <a:rPr lang="hu-HU" sz="3200" dirty="0">
                <a:latin typeface="Consolas" panose="020B0609020204030204" pitchFamily="49" charset="0"/>
              </a:rPr>
              <a:t>deklarációjánál </a:t>
            </a:r>
            <a:r>
              <a:rPr lang="hu-HU" sz="3200" dirty="0" smtClean="0">
                <a:latin typeface="Consolas" panose="020B0609020204030204" pitchFamily="49" charset="0"/>
              </a:rPr>
              <a:t>meg kell </a:t>
            </a:r>
            <a:r>
              <a:rPr lang="hu-HU" sz="3200" dirty="0">
                <a:latin typeface="Consolas" panose="020B0609020204030204" pitchFamily="49" charset="0"/>
              </a:rPr>
              <a:t>adnunk annak típusát és </a:t>
            </a:r>
            <a:r>
              <a:rPr lang="hu-HU" sz="3200" dirty="0" smtClean="0">
                <a:latin typeface="Consolas" panose="020B0609020204030204" pitchFamily="49" charset="0"/>
              </a:rPr>
              <a:t>azonosító-ját pl.:	</a:t>
            </a:r>
            <a:r>
              <a:rPr lang="hu-HU" sz="32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hu-HU" sz="32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sz="3200" dirty="0" smtClean="0">
                <a:latin typeface="Consolas" panose="020B0609020204030204" pitchFamily="49" charset="0"/>
              </a:rPr>
              <a:t>a, b;</a:t>
            </a:r>
          </a:p>
          <a:p>
            <a:r>
              <a:rPr lang="hu-HU" sz="3200" dirty="0" smtClean="0">
                <a:latin typeface="Consolas" panose="020B0609020204030204" pitchFamily="49" charset="0"/>
              </a:rPr>
              <a:t>		</a:t>
            </a:r>
            <a:r>
              <a:rPr lang="hu-HU" sz="32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hu-HU" sz="32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sz="3200" dirty="0" smtClean="0">
                <a:latin typeface="Consolas" panose="020B0609020204030204" pitchFamily="49" charset="0"/>
              </a:rPr>
              <a:t>h;</a:t>
            </a:r>
          </a:p>
          <a:p>
            <a:r>
              <a:rPr lang="hu-HU" sz="3200" dirty="0">
                <a:latin typeface="Consolas" panose="020B0609020204030204" pitchFamily="49" charset="0"/>
              </a:rPr>
              <a:t>	</a:t>
            </a:r>
            <a:r>
              <a:rPr lang="hu-HU" sz="3200" dirty="0" smtClean="0">
                <a:latin typeface="Consolas" panose="020B0609020204030204" pitchFamily="49" charset="0"/>
              </a:rPr>
              <a:t>	</a:t>
            </a:r>
            <a:r>
              <a:rPr lang="hu-HU" sz="32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hu-HU" sz="32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sz="3200" dirty="0" smtClean="0">
                <a:latin typeface="Consolas" panose="020B0609020204030204" pitchFamily="49" charset="0"/>
              </a:rPr>
              <a:t>ch1, ch2;</a:t>
            </a:r>
          </a:p>
          <a:p>
            <a:endParaRPr lang="hu-HU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4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85192" y="605746"/>
            <a:ext cx="8229600" cy="504056"/>
          </a:xfrm>
        </p:spPr>
        <p:txBody>
          <a:bodyPr>
            <a:noAutofit/>
          </a:bodyPr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dirty="0"/>
              <a:t/>
            </a:r>
            <a:br>
              <a:rPr lang="hu-HU" dirty="0"/>
            </a:br>
            <a:r>
              <a:rPr lang="hu-HU" b="1" dirty="0"/>
              <a:t>Inicializálás és literálok, </a:t>
            </a:r>
            <a:r>
              <a:rPr lang="hu-HU" b="1" dirty="0" smtClean="0"/>
              <a:t>konstansok</a:t>
            </a:r>
            <a:endParaRPr lang="hu-HU" sz="2800" dirty="0"/>
          </a:p>
        </p:txBody>
      </p:sp>
      <p:sp>
        <p:nvSpPr>
          <p:cNvPr id="3" name="Tartalom helye 2"/>
          <p:cNvSpPr txBox="1">
            <a:spLocks/>
          </p:cNvSpPr>
          <p:nvPr/>
        </p:nvSpPr>
        <p:spPr>
          <a:xfrm>
            <a:off x="107504" y="1268760"/>
            <a:ext cx="8784976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457200" y="1340768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hu-H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57200" y="1925543"/>
            <a:ext cx="8229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>
                <a:latin typeface="Consolas" panose="020B0609020204030204" pitchFamily="49" charset="0"/>
              </a:rPr>
              <a:t>A változóink </a:t>
            </a:r>
            <a:r>
              <a:rPr lang="hu-HU" sz="3200" dirty="0">
                <a:latin typeface="Consolas" panose="020B0609020204030204" pitchFamily="49" charset="0"/>
              </a:rPr>
              <a:t>deklarálásakor azok kezdőértékét is meghatározhatjuk, mégpedig úgy, hogy a deklaráció</a:t>
            </a:r>
          </a:p>
          <a:p>
            <a:r>
              <a:rPr lang="hu-HU" sz="3200" dirty="0">
                <a:latin typeface="Consolas" panose="020B0609020204030204" pitchFamily="49" charset="0"/>
              </a:rPr>
              <a:t>utasításában értékadást hajtunk végre. </a:t>
            </a:r>
            <a:r>
              <a:rPr lang="hu-HU" sz="3200" dirty="0" smtClean="0">
                <a:latin typeface="Consolas" panose="020B0609020204030204" pitchFamily="49" charset="0"/>
              </a:rPr>
              <a:t>Ez az </a:t>
            </a:r>
            <a:r>
              <a:rPr lang="hu-HU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inicializálás</a:t>
            </a:r>
            <a:r>
              <a:rPr lang="hu-HU" sz="3200" dirty="0" smtClean="0">
                <a:latin typeface="Consolas" panose="020B0609020204030204" pitchFamily="49" charset="0"/>
              </a:rPr>
              <a:t>.</a:t>
            </a:r>
            <a:endParaRPr lang="hu-HU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45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ó">
  <a:themeElements>
    <a:clrScheme name="Origó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ó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ó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210</TotalTime>
  <Words>432</Words>
  <Application>Microsoft Office PowerPoint</Application>
  <PresentationFormat>Diavetítés a képernyőre (4:3 oldalarány)</PresentationFormat>
  <Paragraphs>111</Paragraphs>
  <Slides>13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4" baseType="lpstr">
      <vt:lpstr>Origó</vt:lpstr>
      <vt:lpstr>Azonosítók, egyszerű típusok</vt:lpstr>
      <vt:lpstr>Azonosítók</vt:lpstr>
      <vt:lpstr> Azonosítók</vt:lpstr>
      <vt:lpstr>Azonosítók</vt:lpstr>
      <vt:lpstr>   Egyszerű típusok</vt:lpstr>
      <vt:lpstr>   Egyszerű típusok</vt:lpstr>
      <vt:lpstr>   Egyszerű típusok</vt:lpstr>
      <vt:lpstr>   Változódeklaráció</vt:lpstr>
      <vt:lpstr>   Inicializálás és literálok, konstansok</vt:lpstr>
      <vt:lpstr>   Inicializálás és literálok, konstansok</vt:lpstr>
      <vt:lpstr>   Inicializálás és literálok, konstansok</vt:lpstr>
      <vt:lpstr>   Aritmetikai operátorok</vt:lpstr>
      <vt:lpstr>   Aritmetikai operátorok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 elmélet</dc:title>
  <cp:lastModifiedBy>bgemil</cp:lastModifiedBy>
  <cp:revision>87</cp:revision>
  <dcterms:modified xsi:type="dcterms:W3CDTF">2017-09-18T06:28:55Z</dcterms:modified>
</cp:coreProperties>
</file>