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6"/>
  </p:notesMasterIdLst>
  <p:sldIdLst>
    <p:sldId id="256" r:id="rId2"/>
    <p:sldId id="258" r:id="rId3"/>
    <p:sldId id="259" r:id="rId4"/>
    <p:sldId id="356" r:id="rId5"/>
    <p:sldId id="257" r:id="rId6"/>
    <p:sldId id="261" r:id="rId7"/>
    <p:sldId id="262" r:id="rId8"/>
    <p:sldId id="270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00"/>
    <a:srgbClr val="808080"/>
    <a:srgbClr val="00FF00"/>
    <a:srgbClr val="008000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8" autoAdjust="0"/>
    <p:restoredTop sz="94660"/>
  </p:normalViewPr>
  <p:slideViewPr>
    <p:cSldViewPr showGuides="1">
      <p:cViewPr varScale="1">
        <p:scale>
          <a:sx n="76" d="100"/>
          <a:sy n="76" d="100"/>
        </p:scale>
        <p:origin x="-84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28BE3AF-6F51-4828-8EB1-A5F7DA6D9C9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20694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8AEDBA-B0F6-42B2-B7AB-3376150989E8}" type="slidenum">
              <a:rPr lang="hu-HU" altLang="hu-HU"/>
              <a:pPr eaLnBrk="1" hangingPunct="1">
                <a:spcBef>
                  <a:spcPct val="0"/>
                </a:spcBef>
              </a:pPr>
              <a:t>1</a:t>
            </a:fld>
            <a:endParaRPr lang="hu-HU" altLang="hu-HU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8D8AD7-A480-4AF9-B8BF-7DCF64493A10}" type="slidenum">
              <a:rPr lang="hu-HU" altLang="hu-HU"/>
              <a:pPr eaLnBrk="1" hangingPunct="1">
                <a:spcBef>
                  <a:spcPct val="0"/>
                </a:spcBef>
              </a:pPr>
              <a:t>2</a:t>
            </a:fld>
            <a:endParaRPr lang="hu-HU" altLang="hu-HU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FB509A-C42A-4955-9877-46384A6BCCAB}" type="slidenum">
              <a:rPr lang="hu-HU" altLang="hu-HU"/>
              <a:pPr eaLnBrk="1" hangingPunct="1">
                <a:spcBef>
                  <a:spcPct val="0"/>
                </a:spcBef>
              </a:pPr>
              <a:t>3</a:t>
            </a:fld>
            <a:endParaRPr lang="hu-HU" altLang="hu-HU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9D19C7-AD43-47B6-B363-A2C7A88E032A}" type="slidenum">
              <a:rPr lang="hu-HU" altLang="hu-HU"/>
              <a:pPr eaLnBrk="1" hangingPunct="1">
                <a:spcBef>
                  <a:spcPct val="0"/>
                </a:spcBef>
              </a:pPr>
              <a:t>5</a:t>
            </a:fld>
            <a:endParaRPr lang="hu-HU" altLang="hu-HU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16F7A3-2408-448A-998C-01052153A42C}" type="slidenum">
              <a:rPr lang="hu-HU" altLang="hu-HU"/>
              <a:pPr eaLnBrk="1" hangingPunct="1">
                <a:spcBef>
                  <a:spcPct val="0"/>
                </a:spcBef>
              </a:pPr>
              <a:t>6</a:t>
            </a:fld>
            <a:endParaRPr lang="hu-HU" altLang="hu-HU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22FC06-E109-4393-88B9-631D20B1A860}" type="slidenum">
              <a:rPr lang="hu-HU" altLang="hu-HU"/>
              <a:pPr eaLnBrk="1" hangingPunct="1">
                <a:spcBef>
                  <a:spcPct val="0"/>
                </a:spcBef>
              </a:pPr>
              <a:t>7</a:t>
            </a:fld>
            <a:endParaRPr lang="hu-HU" altLang="hu-HU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59632" y="177358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1EE5CEDA-C189-4035-A72A-E9AAE99C0633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21" name="Téglalap 20"/>
          <p:cNvSpPr/>
          <p:nvPr/>
        </p:nvSpPr>
        <p:spPr>
          <a:xfrm>
            <a:off x="903650" y="1628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Téglalap 32"/>
          <p:cNvSpPr/>
          <p:nvPr/>
        </p:nvSpPr>
        <p:spPr>
          <a:xfrm>
            <a:off x="903650" y="3140968"/>
            <a:ext cx="7315200" cy="25930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églalap 21"/>
          <p:cNvSpPr/>
          <p:nvPr/>
        </p:nvSpPr>
        <p:spPr>
          <a:xfrm>
            <a:off x="914400" y="1628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>
            <a:off x="914400" y="3140968"/>
            <a:ext cx="228600" cy="259308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DB888-688E-4297-9D2E-D2694208E1BD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922BF-A57E-4087-A824-15B6E19BCE29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E957B-4773-4FE9-B72E-9D4D6E34028C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99130C57-FCDC-4133-B701-F5243DADE84D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2AB12-88C1-4DDD-BE45-4B84BC7931BA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38B1F-F059-4985-85CE-AEECCD4D867A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0C125-304D-41BC-8EC5-CAA793339EDE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A016C-5CC9-409E-BFD3-C29311CFD79C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57F15-1E68-4BBB-A0E7-85EEE9AE7283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E9497-29C7-400D-BBFD-9920544E963E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547377-2F93-477B-AFF5-8982E3EBE4A8}" type="slidenum">
              <a:rPr lang="hu-HU" altLang="hu-HU" smtClean="0"/>
              <a:pPr>
                <a:defRPr/>
              </a:pPr>
              <a:t>‹#›</a:t>
            </a:fld>
            <a:endParaRPr lang="hu-HU" alt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Analóg - Digitális A/D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átalakítás </a:t>
            </a:r>
            <a:endParaRPr lang="hu-HU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429000"/>
            <a:ext cx="7020780" cy="174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Mintavételezés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E957B-4773-4FE9-B72E-9D4D6E34028C}" type="slidenum">
              <a:rPr lang="hu-HU" altLang="hu-HU" smtClean="0"/>
              <a:pPr>
                <a:defRPr/>
              </a:pPr>
              <a:t>10</a:t>
            </a:fld>
            <a:endParaRPr lang="hu-HU" alt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268760"/>
            <a:ext cx="5976664" cy="47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3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Kvantálás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E957B-4773-4FE9-B72E-9D4D6E34028C}" type="slidenum">
              <a:rPr lang="hu-HU" altLang="hu-HU" smtClean="0"/>
              <a:pPr>
                <a:defRPr/>
              </a:pPr>
              <a:t>11</a:t>
            </a:fld>
            <a:endParaRPr lang="hu-HU" altLang="hu-HU"/>
          </a:p>
        </p:txBody>
      </p:sp>
      <p:pic>
        <p:nvPicPr>
          <p:cNvPr id="74756" name="Picture 4" descr="http://www.tankonyvtar.hu/hu/tartalom/tamop412A/2011-0010_szigetvari_bevezetes/images/11_05_abr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r="6563"/>
          <a:stretch/>
        </p:blipFill>
        <p:spPr bwMode="auto">
          <a:xfrm>
            <a:off x="107504" y="1381244"/>
            <a:ext cx="891586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A016C-5CC9-409E-BFD3-C29311CFD79C}" type="slidenum">
              <a:rPr lang="hu-HU" altLang="hu-HU" smtClean="0"/>
              <a:pPr>
                <a:defRPr/>
              </a:pPr>
              <a:t>12</a:t>
            </a:fld>
            <a:endParaRPr lang="hu-HU" altLang="hu-HU"/>
          </a:p>
        </p:txBody>
      </p:sp>
      <p:sp>
        <p:nvSpPr>
          <p:cNvPr id="4" name="Téglalap 3"/>
          <p:cNvSpPr/>
          <p:nvPr/>
        </p:nvSpPr>
        <p:spPr>
          <a:xfrm>
            <a:off x="467544" y="1052736"/>
            <a:ext cx="820891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analóg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jeleket analóg csatornán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továbbítjuk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jelhez hozzáadódik a csatornazaj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zaj a jelből többnyire már nem távolítható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továbbítási veszteségeket az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erősítőkkel állítjuk </a:t>
            </a:r>
            <a:r>
              <a:rPr lang="hu-HU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helyre</a:t>
            </a:r>
            <a:r>
              <a:rPr lang="hu-H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analóg erősítő a jelhez hozzáadódó zajt ugyanúgy erősíti, mint magát a jelet.</a:t>
            </a:r>
          </a:p>
        </p:txBody>
      </p:sp>
      <p:sp>
        <p:nvSpPr>
          <p:cNvPr id="5" name="Téglalap 4"/>
          <p:cNvSpPr/>
          <p:nvPr/>
        </p:nvSpPr>
        <p:spPr>
          <a:xfrm>
            <a:off x="467544" y="260648"/>
            <a:ext cx="81369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2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digitális jelfeldolgozás és - továbbítás előnyei</a:t>
            </a:r>
          </a:p>
        </p:txBody>
      </p:sp>
    </p:spTree>
    <p:extLst>
      <p:ext uri="{BB962C8B-B14F-4D97-AF65-F5344CB8AC3E}">
        <p14:creationId xmlns:p14="http://schemas.microsoft.com/office/powerpoint/2010/main" val="6135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A016C-5CC9-409E-BFD3-C29311CFD79C}" type="slidenum">
              <a:rPr lang="hu-HU" altLang="hu-HU" smtClean="0"/>
              <a:pPr>
                <a:defRPr/>
              </a:pPr>
              <a:t>13</a:t>
            </a:fld>
            <a:endParaRPr lang="hu-HU" altLang="hu-HU"/>
          </a:p>
        </p:txBody>
      </p:sp>
      <p:sp>
        <p:nvSpPr>
          <p:cNvPr id="4" name="Téglalap 3"/>
          <p:cNvSpPr/>
          <p:nvPr/>
        </p:nvSpPr>
        <p:spPr>
          <a:xfrm>
            <a:off x="467544" y="1319857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 jelet nem erősíteni, hanem </a:t>
            </a:r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regenerálni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kell – a regenerálás során a lehetséges szinteket állítjuk helyre, pl. bináris jel esetén a két lehetséges szintet.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 regenerálás – ellentétben az erősítéssel – a zajt nem erősíti, az eredeti digitális jelet tökéletesen képes helyreállítani</a:t>
            </a:r>
            <a:r>
              <a:rPr lang="hu-HU" sz="3200" dirty="0"/>
              <a:t>. </a:t>
            </a:r>
          </a:p>
        </p:txBody>
      </p:sp>
      <p:sp>
        <p:nvSpPr>
          <p:cNvPr id="5" name="Téglalap 4"/>
          <p:cNvSpPr/>
          <p:nvPr/>
        </p:nvSpPr>
        <p:spPr>
          <a:xfrm>
            <a:off x="467544" y="260648"/>
            <a:ext cx="81369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2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digitális jelfeldolgozás és - továbbítás előnyei</a:t>
            </a:r>
          </a:p>
        </p:txBody>
      </p:sp>
    </p:spTree>
    <p:extLst>
      <p:ext uri="{BB962C8B-B14F-4D97-AF65-F5344CB8AC3E}">
        <p14:creationId xmlns:p14="http://schemas.microsoft.com/office/powerpoint/2010/main" val="745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A016C-5CC9-409E-BFD3-C29311CFD79C}" type="slidenum">
              <a:rPr lang="hu-HU" altLang="hu-HU" smtClean="0"/>
              <a:pPr>
                <a:defRPr/>
              </a:pPr>
              <a:t>14</a:t>
            </a:fld>
            <a:endParaRPr lang="hu-HU" altLang="hu-HU"/>
          </a:p>
        </p:txBody>
      </p:sp>
      <p:sp>
        <p:nvSpPr>
          <p:cNvPr id="4" name="Téglalap 3"/>
          <p:cNvSpPr/>
          <p:nvPr/>
        </p:nvSpPr>
        <p:spPr>
          <a:xfrm>
            <a:off x="467544" y="1052736"/>
            <a:ext cx="820891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Digitális 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jelek esetén alkalmazhatóak a különböző hibadetektáló és javító kódolások </a:t>
            </a:r>
            <a:endParaRPr lang="hu-H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egyszerű paritás (biztonság)</a:t>
            </a:r>
          </a:p>
          <a:p>
            <a:pPr marL="914400" lvl="1" indent="-457200">
              <a:spcAft>
                <a:spcPts val="4200"/>
              </a:spcAft>
              <a:buFont typeface="Courier New" panose="02070309020205020404" pitchFamily="49" charset="0"/>
              <a:buChar char="o"/>
            </a:pP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különböző 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tömörítő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kódolások (hatékonyság)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Bármilyen </a:t>
            </a:r>
            <a:r>
              <a:rPr lang="hu-H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számítástechnikai eszköz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zel kívánunk analóg jeleket feldolgozni, a jel csak </a:t>
            </a:r>
            <a:r>
              <a:rPr lang="hu-HU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digitalizált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 formában vihető be az adott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eszközbe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467544" y="260648"/>
            <a:ext cx="81369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2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digitális jelfeldolgozás és - továbbítás előnyei</a:t>
            </a:r>
          </a:p>
        </p:txBody>
      </p:sp>
    </p:spTree>
    <p:extLst>
      <p:ext uri="{BB962C8B-B14F-4D97-AF65-F5344CB8AC3E}">
        <p14:creationId xmlns:p14="http://schemas.microsoft.com/office/powerpoint/2010/main" val="8061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Médiumok csoportosítása</a:t>
            </a:r>
          </a:p>
        </p:txBody>
      </p:sp>
      <p:sp>
        <p:nvSpPr>
          <p:cNvPr id="5122" name="Élőláb hely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400" smtClean="0">
                <a:latin typeface="Times New Roman" pitchFamily="18" charset="0"/>
              </a:rPr>
              <a:t>A/D átalakítás</a:t>
            </a:r>
          </a:p>
        </p:txBody>
      </p:sp>
      <p:sp>
        <p:nvSpPr>
          <p:cNvPr id="5123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A11B817-1149-4C32-AEFB-0632000202C7}" type="slidenum">
              <a:rPr lang="hu-HU" altLang="hu-HU" sz="140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u-HU" altLang="hu-HU" sz="1400">
              <a:latin typeface="Times New Roman" pitchFamily="18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hu-HU" altLang="hu-HU" sz="2800" i="1" dirty="0" smtClean="0"/>
              <a:t>Információ kezelésben betöltött szerep szerint</a:t>
            </a:r>
          </a:p>
          <a:p>
            <a:pPr marL="0" indent="0" eaLnBrk="1" hangingPunct="1"/>
            <a:r>
              <a:rPr lang="hu-HU" altLang="hu-HU" sz="2800" b="1" dirty="0" smtClean="0"/>
              <a:t>  átvitel:</a:t>
            </a:r>
            <a:r>
              <a:rPr lang="hu-HU" altLang="hu-HU" sz="2800" dirty="0" smtClean="0"/>
              <a:t> az adatok továbbítását lehetővé tevő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358775" algn="l"/>
              </a:tabLst>
            </a:pPr>
            <a:r>
              <a:rPr lang="hu-HU" altLang="hu-HU" sz="2800" dirty="0" smtClean="0"/>
              <a:t>    információ hordozók (levegő, optikai kábel, …) </a:t>
            </a:r>
          </a:p>
          <a:p>
            <a:pPr marL="173038" indent="-173038"/>
            <a:r>
              <a:rPr lang="hu-HU" altLang="hu-HU" sz="2800" b="1" dirty="0" smtClean="0"/>
              <a:t>  felfogás: </a:t>
            </a:r>
            <a:r>
              <a:rPr lang="hu-HU" altLang="hu-HU" sz="2800" dirty="0"/>
              <a:t>hogyan fogja fel az ember az </a:t>
            </a:r>
            <a:r>
              <a:rPr lang="hu-HU" altLang="hu-HU" sz="2800" dirty="0" smtClean="0"/>
              <a:t>információt</a:t>
            </a:r>
          </a:p>
          <a:p>
            <a:pPr marL="0" indent="0">
              <a:buNone/>
            </a:pPr>
            <a:r>
              <a:rPr lang="hu-HU" altLang="hu-HU" sz="2800" dirty="0"/>
              <a:t> </a:t>
            </a:r>
            <a:r>
              <a:rPr lang="hu-HU" altLang="hu-HU" sz="2800" dirty="0" smtClean="0"/>
              <a:t>  </a:t>
            </a:r>
            <a:r>
              <a:rPr lang="hu-HU" altLang="hu-HU" sz="2800" dirty="0"/>
              <a:t>(hallás, </a:t>
            </a:r>
            <a:r>
              <a:rPr lang="hu-HU" altLang="hu-HU" sz="2800" dirty="0" smtClean="0"/>
              <a:t>látás) </a:t>
            </a:r>
            <a:endParaRPr lang="hu-HU" altLang="hu-HU" sz="2800" dirty="0"/>
          </a:p>
          <a:p>
            <a:pPr marL="0" indent="0" eaLnBrk="1" hangingPunct="1"/>
            <a:r>
              <a:rPr lang="hu-HU" altLang="hu-HU" sz="2800" b="1" dirty="0" smtClean="0"/>
              <a:t>  tárolás: </a:t>
            </a:r>
            <a:r>
              <a:rPr lang="hu-HU" altLang="hu-HU" sz="2800" dirty="0" smtClean="0"/>
              <a:t>az információ tárolására használható</a:t>
            </a:r>
          </a:p>
          <a:p>
            <a:pPr marL="0" indent="0">
              <a:spcBef>
                <a:spcPts val="0"/>
              </a:spcBef>
              <a:buNone/>
              <a:tabLst>
                <a:tab pos="358775" algn="l"/>
              </a:tabLst>
            </a:pPr>
            <a:r>
              <a:rPr lang="hu-HU" altLang="hu-HU" sz="2800" dirty="0" smtClean="0"/>
              <a:t>	eszközök </a:t>
            </a:r>
            <a:r>
              <a:rPr lang="hu-HU" altLang="hu-HU" sz="2800" dirty="0"/>
              <a:t>(papír, DVD, ...) </a:t>
            </a:r>
            <a:endParaRPr lang="hu-HU" altLang="hu-HU" sz="2800" dirty="0" smtClean="0"/>
          </a:p>
          <a:p>
            <a:pPr marL="0" indent="0">
              <a:spcBef>
                <a:spcPts val="0"/>
              </a:spcBef>
              <a:buNone/>
              <a:tabLst>
                <a:tab pos="358775" algn="l"/>
              </a:tabLst>
            </a:pPr>
            <a:endParaRPr lang="hu-HU" altLang="hu-HU" sz="2800" dirty="0"/>
          </a:p>
          <a:p>
            <a:pPr marL="0" indent="0">
              <a:buNone/>
            </a:pPr>
            <a:r>
              <a:rPr lang="hu-HU" sz="2800" dirty="0"/>
              <a:t>A kommunikációban a </a:t>
            </a:r>
            <a:r>
              <a:rPr lang="hu-HU" sz="2800" b="1" dirty="0"/>
              <a:t>média</a:t>
            </a:r>
            <a:r>
              <a:rPr lang="hu-HU" sz="2800" dirty="0"/>
              <a:t> vagy </a:t>
            </a:r>
            <a:r>
              <a:rPr lang="hu-HU" sz="2800" b="1" dirty="0"/>
              <a:t>médium</a:t>
            </a:r>
            <a:r>
              <a:rPr lang="hu-HU" sz="2800" dirty="0"/>
              <a:t> az információ </a:t>
            </a:r>
            <a:r>
              <a:rPr lang="hu-HU" sz="2800" dirty="0" smtClean="0"/>
              <a:t>rögzítésére, közvetítésére tárolására </a:t>
            </a:r>
            <a:r>
              <a:rPr lang="hu-HU" sz="2800" dirty="0"/>
              <a:t>használt eszközöket jelenti.</a:t>
            </a:r>
            <a:endParaRPr lang="hu-HU" alt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Médiumok csoportosítása</a:t>
            </a:r>
          </a:p>
        </p:txBody>
      </p:sp>
      <p:sp>
        <p:nvSpPr>
          <p:cNvPr id="6147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BC78A33-7FF5-4DF5-82DE-0ED3C057299A}" type="slidenum">
              <a:rPr lang="hu-HU" altLang="hu-HU" sz="140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u-HU" altLang="hu-HU" sz="1400">
              <a:latin typeface="Times New Roman" pitchFamily="18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hu-HU" altLang="hu-HU" sz="2800" i="1" dirty="0" smtClean="0"/>
              <a:t>Információk időfüggése alapján</a:t>
            </a:r>
          </a:p>
          <a:p>
            <a:pPr eaLnBrk="1" hangingPunct="1"/>
            <a:r>
              <a:rPr lang="hu-HU" altLang="hu-HU" sz="2800" b="1" dirty="0" smtClean="0"/>
              <a:t>diszkrét médium:</a:t>
            </a:r>
            <a:r>
              <a:rPr lang="hu-HU" altLang="hu-HU" sz="2800" dirty="0" smtClean="0"/>
              <a:t> időtől függetlenek, adat érvényessége nem függ időbeli feltételektől</a:t>
            </a:r>
            <a:r>
              <a:rPr lang="hu-HU" altLang="hu-HU" sz="2800" dirty="0"/>
              <a:t> </a:t>
            </a:r>
            <a:r>
              <a:rPr lang="hu-HU" altLang="hu-HU" sz="2800" dirty="0" smtClean="0"/>
              <a:t>(szöveg, ábra, …)</a:t>
            </a:r>
          </a:p>
          <a:p>
            <a:pPr eaLnBrk="1" hangingPunct="1"/>
            <a:r>
              <a:rPr lang="hu-HU" altLang="hu-HU" sz="2800" b="1" dirty="0" smtClean="0"/>
              <a:t>folyamatos médium:</a:t>
            </a:r>
            <a:r>
              <a:rPr lang="hu-HU" altLang="hu-HU" sz="2800" dirty="0" smtClean="0"/>
              <a:t> időfüggőek, mert információt nem csak tartalma, hanem rendelkezésre állási ideje is befolyásolja</a:t>
            </a:r>
            <a:r>
              <a:rPr lang="hu-HU" altLang="hu-HU" sz="2800" dirty="0"/>
              <a:t> </a:t>
            </a:r>
            <a:r>
              <a:rPr lang="hu-HU" altLang="hu-HU" sz="2800" dirty="0" smtClean="0"/>
              <a:t>(videó,  </a:t>
            </a:r>
            <a:r>
              <a:rPr lang="hu-HU" altLang="hu-HU" sz="2800" dirty="0" err="1" smtClean="0"/>
              <a:t>audió</a:t>
            </a:r>
            <a:r>
              <a:rPr lang="hu-HU" altLang="hu-HU" sz="2800" dirty="0" smtClean="0"/>
              <a:t>)</a:t>
            </a:r>
          </a:p>
          <a:p>
            <a:pPr eaLnBrk="1" hangingPunct="1"/>
            <a:endParaRPr lang="hu-HU" altLang="hu-HU" sz="2800" dirty="0" smtClean="0"/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altLang="hu-H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Ember                     Számítógép</a:t>
            </a:r>
          </a:p>
        </p:txBody>
      </p:sp>
      <p:sp>
        <p:nvSpPr>
          <p:cNvPr id="8195" name="Élőláb helye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400" smtClean="0">
                <a:latin typeface="Times New Roman" pitchFamily="18" charset="0"/>
              </a:rPr>
              <a:t>A/D átalakítás</a:t>
            </a:r>
          </a:p>
        </p:txBody>
      </p:sp>
      <p:sp>
        <p:nvSpPr>
          <p:cNvPr id="8196" name="Dia számának helye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02AA89-D5F5-4E2E-BF68-A00FA045B4F3}" type="slidenum">
              <a:rPr lang="hu-HU" altLang="hu-HU" sz="140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u-HU" altLang="hu-HU" sz="1400">
              <a:latin typeface="Times New Roman" pitchFamily="18" charset="0"/>
            </a:endParaRPr>
          </a:p>
        </p:txBody>
      </p:sp>
      <p:sp>
        <p:nvSpPr>
          <p:cNvPr id="8200" name="Rectangle 3"/>
          <p:cNvSpPr txBox="1">
            <a:spLocks noChangeArrowheads="1"/>
          </p:cNvSpPr>
          <p:nvPr/>
        </p:nvSpPr>
        <p:spPr bwMode="auto">
          <a:xfrm>
            <a:off x="-31091" y="1634209"/>
            <a:ext cx="4797023" cy="53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/>
              <a:t>Lényeg/hasonlóság </a:t>
            </a:r>
            <a:r>
              <a:rPr lang="hu-HU" altLang="hu-HU" sz="2600" i="1" dirty="0" smtClean="0"/>
              <a:t>tárolása</a:t>
            </a:r>
            <a:endParaRPr lang="hu-HU" altLang="hu-HU" sz="2600" i="1" dirty="0"/>
          </a:p>
        </p:txBody>
      </p:sp>
      <p:sp>
        <p:nvSpPr>
          <p:cNvPr id="8201" name="Rectangle 3"/>
          <p:cNvSpPr txBox="1">
            <a:spLocks noChangeArrowheads="1"/>
          </p:cNvSpPr>
          <p:nvPr/>
        </p:nvSpPr>
        <p:spPr bwMode="auto">
          <a:xfrm>
            <a:off x="4765931" y="1634209"/>
            <a:ext cx="4360540" cy="53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/>
              <a:t>Minden részlet </a:t>
            </a:r>
            <a:r>
              <a:rPr lang="hu-HU" altLang="hu-HU" sz="2600" i="1" dirty="0" smtClean="0"/>
              <a:t> tárolása</a:t>
            </a:r>
            <a:endParaRPr lang="hu-HU" altLang="hu-HU" sz="2600" i="1" dirty="0"/>
          </a:p>
          <a:p>
            <a:pPr marL="0" indent="0" eaLnBrk="1" hangingPunct="1">
              <a:buClrTx/>
              <a:buNone/>
            </a:pPr>
            <a:endParaRPr lang="hu-HU" altLang="hu-HU" sz="2600" i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1091" y="4545184"/>
            <a:ext cx="4797023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Végtelen </a:t>
            </a:r>
            <a:r>
              <a:rPr lang="hu-HU" altLang="hu-HU" sz="2600" i="1" dirty="0"/>
              <a:t>pontosság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65931" y="4545184"/>
            <a:ext cx="4360540" cy="90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Véges </a:t>
            </a:r>
            <a:r>
              <a:rPr lang="hu-HU" altLang="hu-HU" sz="2600" i="1" dirty="0"/>
              <a:t>tárolási </a:t>
            </a:r>
            <a:r>
              <a:rPr lang="hu-HU" altLang="hu-HU" sz="2600" i="1" dirty="0" smtClean="0"/>
              <a:t>hossz,</a:t>
            </a:r>
            <a:br>
              <a:rPr lang="hu-HU" altLang="hu-HU" sz="2600" i="1" dirty="0" smtClean="0"/>
            </a:br>
            <a:r>
              <a:rPr lang="hu-HU" altLang="hu-HU" sz="2600" i="1" dirty="0" smtClean="0"/>
              <a:t>véges pontosság</a:t>
            </a:r>
            <a:endParaRPr lang="hu-HU" altLang="hu-HU" sz="2600" i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31091" y="2214826"/>
            <a:ext cx="4797023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Intelligens</a:t>
            </a:r>
            <a:endParaRPr lang="hu-HU" altLang="hu-HU" sz="260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765931" y="2214826"/>
            <a:ext cx="436054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‘</a:t>
            </a:r>
            <a:r>
              <a:rPr lang="hu-HU" altLang="hu-HU" sz="2600" i="1" dirty="0"/>
              <a:t>Buta</a:t>
            </a:r>
            <a:r>
              <a:rPr lang="hu-HU" altLang="hu-HU" sz="2600" i="1" dirty="0" smtClean="0"/>
              <a:t>’</a:t>
            </a:r>
            <a:endParaRPr lang="hu-HU" altLang="hu-HU" sz="26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-31091" y="2797415"/>
            <a:ext cx="4797023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/>
              <a:t>Analóg, </a:t>
            </a:r>
            <a:r>
              <a:rPr lang="hu-HU" altLang="hu-HU" sz="2600" i="1" dirty="0" smtClean="0"/>
              <a:t>folytonos </a:t>
            </a:r>
            <a:r>
              <a:rPr lang="hu-HU" altLang="hu-HU" sz="2600" i="1" dirty="0"/>
              <a:t>értékek</a:t>
            </a:r>
          </a:p>
          <a:p>
            <a:pPr eaLnBrk="1" hangingPunct="1">
              <a:buClrTx/>
              <a:buFont typeface="Courier New" panose="02070309020205020404" pitchFamily="49" charset="0"/>
              <a:buChar char="o"/>
            </a:pPr>
            <a:endParaRPr lang="hu-HU" altLang="hu-HU" sz="2600" i="1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5931" y="2797415"/>
            <a:ext cx="4346977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Digitális, diszkrét </a:t>
            </a:r>
            <a:r>
              <a:rPr lang="hu-HU" altLang="hu-HU" sz="2600" i="1" dirty="0"/>
              <a:t>értékek</a:t>
            </a:r>
          </a:p>
          <a:p>
            <a:pPr marL="0" indent="0" eaLnBrk="1" hangingPunct="1">
              <a:buClrTx/>
              <a:buNone/>
            </a:pPr>
            <a:endParaRPr lang="hu-HU" altLang="hu-HU" sz="2600" i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1091" y="3380004"/>
            <a:ext cx="439248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Kontinuum</a:t>
            </a:r>
            <a:endParaRPr lang="hu-HU" altLang="hu-HU" sz="2600" i="1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765931" y="3380004"/>
            <a:ext cx="436054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err="1" smtClean="0"/>
              <a:t>Kvantált</a:t>
            </a:r>
            <a:endParaRPr lang="hu-HU" altLang="hu-HU" sz="2600" i="1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65931" y="3962593"/>
            <a:ext cx="43008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2-es számrendszer</a:t>
            </a:r>
            <a:endParaRPr lang="hu-HU" altLang="hu-HU" sz="2600" i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-31091" y="3962593"/>
            <a:ext cx="4603092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 typeface="Courier New" panose="02070309020205020404" pitchFamily="49" charset="0"/>
              <a:buChar char="o"/>
            </a:pPr>
            <a:r>
              <a:rPr lang="hu-HU" altLang="hu-HU" sz="2600" i="1" dirty="0" smtClean="0"/>
              <a:t>10-es számrendszer</a:t>
            </a:r>
            <a:endParaRPr lang="hu-HU" altLang="hu-HU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uiExpand="1" build="p"/>
      <p:bldP spid="8201" grpId="0" uiExpand="1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3528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hu-HU" altLang="hu-HU" b="1" dirty="0"/>
              <a:t>Az információ terjesztésére szolgáló </a:t>
            </a:r>
            <a:r>
              <a:rPr lang="hu-HU" altLang="hu-HU" b="1" dirty="0" smtClean="0"/>
              <a:t>eszközök</a:t>
            </a:r>
            <a:endParaRPr lang="hu-HU" b="1" dirty="0" smtClean="0"/>
          </a:p>
        </p:txBody>
      </p:sp>
      <p:sp>
        <p:nvSpPr>
          <p:cNvPr id="4098" name="Élőláb hely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400" smtClean="0">
                <a:latin typeface="Times New Roman" pitchFamily="18" charset="0"/>
              </a:rPr>
              <a:t>A/D átalakítás</a:t>
            </a:r>
            <a:endParaRPr lang="hu-HU" altLang="hu-HU" sz="1400" dirty="0" smtClean="0">
              <a:latin typeface="Times New Roman" pitchFamily="18" charset="0"/>
            </a:endParaRPr>
          </a:p>
        </p:txBody>
      </p:sp>
      <p:sp>
        <p:nvSpPr>
          <p:cNvPr id="4099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83074A8-CBFE-431B-80A1-DDBC8DE19563}" type="slidenum">
              <a:rPr lang="hu-HU" altLang="hu-HU" sz="140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u-HU" altLang="hu-HU" sz="1400">
              <a:latin typeface="Times New Roman" pitchFamily="18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84784"/>
            <a:ext cx="8497887" cy="4968404"/>
          </a:xfrm>
        </p:spPr>
        <p:txBody>
          <a:bodyPr>
            <a:normAutofit/>
          </a:bodyPr>
          <a:lstStyle/>
          <a:p>
            <a:r>
              <a:rPr lang="hu-HU" altLang="hu-HU" sz="3200" dirty="0" smtClean="0"/>
              <a:t> Szöveg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hu-HU" altLang="hu-HU" sz="3200" dirty="0" smtClean="0"/>
              <a:t>  Hang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hu-HU" altLang="hu-HU" sz="3200" dirty="0" smtClean="0"/>
              <a:t>  Kép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hu-HU" altLang="hu-HU" sz="3200" dirty="0" smtClean="0"/>
              <a:t>  Animáció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hu-HU" altLang="hu-HU" sz="3200" dirty="0" smtClean="0"/>
              <a:t>  Videó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hu-HU" altLang="hu-HU" sz="3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hu-HU" altLang="hu-HU" sz="3200" dirty="0" smtClean="0"/>
              <a:t>Hipertext, hipermédia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Szövegbevitel</a:t>
            </a:r>
          </a:p>
        </p:txBody>
      </p:sp>
      <p:sp>
        <p:nvSpPr>
          <p:cNvPr id="15362" name="Élőláb hely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400" smtClean="0">
                <a:latin typeface="Times New Roman" pitchFamily="18" charset="0"/>
              </a:rPr>
              <a:t>A/D átalakítás</a:t>
            </a:r>
          </a:p>
        </p:txBody>
      </p:sp>
      <p:sp>
        <p:nvSpPr>
          <p:cNvPr id="15363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2D0A2AB-6ADF-42BA-8761-C718594087FC}" type="slidenum">
              <a:rPr lang="hu-HU" altLang="hu-HU" sz="140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u-HU" altLang="hu-HU" sz="1400">
              <a:latin typeface="Times New Roman" pitchFamily="18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altLang="hu-HU" sz="3200" dirty="0" smtClean="0"/>
              <a:t>Begépelés</a:t>
            </a:r>
          </a:p>
          <a:p>
            <a:pPr lvl="1" eaLnBrk="1" hangingPunct="1"/>
            <a:r>
              <a:rPr lang="hu-HU" altLang="hu-HU" sz="2800" dirty="0" smtClean="0"/>
              <a:t>Billentyűzet</a:t>
            </a:r>
          </a:p>
          <a:p>
            <a:pPr lvl="1" eaLnBrk="1" hangingPunct="1"/>
            <a:r>
              <a:rPr lang="hu-HU" altLang="hu-HU" sz="2800" dirty="0" smtClean="0"/>
              <a:t>Szimbólumkészlet</a:t>
            </a:r>
          </a:p>
          <a:p>
            <a:pPr lvl="1" eaLnBrk="1" hangingPunct="1"/>
            <a:r>
              <a:rPr lang="hu-HU" altLang="hu-HU" sz="2800" dirty="0" smtClean="0"/>
              <a:t>Vonalkód leolvasó</a:t>
            </a:r>
          </a:p>
          <a:p>
            <a:pPr eaLnBrk="1" hangingPunct="1"/>
            <a:r>
              <a:rPr lang="hu-HU" altLang="hu-HU" sz="3200" dirty="0" smtClean="0"/>
              <a:t>Korábban készült szöveg beszerkesztése</a:t>
            </a:r>
          </a:p>
          <a:p>
            <a:pPr lvl="1" eaLnBrk="1" hangingPunct="1"/>
            <a:r>
              <a:rPr lang="hu-HU" altLang="hu-HU" sz="2800" dirty="0" smtClean="0"/>
              <a:t>Vágólap</a:t>
            </a:r>
          </a:p>
          <a:p>
            <a:pPr eaLnBrk="1" hangingPunct="1"/>
            <a:r>
              <a:rPr lang="hu-HU" altLang="hu-HU" sz="3200" dirty="0" smtClean="0"/>
              <a:t>Karakterfelismerő program segítségével </a:t>
            </a:r>
          </a:p>
          <a:p>
            <a:pPr lvl="1" eaLnBrk="1" hangingPunct="1"/>
            <a:r>
              <a:rPr lang="hu-HU" altLang="hu-HU" sz="2800" dirty="0" smtClean="0"/>
              <a:t>OCR program (pl. Recognita, </a:t>
            </a:r>
            <a:r>
              <a:rPr lang="hu-HU" altLang="hu-HU" sz="2800" dirty="0" err="1" smtClean="0"/>
              <a:t>CuneiForm</a:t>
            </a:r>
            <a:r>
              <a:rPr lang="hu-HU" altLang="hu-HU" sz="2800" dirty="0" smtClean="0"/>
              <a:t>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altLang="hu-HU" smtClean="0"/>
              <a:t>Hangok fizikai jellemzői</a:t>
            </a:r>
          </a:p>
        </p:txBody>
      </p:sp>
      <p:pic>
        <p:nvPicPr>
          <p:cNvPr id="18436" name="Picture 4" descr="longitudinális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886818"/>
            <a:ext cx="40322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Élőláb hely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400" smtClean="0">
                <a:latin typeface="Times New Roman" pitchFamily="18" charset="0"/>
              </a:rPr>
              <a:t>A/D átalakítás</a:t>
            </a:r>
          </a:p>
        </p:txBody>
      </p:sp>
      <p:sp>
        <p:nvSpPr>
          <p:cNvPr id="18435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470B067-E266-4513-904B-8B133632BCB9}" type="slidenum">
              <a:rPr lang="hu-HU" altLang="hu-HU" sz="140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u-HU" altLang="hu-HU" sz="1400">
              <a:latin typeface="Times New Roman" pitchFamily="18" charset="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</a:t>
            </a:r>
            <a:r>
              <a:rPr lang="hu-HU" altLang="hu-HU" dirty="0" smtClean="0"/>
              <a:t>: </a:t>
            </a:r>
          </a:p>
          <a:p>
            <a:pPr marL="0" indent="0">
              <a:spcBef>
                <a:spcPts val="0"/>
              </a:spcBef>
              <a:buNone/>
              <a:tabLst>
                <a:tab pos="531813" algn="l"/>
              </a:tabLst>
            </a:pPr>
            <a:r>
              <a:rPr lang="hu-HU" altLang="hu-HU" dirty="0" smtClean="0"/>
              <a:t>	egy anyagi közegben terjedő h</a:t>
            </a:r>
            <a:r>
              <a:rPr lang="hu-HU" dirty="0" smtClean="0"/>
              <a:t>osszanti elrendeződésű  	</a:t>
            </a:r>
            <a:r>
              <a:rPr lang="hu-HU" altLang="hu-HU" dirty="0" smtClean="0"/>
              <a:t>mechanikai rezgés</a:t>
            </a:r>
          </a:p>
          <a:p>
            <a:pPr marL="0" indent="0" eaLnBrk="1" hangingPunct="1">
              <a:lnSpc>
                <a:spcPct val="90000"/>
              </a:lnSpc>
              <a:spcBef>
                <a:spcPct val="500000"/>
              </a:spcBef>
              <a:buNone/>
            </a:pPr>
            <a:endParaRPr lang="hu-HU" altLang="hu-HU" dirty="0" smtClean="0"/>
          </a:p>
          <a:p>
            <a:pPr>
              <a:lnSpc>
                <a:spcPct val="110000"/>
              </a:lnSpc>
            </a:pP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Hangsebesség</a:t>
            </a:r>
            <a:r>
              <a:rPr lang="hu-HU" altLang="hu-HU" dirty="0"/>
              <a:t>: </a:t>
            </a:r>
            <a:endParaRPr lang="hu-HU" altLang="hu-HU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531813" algn="l"/>
              </a:tabLst>
            </a:pPr>
            <a:r>
              <a:rPr lang="hu-HU" altLang="hu-HU" dirty="0" smtClean="0"/>
              <a:t>	a </a:t>
            </a:r>
            <a:r>
              <a:rPr lang="hu-HU" altLang="hu-HU" dirty="0"/>
              <a:t>hangrezgések terjedési sebessége a </a:t>
            </a:r>
            <a:r>
              <a:rPr lang="hu-HU" altLang="hu-HU" dirty="0" smtClean="0"/>
              <a:t>közegben</a:t>
            </a:r>
            <a:endParaRPr lang="hu-HU" altLang="hu-HU" dirty="0"/>
          </a:p>
          <a:p>
            <a:pPr>
              <a:lnSpc>
                <a:spcPct val="110000"/>
              </a:lnSpc>
            </a:pP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Frekvencia</a:t>
            </a:r>
            <a:r>
              <a:rPr lang="hu-HU" altLang="hu-HU" dirty="0"/>
              <a:t>: </a:t>
            </a:r>
            <a:endParaRPr lang="hu-HU" altLang="hu-HU" dirty="0" smtClean="0"/>
          </a:p>
          <a:p>
            <a:pPr marL="0" indent="0">
              <a:spcBef>
                <a:spcPts val="0"/>
              </a:spcBef>
              <a:buNone/>
              <a:tabLst>
                <a:tab pos="531813" algn="l"/>
              </a:tabLst>
            </a:pPr>
            <a:r>
              <a:rPr lang="hu-HU" altLang="hu-HU" dirty="0" smtClean="0"/>
              <a:t>	másodpercenkénti </a:t>
            </a:r>
            <a:r>
              <a:rPr lang="hu-HU" altLang="hu-HU" dirty="0"/>
              <a:t>rezgésszám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Hangok rögzítése</a:t>
            </a:r>
          </a:p>
        </p:txBody>
      </p:sp>
      <p:sp>
        <p:nvSpPr>
          <p:cNvPr id="22530" name="Élőláb hely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400" smtClean="0">
                <a:latin typeface="Times New Roman" pitchFamily="18" charset="0"/>
              </a:rPr>
              <a:t>A/D átalakítás</a:t>
            </a:r>
          </a:p>
        </p:txBody>
      </p:sp>
      <p:sp>
        <p:nvSpPr>
          <p:cNvPr id="22531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FB1A2CF-863B-4249-B129-88237408DEA3}" type="slidenum">
              <a:rPr lang="hu-HU" altLang="hu-HU" sz="1400">
                <a:latin typeface="Times New Roman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u-HU" altLang="hu-HU" sz="1400">
              <a:latin typeface="Times New Roman" pitchFamily="18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altLang="hu-HU" b="1" smtClean="0"/>
              <a:t>Analóg rögzítés</a:t>
            </a:r>
          </a:p>
          <a:p>
            <a:pPr lvl="1" eaLnBrk="1" hangingPunct="1"/>
            <a:r>
              <a:rPr lang="hu-HU" altLang="hu-HU" smtClean="0"/>
              <a:t>gramofon</a:t>
            </a:r>
          </a:p>
          <a:p>
            <a:pPr lvl="1" eaLnBrk="1" hangingPunct="1"/>
            <a:r>
              <a:rPr lang="hu-HU" altLang="hu-HU" smtClean="0"/>
              <a:t>bakelit hanglemez</a:t>
            </a:r>
          </a:p>
          <a:p>
            <a:pPr lvl="1" eaLnBrk="1" hangingPunct="1"/>
            <a:r>
              <a:rPr lang="hu-HU" altLang="hu-HU" smtClean="0"/>
              <a:t>szalagos magnó</a:t>
            </a:r>
          </a:p>
          <a:p>
            <a:pPr eaLnBrk="1" hangingPunct="1">
              <a:spcBef>
                <a:spcPct val="75000"/>
              </a:spcBef>
            </a:pPr>
            <a:r>
              <a:rPr lang="hu-HU" altLang="hu-HU" b="1" smtClean="0"/>
              <a:t>Digitális rögzítés</a:t>
            </a:r>
          </a:p>
          <a:p>
            <a:pPr lvl="1" eaLnBrk="1" hangingPunct="1"/>
            <a:r>
              <a:rPr lang="hu-HU" altLang="hu-HU" smtClean="0"/>
              <a:t>audió CD</a:t>
            </a:r>
          </a:p>
          <a:p>
            <a:pPr lvl="1" eaLnBrk="1" hangingPunct="1"/>
            <a:r>
              <a:rPr lang="hu-HU" altLang="hu-HU" smtClean="0"/>
              <a:t>számítógépes hangfájlok (wav, mp3)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Mintavételezés és kvantálás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A/D átalakítás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E957B-4773-4FE9-B72E-9D4D6E34028C}" type="slidenum">
              <a:rPr lang="hu-HU" altLang="hu-HU" smtClean="0"/>
              <a:pPr>
                <a:defRPr/>
              </a:pPr>
              <a:t>9</a:t>
            </a:fld>
            <a:endParaRPr lang="hu-HU" altLang="hu-HU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971550" y="1773238"/>
            <a:ext cx="7561263" cy="4032250"/>
            <a:chOff x="476" y="1117"/>
            <a:chExt cx="4899" cy="2631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567" y="1117"/>
              <a:ext cx="0" cy="26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476" y="3612"/>
              <a:ext cx="48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0" name="Text Box 17"/>
          <p:cNvSpPr txBox="1">
            <a:spLocks noChangeArrowheads="1"/>
          </p:cNvSpPr>
          <p:nvPr/>
        </p:nvSpPr>
        <p:spPr bwMode="auto">
          <a:xfrm rot="10800000">
            <a:off x="395288" y="3141663"/>
            <a:ext cx="5492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2400" dirty="0">
                <a:latin typeface="Times New Roman" pitchFamily="18" charset="0"/>
              </a:rPr>
              <a:t>Kvantálás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708400" y="5661025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8000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8000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2400" dirty="0">
                <a:latin typeface="Times New Roman" pitchFamily="18" charset="0"/>
              </a:rPr>
              <a:t>Mintavételezés</a:t>
            </a:r>
          </a:p>
        </p:txBody>
      </p:sp>
      <p:graphicFrame>
        <p:nvGraphicFramePr>
          <p:cNvPr id="13" name="Objektum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73825"/>
              </p:ext>
            </p:extLst>
          </p:nvPr>
        </p:nvGraphicFramePr>
        <p:xfrm>
          <a:off x="1094400" y="2073600"/>
          <a:ext cx="7200000" cy="35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7" name="Chart" r:id="rId3" imgW="3619500" imgH="1762208" progId="Excel.Sheet.8">
                  <p:embed/>
                </p:oleObj>
              </mc:Choice>
              <mc:Fallback>
                <p:oleObj name="Chart" r:id="rId3" imgW="3619500" imgH="1762208" progId="Excel.Sheet.8">
                  <p:embed/>
                  <p:pic>
                    <p:nvPicPr>
                      <p:cNvPr id="0" name="Picture 7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400" y="2073600"/>
                        <a:ext cx="7200000" cy="35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um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46662"/>
              </p:ext>
            </p:extLst>
          </p:nvPr>
        </p:nvGraphicFramePr>
        <p:xfrm>
          <a:off x="1094400" y="2073600"/>
          <a:ext cx="7200000" cy="35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8" name="Chart" r:id="rId5" imgW="3628963" imgH="1771650" progId="Excel.Sheet.8">
                  <p:embed/>
                </p:oleObj>
              </mc:Choice>
              <mc:Fallback>
                <p:oleObj name="Chart" r:id="rId5" imgW="3628963" imgH="1771650" progId="Excel.Sheet.8">
                  <p:embed/>
                  <p:pic>
                    <p:nvPicPr>
                      <p:cNvPr id="0" name="Picture 7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400" y="2073600"/>
                        <a:ext cx="7200000" cy="35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um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52683658"/>
              </p:ext>
            </p:extLst>
          </p:nvPr>
        </p:nvGraphicFramePr>
        <p:xfrm>
          <a:off x="1094400" y="2073600"/>
          <a:ext cx="7196137" cy="351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9" name="Chart" r:id="rId7" imgW="3628963" imgH="1771650" progId="Excel.Sheet.8">
                  <p:embed/>
                </p:oleObj>
              </mc:Choice>
              <mc:Fallback>
                <p:oleObj name="Chart" r:id="rId7" imgW="3628963" imgH="1771650" progId="Excel.Sheet.8">
                  <p:embed/>
                  <p:pic>
                    <p:nvPicPr>
                      <p:cNvPr id="0" name="Picture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400" y="2073600"/>
                        <a:ext cx="7196137" cy="351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1142526" y="2121726"/>
            <a:ext cx="6705602" cy="3417890"/>
            <a:chOff x="728" y="1406"/>
            <a:chExt cx="4224" cy="2153"/>
          </a:xfrm>
        </p:grpSpPr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728" y="266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945" y="1817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1162" y="223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1383" y="266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1604" y="2230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1826" y="349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2043" y="265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2260" y="2235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476" y="3077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703" y="3077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930" y="266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7" name="AutoShape 29"/>
            <p:cNvSpPr>
              <a:spLocks noChangeArrowheads="1"/>
            </p:cNvSpPr>
            <p:nvPr/>
          </p:nvSpPr>
          <p:spPr bwMode="auto">
            <a:xfrm>
              <a:off x="3137" y="3072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3363" y="2240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29" name="AutoShape 31"/>
            <p:cNvSpPr>
              <a:spLocks noChangeArrowheads="1"/>
            </p:cNvSpPr>
            <p:nvPr/>
          </p:nvSpPr>
          <p:spPr bwMode="auto">
            <a:xfrm>
              <a:off x="3585" y="1406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>
              <a:off x="3797" y="266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1" name="AutoShape 33"/>
            <p:cNvSpPr>
              <a:spLocks noChangeArrowheads="1"/>
            </p:cNvSpPr>
            <p:nvPr/>
          </p:nvSpPr>
          <p:spPr bwMode="auto">
            <a:xfrm>
              <a:off x="4019" y="2666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/>
          </p:nvSpPr>
          <p:spPr bwMode="auto">
            <a:xfrm>
              <a:off x="4241" y="2666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3" name="AutoShape 35"/>
            <p:cNvSpPr>
              <a:spLocks noChangeArrowheads="1"/>
            </p:cNvSpPr>
            <p:nvPr/>
          </p:nvSpPr>
          <p:spPr bwMode="auto">
            <a:xfrm>
              <a:off x="4467" y="348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auto">
            <a:xfrm>
              <a:off x="4689" y="266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5" name="AutoShape 37"/>
            <p:cNvSpPr>
              <a:spLocks noChangeArrowheads="1"/>
            </p:cNvSpPr>
            <p:nvPr/>
          </p:nvSpPr>
          <p:spPr bwMode="auto">
            <a:xfrm>
              <a:off x="4891" y="223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</p:grpSp>
      <p:graphicFrame>
        <p:nvGraphicFramePr>
          <p:cNvPr id="6" name="Objektum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1877184"/>
              </p:ext>
            </p:extLst>
          </p:nvPr>
        </p:nvGraphicFramePr>
        <p:xfrm>
          <a:off x="1094400" y="2073600"/>
          <a:ext cx="7200000" cy="352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Chart" r:id="rId9" imgW="3638675" imgH="1781092" progId="Excel.Sheet.8">
                  <p:embed/>
                </p:oleObj>
              </mc:Choice>
              <mc:Fallback>
                <p:oleObj name="Chart" r:id="rId9" imgW="3638675" imgH="1781092" progId="Excel.Sheet.8">
                  <p:embed/>
                  <p:pic>
                    <p:nvPicPr>
                      <p:cNvPr id="0" name="Picture 8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400" y="2073600"/>
                        <a:ext cx="7200000" cy="3524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1143465" y="2121726"/>
            <a:ext cx="6705602" cy="3417890"/>
            <a:chOff x="728" y="1406"/>
            <a:chExt cx="4224" cy="2153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auto">
            <a:xfrm>
              <a:off x="728" y="266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945" y="1817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39" name="AutoShape 20"/>
            <p:cNvSpPr>
              <a:spLocks noChangeArrowheads="1"/>
            </p:cNvSpPr>
            <p:nvPr/>
          </p:nvSpPr>
          <p:spPr bwMode="auto">
            <a:xfrm>
              <a:off x="1162" y="223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1383" y="266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1" name="AutoShape 22"/>
            <p:cNvSpPr>
              <a:spLocks noChangeArrowheads="1"/>
            </p:cNvSpPr>
            <p:nvPr/>
          </p:nvSpPr>
          <p:spPr bwMode="auto">
            <a:xfrm>
              <a:off x="1604" y="2230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2" name="AutoShape 23"/>
            <p:cNvSpPr>
              <a:spLocks noChangeArrowheads="1"/>
            </p:cNvSpPr>
            <p:nvPr/>
          </p:nvSpPr>
          <p:spPr bwMode="auto">
            <a:xfrm>
              <a:off x="1826" y="349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2043" y="265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2260" y="2235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476" y="3077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6" name="AutoShape 27"/>
            <p:cNvSpPr>
              <a:spLocks noChangeArrowheads="1"/>
            </p:cNvSpPr>
            <p:nvPr/>
          </p:nvSpPr>
          <p:spPr bwMode="auto">
            <a:xfrm>
              <a:off x="2703" y="3077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7" name="AutoShape 28"/>
            <p:cNvSpPr>
              <a:spLocks noChangeArrowheads="1"/>
            </p:cNvSpPr>
            <p:nvPr/>
          </p:nvSpPr>
          <p:spPr bwMode="auto">
            <a:xfrm>
              <a:off x="2930" y="266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8" name="AutoShape 29"/>
            <p:cNvSpPr>
              <a:spLocks noChangeArrowheads="1"/>
            </p:cNvSpPr>
            <p:nvPr/>
          </p:nvSpPr>
          <p:spPr bwMode="auto">
            <a:xfrm>
              <a:off x="3137" y="3072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49" name="AutoShape 30"/>
            <p:cNvSpPr>
              <a:spLocks noChangeArrowheads="1"/>
            </p:cNvSpPr>
            <p:nvPr/>
          </p:nvSpPr>
          <p:spPr bwMode="auto">
            <a:xfrm>
              <a:off x="3363" y="2240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50" name="AutoShape 31"/>
            <p:cNvSpPr>
              <a:spLocks noChangeArrowheads="1"/>
            </p:cNvSpPr>
            <p:nvPr/>
          </p:nvSpPr>
          <p:spPr bwMode="auto">
            <a:xfrm>
              <a:off x="3585" y="1406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51" name="AutoShape 32"/>
            <p:cNvSpPr>
              <a:spLocks noChangeArrowheads="1"/>
            </p:cNvSpPr>
            <p:nvPr/>
          </p:nvSpPr>
          <p:spPr bwMode="auto">
            <a:xfrm>
              <a:off x="3797" y="266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52" name="AutoShape 33"/>
            <p:cNvSpPr>
              <a:spLocks noChangeArrowheads="1"/>
            </p:cNvSpPr>
            <p:nvPr/>
          </p:nvSpPr>
          <p:spPr bwMode="auto">
            <a:xfrm>
              <a:off x="4019" y="2666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53" name="AutoShape 34"/>
            <p:cNvSpPr>
              <a:spLocks noChangeArrowheads="1"/>
            </p:cNvSpPr>
            <p:nvPr/>
          </p:nvSpPr>
          <p:spPr bwMode="auto">
            <a:xfrm>
              <a:off x="4241" y="2666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54" name="AutoShape 35"/>
            <p:cNvSpPr>
              <a:spLocks noChangeArrowheads="1"/>
            </p:cNvSpPr>
            <p:nvPr/>
          </p:nvSpPr>
          <p:spPr bwMode="auto">
            <a:xfrm>
              <a:off x="4467" y="348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55" name="AutoShape 36"/>
            <p:cNvSpPr>
              <a:spLocks noChangeArrowheads="1"/>
            </p:cNvSpPr>
            <p:nvPr/>
          </p:nvSpPr>
          <p:spPr bwMode="auto">
            <a:xfrm>
              <a:off x="4689" y="2663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  <p:sp>
          <p:nvSpPr>
            <p:cNvPr id="56" name="AutoShape 37"/>
            <p:cNvSpPr>
              <a:spLocks noChangeArrowheads="1"/>
            </p:cNvSpPr>
            <p:nvPr/>
          </p:nvSpPr>
          <p:spPr bwMode="auto">
            <a:xfrm>
              <a:off x="4891" y="2238"/>
              <a:ext cx="61" cy="61"/>
            </a:xfrm>
            <a:prstGeom prst="flowChartConnector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8000"/>
                </a:buClr>
                <a:buFont typeface="Wingdings" pitchFamily="2" charset="2"/>
                <a:buChar char="ü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8000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8000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00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hu-HU" altLang="hu-HU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OleChart spid="14" grpId="0"/>
      <p:bldOleChart spid="12" grpId="0"/>
      <p:bldOleChart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</TotalTime>
  <Words>399</Words>
  <Application>Microsoft Office PowerPoint</Application>
  <PresentationFormat>Diavetítés a képernyőre (4:3 oldalarány)</PresentationFormat>
  <Paragraphs>114</Paragraphs>
  <Slides>14</Slides>
  <Notes>6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6" baseType="lpstr">
      <vt:lpstr>Origó</vt:lpstr>
      <vt:lpstr>Chart</vt:lpstr>
      <vt:lpstr>Analóg - Digitális A/D átalakítás </vt:lpstr>
      <vt:lpstr>Médiumok csoportosítása</vt:lpstr>
      <vt:lpstr>Médiumok csoportosítása</vt:lpstr>
      <vt:lpstr>   Ember                     Számítógép</vt:lpstr>
      <vt:lpstr>Az információ terjesztésére szolgáló eszközök</vt:lpstr>
      <vt:lpstr>Szövegbevitel</vt:lpstr>
      <vt:lpstr>Hangok fizikai jellemzői</vt:lpstr>
      <vt:lpstr>Hangok rögzítése</vt:lpstr>
      <vt:lpstr>Mintavételezés és kvantálás</vt:lpstr>
      <vt:lpstr>Mintavételezés</vt:lpstr>
      <vt:lpstr>Kvantálás</vt:lpstr>
      <vt:lpstr>PowerPoint bemutató</vt:lpstr>
      <vt:lpstr>PowerPoint bemutató</vt:lpstr>
      <vt:lpstr>PowerPoint bemutató</vt:lpstr>
    </vt:vector>
  </TitlesOfParts>
  <Company>DE GYFK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alapismeretek II.</dc:title>
  <dc:subject>Előadás</dc:subject>
  <dc:creator>Dr. Varga Imre</dc:creator>
  <cp:lastModifiedBy>bgemil</cp:lastModifiedBy>
  <cp:revision>118</cp:revision>
  <dcterms:created xsi:type="dcterms:W3CDTF">1601-01-01T00:00:00Z</dcterms:created>
  <dcterms:modified xsi:type="dcterms:W3CDTF">2017-09-30T05:45:43Z</dcterms:modified>
</cp:coreProperties>
</file>