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6" r:id="rId3"/>
    <p:sldId id="292" r:id="rId4"/>
    <p:sldId id="287" r:id="rId5"/>
    <p:sldId id="288" r:id="rId6"/>
    <p:sldId id="289" r:id="rId7"/>
    <p:sldId id="290" r:id="rId8"/>
    <p:sldId id="291" r:id="rId9"/>
    <p:sldId id="293" r:id="rId10"/>
    <p:sldId id="294" r:id="rId11"/>
    <p:sldId id="295" r:id="rId12"/>
    <p:sldId id="296" r:id="rId13"/>
    <p:sldId id="297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Közepesen sötét stílus 3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Világos stílus 2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Közepesen sötét stílus 1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" y="-576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E9956-DDF5-4F40-BA2C-D45DF5730DEB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9517F-7CED-401D-90AB-BFCF00D9F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9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Téglalap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églalap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Téglalap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2017.09.30.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Programozás elmélet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095" y="1663498"/>
            <a:ext cx="9035441" cy="287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int Ft= 200;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int alma_Ft = 120;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if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(Ft &gt;= alma_Ft)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itchFamily="34" charset="0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hu-HU" altLang="hu-HU" sz="2800" dirty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 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System.out.println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("Vegyünk 1 almát!");</a:t>
            </a: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hu-HU" altLang="hu-HU" sz="2800" dirty="0" err="1" smtClean="0">
                <a:latin typeface="Consolas" panose="020B0609020204030204" pitchFamily="49" charset="0"/>
                <a:cs typeface="Arial" pitchFamily="34" charset="0"/>
              </a:rPr>
              <a:t>System.out.println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("Vegyünk 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2 almát!");</a:t>
            </a: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hu-HU" altLang="hu-HU" sz="2800" dirty="0" smtClean="0">
                <a:latin typeface="Arial Black" panose="020B0A04020102020204" pitchFamily="34" charset="0"/>
                <a:cs typeface="Arial" pitchFamily="34" charset="0"/>
              </a:rPr>
              <a:t>}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85192" y="2636912"/>
            <a:ext cx="8659688" cy="1944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338355" y="5088086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Most már minkét utasítás lefut a </a:t>
            </a:r>
            <a:r>
              <a:rPr lang="hu-HU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blokk</a:t>
            </a:r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miatt!</a:t>
            </a:r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537592" y="404664"/>
            <a:ext cx="8229600" cy="648072"/>
          </a:xfrm>
        </p:spPr>
        <p:txBody>
          <a:bodyPr vert="horz" anchor="b" anchorCtr="0">
            <a:noAutofit/>
          </a:bodyPr>
          <a:lstStyle/>
          <a:p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>Egyágú elágazás (</a:t>
            </a:r>
            <a:r>
              <a:rPr lang="hu-HU" b="1" dirty="0" err="1"/>
              <a:t>if</a:t>
            </a:r>
            <a:r>
              <a:rPr lang="hu-HU" b="1" dirty="0"/>
              <a:t>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35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9905" y="2249864"/>
            <a:ext cx="8560568" cy="333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int Ft = 120; </a:t>
            </a:r>
            <a:r>
              <a:rPr lang="hu-HU" alt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//vásárlás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if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(Ft &gt;= 100)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itchFamily="34" charset="0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hu-HU" altLang="hu-HU" sz="2800" dirty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 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System.out.println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(</a:t>
            </a:r>
            <a:r>
              <a:rPr kumimoji="0" lang="hu-HU" altLang="hu-HU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Ft*0.75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);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//25% kedv.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  <a:ea typeface="Calibri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 smtClean="0">
                <a:latin typeface="Arial Black" panose="020B0A04020102020204" pitchFamily="34" charset="0"/>
                <a:cs typeface="Arial" pitchFamily="34" charset="0"/>
              </a:rPr>
              <a:t>}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err="1" smtClean="0">
                <a:latin typeface="Consolas" panose="020B0609020204030204" pitchFamily="49" charset="0"/>
                <a:cs typeface="Arial" pitchFamily="34" charset="0"/>
              </a:rPr>
              <a:t>else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smtClean="0">
                <a:latin typeface="Arial Black" panose="020B0A04020102020204" pitchFamily="34" charset="0"/>
                <a:cs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ts val="300"/>
              </a:spcAft>
              <a:tabLst>
                <a:tab pos="542925" algn="l"/>
              </a:tabLs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hu-HU" altLang="hu-HU" sz="2800" dirty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hu-HU" altLang="hu-HU" sz="2800" dirty="0" err="1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System.out.println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(Ft*0.90);</a:t>
            </a:r>
            <a:r>
              <a:rPr lang="hu-HU" alt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//10% kedv.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 smtClean="0">
                <a:latin typeface="Arial Black" panose="020B0A04020102020204" pitchFamily="34" charset="0"/>
                <a:cs typeface="Arial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itchFamily="34" charset="0"/>
              </a:rPr>
              <a:t>…</a:t>
            </a:r>
          </a:p>
        </p:txBody>
      </p:sp>
      <p:sp>
        <p:nvSpPr>
          <p:cNvPr id="9" name="Téglalap 8"/>
          <p:cNvSpPr/>
          <p:nvPr/>
        </p:nvSpPr>
        <p:spPr>
          <a:xfrm>
            <a:off x="360557" y="126876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az utasítások más változatát akarjuk futtatni, ha a feltétel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hamis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537592" y="404664"/>
            <a:ext cx="8229600" cy="648072"/>
          </a:xfrm>
        </p:spPr>
        <p:txBody>
          <a:bodyPr vert="horz" anchor="b" anchorCtr="0">
            <a:noAutofit/>
          </a:bodyPr>
          <a:lstStyle/>
          <a:p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err="1" smtClean="0"/>
              <a:t>if</a:t>
            </a:r>
            <a:r>
              <a:rPr lang="hu-HU" b="1" dirty="0" smtClean="0"/>
              <a:t> - </a:t>
            </a:r>
            <a:r>
              <a:rPr lang="hu-HU" b="1" dirty="0" err="1" smtClean="0"/>
              <a:t>else</a:t>
            </a:r>
            <a:r>
              <a:rPr lang="hu-HU" b="1" dirty="0" smtClean="0"/>
              <a:t> szerkezet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0535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9905" y="2674222"/>
            <a:ext cx="8560568" cy="333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if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(feltétel_1) 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 … 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// ha a </a:t>
            </a:r>
            <a:r>
              <a:rPr lang="hu-HU" alt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feltétel_1 = igaz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  <a:ea typeface="Calibri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} </a:t>
            </a:r>
            <a:r>
              <a:rPr lang="hu-HU" altLang="hu-HU" sz="2800" dirty="0" err="1" smtClean="0">
                <a:latin typeface="Consolas" panose="020B0609020204030204" pitchFamily="49" charset="0"/>
                <a:cs typeface="Arial" pitchFamily="34" charset="0"/>
              </a:rPr>
              <a:t>else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err="1" smtClean="0"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hu-HU" altLang="hu-HU" sz="28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feltétel_2</a:t>
            </a:r>
            <a:r>
              <a:rPr lang="hu-HU" altLang="hu-H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Arial" pitchFamily="34" charset="0"/>
              </a:rPr>
              <a:t>) 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  <a:tabLst>
                <a:tab pos="542925" algn="l"/>
              </a:tabLs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hu-HU" altLang="hu-HU" sz="2800" dirty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… </a:t>
            </a:r>
            <a:r>
              <a:rPr lang="hu-HU" alt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// </a:t>
            </a:r>
            <a:r>
              <a:rPr lang="hu-HU" altLang="hu-H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ha a </a:t>
            </a:r>
            <a:r>
              <a:rPr lang="hu-HU" alt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feltétel_2 </a:t>
            </a:r>
            <a:r>
              <a:rPr lang="hu-HU" altLang="hu-H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= </a:t>
            </a:r>
            <a:r>
              <a:rPr lang="hu-HU" alt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igaz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}</a:t>
            </a:r>
            <a:r>
              <a:rPr lang="hu-HU" altLang="hu-HU" sz="2800" dirty="0" smtClean="0"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hu-HU" altLang="hu-HU" sz="2800" dirty="0" err="1">
                <a:latin typeface="Consolas" panose="020B0609020204030204" pitchFamily="49" charset="0"/>
                <a:cs typeface="Arial" pitchFamily="34" charset="0"/>
              </a:rPr>
              <a:t>else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err="1"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hu-HU" altLang="hu-HU" sz="28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feltétel_3</a:t>
            </a:r>
            <a:r>
              <a:rPr lang="hu-HU" altLang="hu-H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Arial" pitchFamily="34" charset="0"/>
              </a:rPr>
              <a:t>) 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… </a:t>
            </a:r>
            <a:r>
              <a:rPr lang="hu-HU" alt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// </a:t>
            </a:r>
            <a:r>
              <a:rPr lang="hu-HU" altLang="hu-H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ha a </a:t>
            </a:r>
            <a:r>
              <a:rPr lang="hu-HU" alt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feltétel_3 </a:t>
            </a:r>
            <a:r>
              <a:rPr lang="hu-HU" altLang="hu-H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= </a:t>
            </a:r>
            <a:r>
              <a:rPr lang="hu-HU" alt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igaz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itchFamily="34" charset="0"/>
              </a:rPr>
              <a:t>…</a:t>
            </a:r>
          </a:p>
        </p:txBody>
      </p:sp>
      <p:sp>
        <p:nvSpPr>
          <p:cNvPr id="9" name="Téglalap 8"/>
          <p:cNvSpPr/>
          <p:nvPr/>
        </p:nvSpPr>
        <p:spPr>
          <a:xfrm>
            <a:off x="360557" y="1124744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 az utasítások más - </a:t>
            </a:r>
            <a:r>
              <a:rPr lang="hu-H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változatát akarjuk futtatni, és kettőnél több kimenet lehetséges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537592" y="404664"/>
            <a:ext cx="8229600" cy="648072"/>
          </a:xfrm>
        </p:spPr>
        <p:txBody>
          <a:bodyPr vert="horz" anchor="b" anchorCtr="0">
            <a:noAutofit/>
          </a:bodyPr>
          <a:lstStyle/>
          <a:p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err="1" smtClean="0"/>
              <a:t>if</a:t>
            </a:r>
            <a:r>
              <a:rPr lang="hu-HU" b="1" dirty="0" smtClean="0"/>
              <a:t> – </a:t>
            </a:r>
            <a:r>
              <a:rPr lang="hu-HU" b="1" dirty="0" err="1" smtClean="0"/>
              <a:t>else</a:t>
            </a:r>
            <a:r>
              <a:rPr lang="hu-HU" b="1" dirty="0" smtClean="0"/>
              <a:t> </a:t>
            </a:r>
            <a:r>
              <a:rPr lang="hu-HU" b="1" dirty="0" err="1" smtClean="0"/>
              <a:t>if</a:t>
            </a:r>
            <a:r>
              <a:rPr lang="hu-HU" b="1" dirty="0" smtClean="0"/>
              <a:t> szerkezet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28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1716" y="78005"/>
            <a:ext cx="8560568" cy="666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int pont = 69 ; </a:t>
            </a:r>
            <a:r>
              <a:rPr lang="hu-HU" altLang="hu-H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// legyen Input(pontszám)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Arial" pitchFamily="34" charset="0"/>
              </a:rPr>
              <a:t>int jegy;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if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(pont &gt;= 90){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hu-HU" altLang="hu-HU" sz="2800" dirty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 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jegy = 5;</a:t>
            </a: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} </a:t>
            </a:r>
            <a:r>
              <a:rPr lang="hu-HU" altLang="hu-HU" sz="2800" dirty="0" err="1" smtClean="0">
                <a:latin typeface="Consolas" panose="020B0609020204030204" pitchFamily="49" charset="0"/>
                <a:cs typeface="Arial" pitchFamily="34" charset="0"/>
              </a:rPr>
              <a:t>else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err="1" smtClean="0"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pont </a:t>
            </a:r>
            <a:r>
              <a:rPr lang="hu-HU" altLang="hu-HU" sz="2800" dirty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&gt;=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80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ts val="300"/>
              </a:spcAft>
              <a:tabLst>
                <a:tab pos="542925" algn="l"/>
              </a:tabLs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jegy = 4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;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} </a:t>
            </a:r>
            <a:r>
              <a:rPr lang="hu-HU" altLang="hu-HU" sz="2800" dirty="0" err="1">
                <a:latin typeface="Consolas" panose="020B0609020204030204" pitchFamily="49" charset="0"/>
                <a:cs typeface="Arial" pitchFamily="34" charset="0"/>
              </a:rPr>
              <a:t>else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err="1"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hu-HU" altLang="hu-HU" sz="2800" dirty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pont 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&gt;= 70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ts val="300"/>
              </a:spcAft>
              <a:tabLst>
                <a:tab pos="542925" algn="l"/>
              </a:tabLs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jegy 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= 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3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;</a:t>
            </a:r>
            <a:endParaRPr lang="hu-HU" altLang="hu-HU" sz="2800" dirty="0">
              <a:latin typeface="Consolas" panose="020B0609020204030204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} </a:t>
            </a:r>
            <a:r>
              <a:rPr lang="hu-HU" altLang="hu-HU" sz="2800" dirty="0" err="1" smtClean="0">
                <a:latin typeface="Consolas" panose="020B0609020204030204" pitchFamily="49" charset="0"/>
                <a:cs typeface="Arial" pitchFamily="34" charset="0"/>
              </a:rPr>
              <a:t>else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err="1"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hu-HU" altLang="hu-HU" sz="2800" dirty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pont 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&gt;= 60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ts val="300"/>
              </a:spcAft>
              <a:tabLst>
                <a:tab pos="542925" algn="l"/>
              </a:tabLs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	jegy = 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2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;</a:t>
            </a:r>
            <a:endParaRPr lang="hu-HU" altLang="hu-HU" sz="2800" dirty="0">
              <a:latin typeface="Consolas" panose="020B0609020204030204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} </a:t>
            </a:r>
            <a:r>
              <a:rPr lang="hu-HU" altLang="hu-HU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Arial" pitchFamily="34" charset="0"/>
              </a:rPr>
              <a:t>else</a:t>
            </a:r>
            <a:r>
              <a:rPr lang="hu-HU" altLang="hu-H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  <a:tabLst>
                <a:tab pos="542925" algn="l"/>
              </a:tabLs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jegy = 1;</a:t>
            </a: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}</a:t>
            </a:r>
            <a:endParaRPr lang="hu-HU" altLang="hu-HU" sz="2800" dirty="0" smtClean="0">
              <a:latin typeface="Consolas" panose="020B0609020204030204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Arial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791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7592" y="404664"/>
            <a:ext cx="8229600" cy="648072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Vezérlő szerkezetek </a:t>
            </a:r>
            <a:r>
              <a:rPr lang="hu-HU" b="1" dirty="0" err="1" smtClean="0"/>
              <a:t>JAVA-ban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259904" y="1162337"/>
            <a:ext cx="8784976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3200" dirty="0" smtClean="0">
                <a:latin typeface="Consolas" panose="020B0609020204030204" pitchFamily="49" charset="0"/>
              </a:rPr>
              <a:t>utasítás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blokk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egyszerű elágazás (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összetett elágazás (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elöltesztelő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ciklus (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hátultesztelő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ciklus (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számláló ciklus (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endParaRPr lang="hu-HU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visszatérés egy metódusból (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2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7592" y="404664"/>
            <a:ext cx="8229600" cy="648072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Vezérlő szerkezetek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2099171"/>
            <a:ext cx="8229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600" dirty="0" smtClean="0"/>
              <a:t>a program-alkotórészek nem sokat érnek </a:t>
            </a:r>
            <a:r>
              <a:rPr lang="hu-HU" sz="3600" dirty="0"/>
              <a:t>vezérlő szerkezetek </a:t>
            </a:r>
            <a:r>
              <a:rPr lang="hu-HU" sz="3600" dirty="0" smtClean="0"/>
              <a:t>nélkül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600" dirty="0" smtClean="0"/>
              <a:t>döntésképesség </a:t>
            </a:r>
            <a:endParaRPr lang="hu-HU" sz="3600"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600" dirty="0" smtClean="0"/>
              <a:t>ciklikusság</a:t>
            </a:r>
            <a:endParaRPr lang="hu-H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7592" y="404664"/>
            <a:ext cx="8229600" cy="648072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Vezérlő szerkezetek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1628800"/>
            <a:ext cx="822960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600" b="1" dirty="0"/>
              <a:t>elágazások</a:t>
            </a:r>
            <a:r>
              <a:rPr lang="hu-HU" sz="3600" dirty="0"/>
              <a:t>, amelyek egy döntés eredményeképpen végrehajtanak programrészeket</a:t>
            </a:r>
          </a:p>
          <a:p>
            <a:pPr marL="571500" lvl="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600" b="1" dirty="0" smtClean="0"/>
              <a:t>ismétlések</a:t>
            </a:r>
            <a:r>
              <a:rPr lang="hu-HU" sz="3600" dirty="0"/>
              <a:t>, amelyek egy </a:t>
            </a:r>
            <a:r>
              <a:rPr lang="hu-HU" sz="3600" dirty="0" err="1"/>
              <a:t>újra-és-újra</a:t>
            </a:r>
            <a:r>
              <a:rPr lang="hu-HU" sz="3600" dirty="0"/>
              <a:t> kiértékelt döntés eredményeképpen </a:t>
            </a:r>
            <a:r>
              <a:rPr lang="hu-HU" sz="3600" dirty="0" err="1"/>
              <a:t>újra-és-újra</a:t>
            </a:r>
            <a:r>
              <a:rPr lang="hu-HU" sz="3600" dirty="0"/>
              <a:t> végrehajtanak programrészeket</a:t>
            </a:r>
          </a:p>
        </p:txBody>
      </p:sp>
    </p:spTree>
    <p:extLst>
      <p:ext uri="{BB962C8B-B14F-4D97-AF65-F5344CB8AC3E}">
        <p14:creationId xmlns:p14="http://schemas.microsoft.com/office/powerpoint/2010/main" val="7452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7592" y="404664"/>
            <a:ext cx="8229600" cy="648072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Vezérlő szerkezetek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2204864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dirty="0" smtClean="0"/>
              <a:t>Mindkét </a:t>
            </a:r>
            <a:r>
              <a:rPr lang="hu-HU" sz="4000" dirty="0"/>
              <a:t>fajta vezérlő szerkezet függ egy feltételtől, amely </a:t>
            </a:r>
            <a:r>
              <a:rPr lang="hu-HU" sz="4000" dirty="0" smtClean="0"/>
              <a:t>egy </a:t>
            </a:r>
            <a:r>
              <a:rPr lang="hu-HU" sz="4000" dirty="0"/>
              <a:t>eldöntendő állítás, amelyre egyértelműen igazat vagy hamisat kell eredményül adnunk.</a:t>
            </a:r>
          </a:p>
        </p:txBody>
      </p:sp>
    </p:spTree>
    <p:extLst>
      <p:ext uri="{BB962C8B-B14F-4D97-AF65-F5344CB8AC3E}">
        <p14:creationId xmlns:p14="http://schemas.microsoft.com/office/powerpoint/2010/main" val="34320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7592" y="404664"/>
            <a:ext cx="8229600" cy="648072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Vezérlő szerkezetek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385192" y="126876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Egyszerű (egyágú) elágazás 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églalap 5"/>
          <p:cNvSpPr/>
          <p:nvPr/>
        </p:nvSpPr>
        <p:spPr>
          <a:xfrm>
            <a:off x="385192" y="1988840"/>
            <a:ext cx="85364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i="1" dirty="0"/>
              <a:t>Az egyik legegyszerűbb vezérlő szerkezet, amely a feltételtől függően végrehajtja az őt követő </a:t>
            </a:r>
            <a:r>
              <a:rPr lang="hu-HU" sz="3200" i="1" dirty="0" smtClean="0"/>
              <a:t>utasítást</a:t>
            </a:r>
            <a:endParaRPr lang="hu-HU" sz="3200" i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3585934"/>
            <a:ext cx="8600431" cy="193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int Ft= 200;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int alma_Ft = 120;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if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(Ft &gt;= alma_Ft)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	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System.out.println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("Vegyünk almát!");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9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7592" y="404664"/>
            <a:ext cx="8229600" cy="648072"/>
          </a:xfrm>
        </p:spPr>
        <p:txBody>
          <a:bodyPr vert="horz" anchor="b" anchorCtr="0">
            <a:noAutofit/>
          </a:bodyPr>
          <a:lstStyle/>
          <a:p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>Egyágú elágazás (</a:t>
            </a:r>
            <a:r>
              <a:rPr lang="hu-HU" b="1" dirty="0" err="1"/>
              <a:t>if</a:t>
            </a:r>
            <a:r>
              <a:rPr lang="hu-HU" b="1" dirty="0"/>
              <a:t>)</a:t>
            </a:r>
            <a:endParaRPr lang="hu-HU" b="1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385192" y="2060848"/>
            <a:ext cx="85364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200" dirty="0" smtClean="0"/>
              <a:t>az elágazás </a:t>
            </a:r>
            <a:r>
              <a:rPr lang="hu-HU" sz="3200" b="1" dirty="0" err="1" smtClean="0"/>
              <a:t>if</a:t>
            </a:r>
            <a:r>
              <a:rPr lang="hu-HU" sz="3200" dirty="0" smtClean="0"/>
              <a:t> </a:t>
            </a:r>
            <a:r>
              <a:rPr lang="hu-HU" sz="3200" dirty="0"/>
              <a:t>kulcsszóval </a:t>
            </a:r>
            <a:r>
              <a:rPr lang="hu-HU" sz="3200" dirty="0" smtClean="0"/>
              <a:t>kezdődik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200" dirty="0" smtClean="0"/>
              <a:t>majd két </a:t>
            </a:r>
            <a:r>
              <a:rPr lang="hu-HU" sz="3200" dirty="0"/>
              <a:t>kerek zárójel közötti </a:t>
            </a:r>
            <a:r>
              <a:rPr lang="hu-HU" sz="3200" dirty="0" smtClean="0"/>
              <a:t>feltétel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200" dirty="0" smtClean="0"/>
              <a:t>végül </a:t>
            </a:r>
            <a:r>
              <a:rPr lang="hu-HU" sz="3200" dirty="0"/>
              <a:t>egy darab </a:t>
            </a:r>
            <a:r>
              <a:rPr lang="hu-HU" sz="3200" dirty="0" smtClean="0"/>
              <a:t>utasítás</a:t>
            </a:r>
            <a:endParaRPr lang="hu-HU" sz="3200" i="1" dirty="0"/>
          </a:p>
        </p:txBody>
      </p:sp>
    </p:spTree>
    <p:extLst>
      <p:ext uri="{BB962C8B-B14F-4D97-AF65-F5344CB8AC3E}">
        <p14:creationId xmlns:p14="http://schemas.microsoft.com/office/powerpoint/2010/main" val="34461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095" y="1340768"/>
            <a:ext cx="903544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int Ft= 200;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int alma_Ft = 120;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if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(Ft &gt;= alma_Ft)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hu-HU" altLang="hu-HU" sz="2800" dirty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hu-HU" altLang="hu-HU" sz="2800" dirty="0" smtClean="0"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  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System.out.println</a:t>
            </a: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itchFamily="34" charset="0"/>
                <a:cs typeface="Arial" panose="020B0604020202020204" pitchFamily="34" charset="0"/>
              </a:rPr>
              <a:t>("Vegyünk 1 almát!");</a:t>
            </a:r>
          </a:p>
          <a:p>
            <a:pPr lvl="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hu-HU" altLang="hu-HU" sz="2800" dirty="0" err="1" smtClean="0">
                <a:latin typeface="Consolas" panose="020B0609020204030204" pitchFamily="49" charset="0"/>
                <a:cs typeface="Arial" pitchFamily="34" charset="0"/>
              </a:rPr>
              <a:t>System.out.println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("Vegyünk </a:t>
            </a:r>
            <a:r>
              <a:rPr lang="hu-HU" altLang="hu-HU" sz="2800" dirty="0" smtClean="0">
                <a:latin typeface="Consolas" panose="020B0609020204030204" pitchFamily="49" charset="0"/>
                <a:cs typeface="Arial" pitchFamily="34" charset="0"/>
              </a:rPr>
              <a:t>2 almát</a:t>
            </a:r>
            <a:r>
              <a:rPr lang="hu-HU" altLang="hu-HU" sz="2800" dirty="0">
                <a:latin typeface="Consolas" panose="020B0609020204030204" pitchFamily="49" charset="0"/>
                <a:cs typeface="Arial" pitchFamily="34" charset="0"/>
              </a:rPr>
              <a:t>!"); 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251520" y="2348880"/>
            <a:ext cx="8659688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338355" y="4077072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Csak az első utasítás fut le a döntésben, hiába húztuk be a másodikat!</a:t>
            </a:r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338355" y="5301208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második mindenképpen lefut</a:t>
            </a:r>
            <a:endParaRPr lang="hu-HU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ím 1"/>
          <p:cNvSpPr txBox="1">
            <a:spLocks/>
          </p:cNvSpPr>
          <p:nvPr/>
        </p:nvSpPr>
        <p:spPr>
          <a:xfrm>
            <a:off x="537592" y="404664"/>
            <a:ext cx="8229600" cy="648072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>Egyágú elágazás (</a:t>
            </a:r>
            <a:r>
              <a:rPr lang="hu-HU" b="1" dirty="0" err="1" smtClean="0"/>
              <a:t>if</a:t>
            </a:r>
            <a:r>
              <a:rPr lang="hu-HU" b="1" dirty="0" smtClean="0"/>
              <a:t>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1847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7592" y="404664"/>
            <a:ext cx="8229600" cy="648072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A blokk fogalma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385192" y="1268760"/>
            <a:ext cx="853640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/>
              <a:t>B</a:t>
            </a:r>
            <a:r>
              <a:rPr lang="hu-HU" sz="3200" dirty="0" smtClean="0"/>
              <a:t>lokk (utasítások szekvenciája) utasítások { } jelek közé írt sorozata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200" dirty="0" smtClean="0"/>
              <a:t>mindenhol, ahol utasítás írható, ott blokk is írható</a:t>
            </a:r>
          </a:p>
          <a:p>
            <a:r>
              <a:rPr lang="hu-HU" sz="3200" dirty="0" smtClean="0"/>
              <a:t>például:</a:t>
            </a:r>
          </a:p>
          <a:p>
            <a:r>
              <a:rPr lang="hu-HU" sz="3200" dirty="0"/>
              <a:t>	</a:t>
            </a:r>
            <a:r>
              <a:rPr lang="hu-HU" sz="3200" dirty="0" smtClean="0"/>
              <a:t>{</a:t>
            </a:r>
          </a:p>
          <a:p>
            <a:pPr>
              <a:tabLst>
                <a:tab pos="1155700" algn="l"/>
              </a:tabLst>
            </a:pPr>
            <a:r>
              <a:rPr lang="hu-HU" sz="3200" dirty="0"/>
              <a:t>	</a:t>
            </a:r>
            <a:r>
              <a:rPr lang="hu-HU" sz="3200" dirty="0" smtClean="0"/>
              <a:t>int i = 56, k;</a:t>
            </a:r>
          </a:p>
          <a:p>
            <a:pPr>
              <a:tabLst>
                <a:tab pos="1155700" algn="l"/>
              </a:tabLst>
            </a:pPr>
            <a:r>
              <a:rPr lang="hu-HU" sz="3200" dirty="0"/>
              <a:t>	</a:t>
            </a:r>
            <a:r>
              <a:rPr lang="hu-HU" sz="3200" dirty="0" smtClean="0"/>
              <a:t>int j = i*</a:t>
            </a:r>
            <a:r>
              <a:rPr lang="hu-HU" sz="3200" dirty="0" err="1" smtClean="0"/>
              <a:t>i</a:t>
            </a:r>
            <a:r>
              <a:rPr lang="hu-HU" sz="3200" dirty="0" smtClean="0"/>
              <a:t>;</a:t>
            </a:r>
          </a:p>
          <a:p>
            <a:pPr>
              <a:tabLst>
                <a:tab pos="985838" algn="l"/>
              </a:tabLst>
            </a:pPr>
            <a:r>
              <a:rPr lang="hu-HU" sz="3200" dirty="0"/>
              <a:t>	</a:t>
            </a:r>
            <a:r>
              <a:rPr lang="hu-HU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2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771</TotalTime>
  <Words>360</Words>
  <Application>Microsoft Office PowerPoint</Application>
  <PresentationFormat>Diavetítés a képernyőre (4:3 oldalarány)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Origó</vt:lpstr>
      <vt:lpstr>Java</vt:lpstr>
      <vt:lpstr>   Vezérlő szerkezetek JAVA-ban</vt:lpstr>
      <vt:lpstr>   Vezérlő szerkezetek</vt:lpstr>
      <vt:lpstr>   Vezérlő szerkezetek</vt:lpstr>
      <vt:lpstr>   Vezérlő szerkezetek</vt:lpstr>
      <vt:lpstr>   Vezérlő szerkezetek</vt:lpstr>
      <vt:lpstr>   Egyágú elágazás (if)</vt:lpstr>
      <vt:lpstr>PowerPoint bemutató</vt:lpstr>
      <vt:lpstr>   A blokk fogalma</vt:lpstr>
      <vt:lpstr>   Egyágú elágazás (if)</vt:lpstr>
      <vt:lpstr>   if - else szerkezet</vt:lpstr>
      <vt:lpstr>   if – else if szerkezet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elmélet</dc:title>
  <cp:lastModifiedBy>bgemil</cp:lastModifiedBy>
  <cp:revision>132</cp:revision>
  <dcterms:modified xsi:type="dcterms:W3CDTF">2017-09-30T11:48:03Z</dcterms:modified>
</cp:coreProperties>
</file>