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5" r:id="rId4"/>
    <p:sldId id="268" r:id="rId5"/>
    <p:sldId id="272" r:id="rId6"/>
    <p:sldId id="269" r:id="rId7"/>
    <p:sldId id="271" r:id="rId8"/>
    <p:sldId id="270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0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Téglalap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églalap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Téglalap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pPr/>
              <a:t>2017.09.30.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Számrendszerek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76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Helyiérték (tízes számrendszer)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198" y="4221088"/>
            <a:ext cx="8075243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Az ábrázolt szám értéke az egyes jegyek valódi értékének összege</a:t>
            </a:r>
          </a:p>
          <a:p>
            <a:pPr marL="0" indent="0">
              <a:buNone/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8576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8*10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+ 5*10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+ 7*10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+ 6*10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buNone/>
            </a:pP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</a:p>
          <a:p>
            <a:pPr>
              <a:buNone/>
            </a:pP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57201" y="1700808"/>
            <a:ext cx="8075240" cy="6480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helyiérték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tíz megfelelő hatványa:	10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>
              <a:buFont typeface="Wingdings 3"/>
              <a:buNone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hu-H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3"/>
              <a:buNone/>
            </a:pP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3"/>
              <a:buNone/>
            </a:pP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457200" y="2420888"/>
            <a:ext cx="8075242" cy="6446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leírt számjegyek értéke az </a:t>
            </a:r>
            <a:r>
              <a:rPr lang="hu-H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alakiérték: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	 8</a:t>
            </a:r>
          </a:p>
          <a:p>
            <a:pPr>
              <a:buFont typeface="Wingdings 3"/>
              <a:buNone/>
            </a:pP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457199" y="3195888"/>
            <a:ext cx="8229601" cy="91569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valódi érték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az </a:t>
            </a:r>
            <a:r>
              <a:rPr lang="hu-H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alakiérték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és a megfelelő </a:t>
            </a:r>
            <a:r>
              <a:rPr lang="hu-H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helyiérték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 typeface="Wingdings 3"/>
              <a:buNone/>
            </a:pP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szorzata:   	                  				8*10</a:t>
            </a:r>
            <a:r>
              <a:rPr lang="hu-HU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hu-HU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3"/>
              <a:buNone/>
            </a:pPr>
            <a:endParaRPr lang="hu-HU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119675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8576</a:t>
            </a:r>
            <a:endParaRPr lang="hu-H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08488" y="1124744"/>
            <a:ext cx="36004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4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Kettes számrendszer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A számítástechnikában az információt bináris számokká kódoljuk, a bináris számrendszerben két számjegyet használunk: 0 és 1.</a:t>
            </a:r>
          </a:p>
          <a:p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3538"/>
              </p:ext>
            </p:extLst>
          </p:nvPr>
        </p:nvGraphicFramePr>
        <p:xfrm>
          <a:off x="780256" y="3065517"/>
          <a:ext cx="6096000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Bal oldali kapcsos zárójel 4"/>
          <p:cNvSpPr/>
          <p:nvPr/>
        </p:nvSpPr>
        <p:spPr>
          <a:xfrm rot="16200000">
            <a:off x="3599892" y="656692"/>
            <a:ext cx="432048" cy="61206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843808" y="379078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1 bájt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755576" y="422108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bájt  = 8 bit 	</a:t>
            </a:r>
            <a:endParaRPr lang="hu-HU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755576" y="4725144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 bájton [0; 255] 256 db egészszám állítható elő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hu-HU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</a:t>
            </a:r>
            <a:r>
              <a:rPr lang="hu-HU" dirty="0" smtClean="0"/>
              <a:t>ettesből tízesbe </a:t>
            </a:r>
            <a:r>
              <a:rPr lang="hu-HU" sz="2400" i="1" dirty="0" smtClean="0"/>
              <a:t>(1 bájt átalakítása)</a:t>
            </a:r>
            <a:endParaRPr lang="hu-HU" sz="2400" i="1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40488"/>
              </p:ext>
            </p:extLst>
          </p:nvPr>
        </p:nvGraphicFramePr>
        <p:xfrm>
          <a:off x="2267744" y="1329968"/>
          <a:ext cx="6120680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66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171456" y="124233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10110011</a:t>
            </a:r>
            <a:r>
              <a:rPr lang="hu-HU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hu-HU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200006" y="2132856"/>
            <a:ext cx="9143999" cy="6480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helyiérték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kettő megfelelő hatványa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>
              <a:buFont typeface="Wingdings 3"/>
              <a:buNone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hu-H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3"/>
              <a:buNone/>
            </a:pP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3"/>
              <a:buNone/>
            </a:pP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251520" y="3072368"/>
            <a:ext cx="8892477" cy="6446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leírt számjegyek értéke az </a:t>
            </a:r>
            <a:r>
              <a:rPr lang="hu-H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alakiérték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1</a:t>
            </a:r>
          </a:p>
          <a:p>
            <a:pPr>
              <a:buFont typeface="Wingdings 3"/>
              <a:buNone/>
            </a:pP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4669575" y="1270043"/>
            <a:ext cx="535596" cy="48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artalom helye 2"/>
          <p:cNvSpPr txBox="1">
            <a:spLocks/>
          </p:cNvSpPr>
          <p:nvPr/>
        </p:nvSpPr>
        <p:spPr>
          <a:xfrm>
            <a:off x="251520" y="4313506"/>
            <a:ext cx="8892476" cy="91569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valódi érték az </a:t>
            </a:r>
            <a:r>
              <a:rPr lang="hu-H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alakiérték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és a megfelelő </a:t>
            </a:r>
            <a:r>
              <a:rPr lang="hu-H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helyiérték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szorzata 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hu-HU" sz="2800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(16)</a:t>
            </a:r>
            <a:r>
              <a:rPr lang="hu-HU" sz="2800" baseline="30000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hu-HU" sz="2800" baseline="30000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/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3"/>
              <a:buNone/>
            </a:pP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</a:t>
            </a:r>
            <a:r>
              <a:rPr lang="hu-HU" dirty="0" smtClean="0"/>
              <a:t>ettesből tízesbe </a:t>
            </a:r>
            <a:r>
              <a:rPr lang="hu-HU" sz="2400" i="1" dirty="0" smtClean="0"/>
              <a:t>(1 bájt átalakítása)</a:t>
            </a:r>
            <a:endParaRPr lang="hu-HU" sz="2400" i="1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17986"/>
              </p:ext>
            </p:extLst>
          </p:nvPr>
        </p:nvGraphicFramePr>
        <p:xfrm>
          <a:off x="2267744" y="1329968"/>
          <a:ext cx="6120680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66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154449" y="3140968"/>
            <a:ext cx="8424936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+ 0*2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+ 1*2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+ 1*2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+ 0*2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+ 0*2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+ 1*2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200" b="1" i="1" baseline="300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179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1456" y="124233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10110011</a:t>
            </a:r>
            <a:r>
              <a:rPr lang="hu-HU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hu-HU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artalom helye 2"/>
          <p:cNvSpPr>
            <a:spLocks noGrp="1"/>
          </p:cNvSpPr>
          <p:nvPr>
            <p:ph sz="quarter" idx="1"/>
          </p:nvPr>
        </p:nvSpPr>
        <p:spPr>
          <a:xfrm>
            <a:off x="251520" y="1988840"/>
            <a:ext cx="8640960" cy="872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Az ábrázolt szám értéke az egyes jegyek valódi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értékének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összege!</a:t>
            </a: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</a:p>
          <a:p>
            <a:pPr>
              <a:buNone/>
            </a:pPr>
            <a:endParaRPr lang="hu-HU" sz="2800" i="1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hu-HU" sz="28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1560" y="155679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10010</a:t>
            </a:r>
            <a:r>
              <a:rPr lang="hu-HU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hu-HU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hu-HU" sz="2800" baseline="-250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79815"/>
              </p:ext>
            </p:extLst>
          </p:nvPr>
        </p:nvGraphicFramePr>
        <p:xfrm>
          <a:off x="3419872" y="1556792"/>
          <a:ext cx="470418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5580112" y="371703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11111111</a:t>
            </a:r>
            <a:r>
              <a:rPr lang="hu-HU" sz="28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= </a:t>
            </a:r>
            <a:r>
              <a:rPr lang="hu-HU" sz="2800" b="1" i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endParaRPr lang="hu-HU" sz="2800" b="1" i="1" baseline="-250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70920"/>
              </p:ext>
            </p:extLst>
          </p:nvPr>
        </p:nvGraphicFramePr>
        <p:xfrm>
          <a:off x="647549" y="3717032"/>
          <a:ext cx="470418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Szövegdoboz 8"/>
          <p:cNvSpPr txBox="1"/>
          <p:nvPr/>
        </p:nvSpPr>
        <p:spPr>
          <a:xfrm>
            <a:off x="5580112" y="4509120"/>
            <a:ext cx="2664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00000000</a:t>
            </a:r>
            <a:r>
              <a:rPr lang="hu-HU" sz="28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hu-HU" sz="2800" b="1" i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hu-HU" sz="2800" b="1" i="1" baseline="-250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807115"/>
              </p:ext>
            </p:extLst>
          </p:nvPr>
        </p:nvGraphicFramePr>
        <p:xfrm>
          <a:off x="647549" y="4509120"/>
          <a:ext cx="470418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88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683568" y="2654252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hu-H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hu-H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+1*2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+ 0*2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+ 0*2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+ 1*2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+ 0*2</a:t>
            </a:r>
            <a:r>
              <a:rPr lang="hu-HU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= </a:t>
            </a:r>
            <a:r>
              <a:rPr lang="hu-HU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hu-HU" sz="2800" baseline="-250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Tízesből kettesbe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395536" y="1141667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számot osztom 2-vel, leírom az </a:t>
            </a:r>
            <a:r>
              <a:rPr lang="hu-H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egészrész</a:t>
            </a:r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3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smétlés, amíg le nem írom az </a:t>
            </a:r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1-et</a:t>
            </a:r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hu-H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Minden páros szám mellé 0-t, a páratlan mellé 1-t írok!</a:t>
            </a:r>
          </a:p>
          <a:p>
            <a:endParaRPr lang="hu-H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Lentről felfelé egymásmellé írom az </a:t>
            </a:r>
            <a:endParaRPr lang="hu-HU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0, 1} sorozatot.</a:t>
            </a:r>
          </a:p>
          <a:p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Tízesből kettesbe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2235656"/>
            <a:ext cx="8229600" cy="4001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157 </a:t>
            </a:r>
            <a:r>
              <a:rPr lang="hu-H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78 </a:t>
            </a:r>
            <a:r>
              <a:rPr lang="hu-H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indent="0">
              <a:buNone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39 </a:t>
            </a:r>
            <a:r>
              <a:rPr lang="hu-H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 </a:t>
            </a:r>
            <a:r>
              <a:rPr lang="hu-H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9 </a:t>
            </a:r>
            <a:r>
              <a:rPr lang="hu-H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4 </a:t>
            </a:r>
            <a:r>
              <a:rPr lang="hu-H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indent="0">
              <a:buNone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2 </a:t>
            </a:r>
            <a:r>
              <a:rPr lang="hu-H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1 </a:t>
            </a:r>
            <a:r>
              <a:rPr lang="hu-HU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hu-HU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gyenes összekötő 4"/>
          <p:cNvCxnSpPr/>
          <p:nvPr/>
        </p:nvCxnSpPr>
        <p:spPr>
          <a:xfrm>
            <a:off x="1187624" y="2276872"/>
            <a:ext cx="0" cy="3816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aggatott nyíl jobbra 5"/>
          <p:cNvSpPr/>
          <p:nvPr/>
        </p:nvSpPr>
        <p:spPr>
          <a:xfrm rot="16200000">
            <a:off x="-288547" y="4187111"/>
            <a:ext cx="3816424" cy="144000"/>
          </a:xfrm>
          <a:prstGeom prst="stripedRightArrow">
            <a:avLst>
              <a:gd name="adj1" fmla="val 27568"/>
              <a:gd name="adj2" fmla="val 19128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272581" y="2473732"/>
            <a:ext cx="186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10011101</a:t>
            </a:r>
            <a:r>
              <a:rPr lang="hu-HU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hu-HU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74283"/>
              </p:ext>
            </p:extLst>
          </p:nvPr>
        </p:nvGraphicFramePr>
        <p:xfrm>
          <a:off x="4355976" y="2497078"/>
          <a:ext cx="434414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3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30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30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30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301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301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u-H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Szövegdoboz 8"/>
          <p:cNvSpPr txBox="1"/>
          <p:nvPr/>
        </p:nvSpPr>
        <p:spPr>
          <a:xfrm>
            <a:off x="395536" y="1141667"/>
            <a:ext cx="84249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számot osztom 2-vel, leírom az </a:t>
            </a:r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egészrész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Ismétlés, amíg le nem írom az 1-et 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41786" y="2277312"/>
            <a:ext cx="720080" cy="39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1233874" y="2277312"/>
            <a:ext cx="720080" cy="39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11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</TotalTime>
  <Words>333</Words>
  <Application>Microsoft Office PowerPoint</Application>
  <PresentationFormat>Diavetítés a képernyőre (4:3 oldalarány)</PresentationFormat>
  <Paragraphs>112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Origó</vt:lpstr>
      <vt:lpstr>Számrendszerek</vt:lpstr>
      <vt:lpstr>Helyiérték (tízes számrendszer)</vt:lpstr>
      <vt:lpstr>Kettes számrendszer</vt:lpstr>
      <vt:lpstr>Kettesből tízesbe (1 bájt átalakítása)</vt:lpstr>
      <vt:lpstr>Kettesből tízesbe (1 bájt átalakítása)</vt:lpstr>
      <vt:lpstr>Példa</vt:lpstr>
      <vt:lpstr>Tízesből kettesbe</vt:lpstr>
      <vt:lpstr>Tízesből kettesbe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Fogalmak</dc:title>
  <dc:creator>Babos Gabor</dc:creator>
  <cp:lastModifiedBy>bgemil</cp:lastModifiedBy>
  <cp:revision>51</cp:revision>
  <dcterms:modified xsi:type="dcterms:W3CDTF">2017-09-30T05:16:34Z</dcterms:modified>
</cp:coreProperties>
</file>