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6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AF"/>
    <a:srgbClr val="DD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Közepesen sötét stílus 1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9956-DDF5-4F40-BA2C-D45DF5730DEB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517F-7CED-401D-90AB-BFCF00D9F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9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DF4919B-4047-4DB1-8B39-23A42AEBA556}" type="datetimeFigureOut">
              <a:rPr lang="hu-HU" smtClean="0"/>
              <a:t>2017. 10. 16.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4367" y="18864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Tömbök, programozási tételek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>Megszámlálás tétele</a:t>
            </a:r>
            <a:endParaRPr lang="hu-HU" sz="28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299" y="1002208"/>
            <a:ext cx="87849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3200" dirty="0">
                <a:latin typeface="Consolas" panose="020B0609020204030204" pitchFamily="49" charset="0"/>
              </a:rPr>
              <a:t>int t [] </a:t>
            </a:r>
            <a:r>
              <a:rPr lang="hu-HU" sz="3200" dirty="0" smtClean="0">
                <a:latin typeface="Consolas" panose="020B0609020204030204" pitchFamily="49" charset="0"/>
              </a:rPr>
              <a:t>={1, 6, </a:t>
            </a:r>
            <a:r>
              <a:rPr lang="hu-HU" sz="3200" dirty="0" err="1" smtClean="0">
                <a:latin typeface="Consolas" panose="020B0609020204030204" pitchFamily="49" charset="0"/>
              </a:rPr>
              <a:t>6</a:t>
            </a:r>
            <a:r>
              <a:rPr lang="hu-HU" sz="3200" dirty="0" smtClean="0">
                <a:latin typeface="Consolas" panose="020B0609020204030204" pitchFamily="49" charset="0"/>
              </a:rPr>
              <a:t>, 4, 5, 6};</a:t>
            </a:r>
            <a:endParaRPr lang="hu-HU" sz="3200" dirty="0"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hu-HU" sz="3200" dirty="0" smtClean="0">
                <a:latin typeface="Consolas" panose="020B0609020204030204" pitchFamily="49" charset="0"/>
              </a:rPr>
              <a:t>int db = 0;</a:t>
            </a:r>
          </a:p>
          <a:p>
            <a:r>
              <a:rPr lang="hu-HU" sz="3200" dirty="0" err="1" smtClean="0">
                <a:latin typeface="Consolas" panose="020B0609020204030204" pitchFamily="49" charset="0"/>
              </a:rPr>
              <a:t>for</a:t>
            </a:r>
            <a:r>
              <a:rPr lang="hu-HU" sz="3200" dirty="0" smtClean="0">
                <a:latin typeface="Consolas" panose="020B0609020204030204" pitchFamily="49" charset="0"/>
              </a:rPr>
              <a:t> (int i=0; i&lt;</a:t>
            </a:r>
            <a:r>
              <a:rPr lang="hu-HU" sz="3200" dirty="0" err="1" smtClean="0">
                <a:latin typeface="Consolas" panose="020B0609020204030204" pitchFamily="49" charset="0"/>
              </a:rPr>
              <a:t>t.length</a:t>
            </a:r>
            <a:r>
              <a:rPr lang="hu-HU" sz="3200" dirty="0" smtClean="0">
                <a:latin typeface="Consolas" panose="020B0609020204030204" pitchFamily="49" charset="0"/>
              </a:rPr>
              <a:t>; </a:t>
            </a:r>
            <a:r>
              <a:rPr lang="hu-HU" sz="3200" dirty="0" err="1" smtClean="0">
                <a:latin typeface="Consolas" panose="020B0609020204030204" pitchFamily="49" charset="0"/>
              </a:rPr>
              <a:t>i</a:t>
            </a:r>
            <a:r>
              <a:rPr lang="hu-HU" sz="3200" dirty="0" smtClean="0">
                <a:latin typeface="Consolas" panose="020B0609020204030204" pitchFamily="49" charset="0"/>
              </a:rPr>
              <a:t>++) </a:t>
            </a:r>
            <a:r>
              <a:rPr lang="hu-HU" sz="32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hu-HU" sz="3200" dirty="0" smtClean="0">
                <a:latin typeface="Consolas" panose="020B0609020204030204" pitchFamily="49" charset="0"/>
              </a:rPr>
              <a:t>	</a:t>
            </a:r>
            <a:r>
              <a:rPr lang="hu-HU" sz="3200" dirty="0" err="1" smtClean="0">
                <a:latin typeface="Consolas" panose="020B0609020204030204" pitchFamily="49" charset="0"/>
              </a:rPr>
              <a:t>if</a:t>
            </a:r>
            <a:r>
              <a:rPr lang="hu-HU" sz="3200" dirty="0" smtClean="0">
                <a:latin typeface="Consolas" panose="020B0609020204030204" pitchFamily="49" charset="0"/>
              </a:rPr>
              <a:t> (t[i] == 6)</a:t>
            </a:r>
            <a:r>
              <a:rPr lang="hu-HU" sz="32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hu-HU" sz="3200" dirty="0">
                <a:latin typeface="Consolas" panose="020B0609020204030204" pitchFamily="49" charset="0"/>
              </a:rPr>
              <a:t>	</a:t>
            </a:r>
            <a:r>
              <a:rPr lang="hu-HU" sz="3200" dirty="0" smtClean="0">
                <a:latin typeface="Consolas" panose="020B0609020204030204" pitchFamily="49" charset="0"/>
              </a:rPr>
              <a:t>	db++;</a:t>
            </a:r>
          </a:p>
          <a:p>
            <a:r>
              <a:rPr lang="hu-HU" sz="3200" dirty="0">
                <a:latin typeface="Consolas" panose="020B0609020204030204" pitchFamily="49" charset="0"/>
              </a:rPr>
              <a:t>	</a:t>
            </a:r>
            <a:r>
              <a:rPr lang="hu-HU" sz="3200" b="1" dirty="0" smtClean="0">
                <a:latin typeface="Consolas" panose="020B0609020204030204" pitchFamily="49" charset="0"/>
              </a:rPr>
              <a:t>}</a:t>
            </a:r>
            <a:endParaRPr lang="hu-HU" sz="3200" b="1" dirty="0">
              <a:latin typeface="Consolas" panose="020B0609020204030204" pitchFamily="49" charset="0"/>
            </a:endParaRPr>
          </a:p>
          <a:p>
            <a:r>
              <a:rPr lang="hu-HU" sz="32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hu-HU" sz="3200" dirty="0" err="1" smtClean="0">
                <a:latin typeface="Consolas" panose="020B0609020204030204" pitchFamily="49" charset="0"/>
              </a:rPr>
              <a:t>System.out.println</a:t>
            </a:r>
            <a:r>
              <a:rPr lang="hu-HU" sz="3200" dirty="0" smtClean="0">
                <a:latin typeface="Consolas" panose="020B0609020204030204" pitchFamily="49" charset="0"/>
              </a:rPr>
              <a:t>(s);</a:t>
            </a:r>
          </a:p>
          <a:p>
            <a:endParaRPr lang="hu-HU" sz="3200" dirty="0" smtClean="0">
              <a:latin typeface="Consolas" panose="020B0609020204030204" pitchFamily="49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187624" y="2852936"/>
            <a:ext cx="4608512" cy="1440160"/>
          </a:xfrm>
          <a:prstGeom prst="rect">
            <a:avLst/>
          </a:prstGeom>
          <a:solidFill>
            <a:srgbClr val="FCE9AF">
              <a:alpha val="2902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259904" y="2348880"/>
            <a:ext cx="7408440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9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Összegzés tétele</a:t>
            </a:r>
            <a:endParaRPr lang="hu-HU" sz="28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79512" y="1124744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Adott egy számsorozat. Számoljuk és írassuk ki az elemek összegét. </a:t>
            </a:r>
            <a:endParaRPr lang="hu-HU" sz="3200" dirty="0" smtClean="0"/>
          </a:p>
          <a:p>
            <a:endParaRPr lang="hu-HU" sz="3200" dirty="0">
              <a:latin typeface="Consolas" panose="020B0609020204030204" pitchFamily="49" charset="0"/>
            </a:endParaRPr>
          </a:p>
          <a:p>
            <a:r>
              <a:rPr lang="hu-HU" sz="3200" dirty="0" smtClean="0">
                <a:latin typeface="Consolas" panose="020B0609020204030204" pitchFamily="49" charset="0"/>
              </a:rPr>
              <a:t>Ebbe </a:t>
            </a:r>
            <a:r>
              <a:rPr lang="hu-HU" sz="3200" dirty="0">
                <a:latin typeface="Consolas" panose="020B0609020204030204" pitchFamily="49" charset="0"/>
              </a:rPr>
              <a:t>a feladatcsoportba sorolható a különbség-, illetve a szorzatképzés is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  <a:endParaRPr lang="hu-HU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Összegzés tétele</a:t>
            </a:r>
            <a:endParaRPr lang="hu-HU" sz="28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79512" y="980728"/>
            <a:ext cx="878497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hu-HU" sz="3200" dirty="0" smtClean="0">
                <a:latin typeface="Consolas" panose="020B0609020204030204" pitchFamily="49" charset="0"/>
              </a:rPr>
              <a:t>Az összeget (</a:t>
            </a:r>
            <a:r>
              <a:rPr lang="hu-HU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hu-HU" sz="3200" dirty="0" smtClean="0">
                <a:latin typeface="Consolas" panose="020B0609020204030204" pitchFamily="49" charset="0"/>
              </a:rPr>
              <a:t>) nullára </a:t>
            </a:r>
            <a:r>
              <a:rPr lang="hu-HU" sz="3200" dirty="0">
                <a:latin typeface="Consolas" panose="020B0609020204030204" pitchFamily="49" charset="0"/>
              </a:rPr>
              <a:t>állítjuk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  <a:endParaRPr lang="hu-HU" sz="3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3200" dirty="0" smtClean="0">
                <a:latin typeface="Consolas" panose="020B0609020204030204" pitchFamily="49" charset="0"/>
              </a:rPr>
              <a:t>Végig </a:t>
            </a:r>
            <a:r>
              <a:rPr lang="hu-HU" sz="3200" dirty="0">
                <a:latin typeface="Consolas" panose="020B0609020204030204" pitchFamily="49" charset="0"/>
              </a:rPr>
              <a:t>lépkedünk a </a:t>
            </a:r>
            <a:r>
              <a:rPr lang="hu-HU" sz="3200" dirty="0" smtClean="0">
                <a:latin typeface="Consolas" panose="020B0609020204030204" pitchFamily="49" charset="0"/>
              </a:rPr>
              <a:t>sorozat (</a:t>
            </a:r>
            <a:r>
              <a:rPr lang="hu-HU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t[]</a:t>
            </a:r>
            <a:r>
              <a:rPr lang="hu-HU" sz="3200" dirty="0" smtClean="0">
                <a:latin typeface="Consolas" panose="020B0609020204030204" pitchFamily="49" charset="0"/>
              </a:rPr>
              <a:t>) </a:t>
            </a:r>
            <a:r>
              <a:rPr lang="hu-HU" sz="3200" dirty="0">
                <a:latin typeface="Consolas" panose="020B0609020204030204" pitchFamily="49" charset="0"/>
              </a:rPr>
              <a:t>elemein és </a:t>
            </a:r>
            <a:r>
              <a:rPr lang="hu-HU" sz="3200" dirty="0" smtClean="0">
                <a:latin typeface="Consolas" panose="020B0609020204030204" pitchFamily="49" charset="0"/>
              </a:rPr>
              <a:t>az </a:t>
            </a:r>
            <a:r>
              <a:rPr lang="hu-HU" sz="3200" dirty="0">
                <a:latin typeface="Consolas" panose="020B0609020204030204" pitchFamily="49" charset="0"/>
              </a:rPr>
              <a:t>aktuális </a:t>
            </a:r>
            <a:r>
              <a:rPr lang="hu-HU" sz="3200" dirty="0" smtClean="0">
                <a:latin typeface="Consolas" panose="020B0609020204030204" pitchFamily="49" charset="0"/>
              </a:rPr>
              <a:t>elemet hozzáadjuk az s-hez (</a:t>
            </a:r>
            <a:r>
              <a:rPr lang="hu-HU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s=</a:t>
            </a:r>
            <a:r>
              <a:rPr lang="hu-HU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hu-HU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+t[i]</a:t>
            </a:r>
            <a:r>
              <a:rPr lang="hu-HU" sz="3200" dirty="0" smtClean="0">
                <a:latin typeface="Consolas" panose="020B0609020204030204" pitchFamily="49" charset="0"/>
              </a:rPr>
              <a:t>).</a:t>
            </a:r>
            <a:endParaRPr lang="hu-HU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Összegzés tétele</a:t>
            </a:r>
            <a:endParaRPr lang="hu-HU" sz="28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299" y="1002208"/>
            <a:ext cx="87849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3200" dirty="0">
                <a:latin typeface="Consolas" panose="020B0609020204030204" pitchFamily="49" charset="0"/>
              </a:rPr>
              <a:t>int t [] </a:t>
            </a:r>
            <a:r>
              <a:rPr lang="hu-HU" sz="3200" dirty="0" smtClean="0">
                <a:latin typeface="Consolas" panose="020B0609020204030204" pitchFamily="49" charset="0"/>
              </a:rPr>
              <a:t>={1, 6, </a:t>
            </a:r>
            <a:r>
              <a:rPr lang="hu-HU" sz="3200" dirty="0" err="1" smtClean="0">
                <a:latin typeface="Consolas" panose="020B0609020204030204" pitchFamily="49" charset="0"/>
              </a:rPr>
              <a:t>6</a:t>
            </a:r>
            <a:r>
              <a:rPr lang="hu-HU" sz="3200" dirty="0" smtClean="0">
                <a:latin typeface="Consolas" panose="020B0609020204030204" pitchFamily="49" charset="0"/>
              </a:rPr>
              <a:t>, 4, 5, 6};</a:t>
            </a:r>
            <a:endParaRPr lang="hu-HU" sz="3200" dirty="0"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hu-HU" sz="3200" dirty="0" smtClean="0">
                <a:latin typeface="Consolas" panose="020B0609020204030204" pitchFamily="49" charset="0"/>
              </a:rPr>
              <a:t>int s = 0;</a:t>
            </a:r>
          </a:p>
          <a:p>
            <a:r>
              <a:rPr lang="hu-HU" sz="3200" dirty="0" err="1" smtClean="0">
                <a:latin typeface="Consolas" panose="020B0609020204030204" pitchFamily="49" charset="0"/>
              </a:rPr>
              <a:t>for</a:t>
            </a:r>
            <a:r>
              <a:rPr lang="hu-HU" sz="3200" dirty="0" smtClean="0">
                <a:latin typeface="Consolas" panose="020B0609020204030204" pitchFamily="49" charset="0"/>
              </a:rPr>
              <a:t> (int i=0; i&lt;</a:t>
            </a:r>
            <a:r>
              <a:rPr lang="hu-HU" sz="3200" dirty="0" err="1" smtClean="0">
                <a:latin typeface="Consolas" panose="020B0609020204030204" pitchFamily="49" charset="0"/>
              </a:rPr>
              <a:t>t.length</a:t>
            </a:r>
            <a:r>
              <a:rPr lang="hu-HU" sz="3200" dirty="0" smtClean="0">
                <a:latin typeface="Consolas" panose="020B0609020204030204" pitchFamily="49" charset="0"/>
              </a:rPr>
              <a:t>; </a:t>
            </a:r>
            <a:r>
              <a:rPr lang="hu-HU" sz="3200" dirty="0" err="1" smtClean="0">
                <a:latin typeface="Consolas" panose="020B0609020204030204" pitchFamily="49" charset="0"/>
              </a:rPr>
              <a:t>i</a:t>
            </a:r>
            <a:r>
              <a:rPr lang="hu-HU" sz="3200" dirty="0" smtClean="0">
                <a:latin typeface="Consolas" panose="020B0609020204030204" pitchFamily="49" charset="0"/>
              </a:rPr>
              <a:t>++) </a:t>
            </a:r>
            <a:r>
              <a:rPr lang="hu-HU" sz="32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hu-HU" sz="3200" dirty="0" smtClean="0">
                <a:latin typeface="Consolas" panose="020B0609020204030204" pitchFamily="49" charset="0"/>
              </a:rPr>
              <a:t>		s=</a:t>
            </a:r>
            <a:r>
              <a:rPr lang="hu-HU" sz="3200" dirty="0" err="1" smtClean="0">
                <a:latin typeface="Consolas" panose="020B0609020204030204" pitchFamily="49" charset="0"/>
              </a:rPr>
              <a:t>s</a:t>
            </a:r>
            <a:r>
              <a:rPr lang="hu-HU" sz="3200" dirty="0" smtClean="0">
                <a:latin typeface="Consolas" panose="020B0609020204030204" pitchFamily="49" charset="0"/>
              </a:rPr>
              <a:t>+t[i];</a:t>
            </a:r>
          </a:p>
          <a:p>
            <a:r>
              <a:rPr lang="hu-HU" sz="3200" b="1" dirty="0" smtClean="0">
                <a:latin typeface="Consolas" panose="020B0609020204030204" pitchFamily="49" charset="0"/>
              </a:rPr>
              <a:t>}</a:t>
            </a:r>
          </a:p>
          <a:p>
            <a:endParaRPr lang="hu-HU" sz="3200" dirty="0" smtClean="0">
              <a:latin typeface="Consolas" panose="020B0609020204030204" pitchFamily="49" charset="0"/>
            </a:endParaRPr>
          </a:p>
          <a:p>
            <a:r>
              <a:rPr lang="hu-HU" sz="3200" dirty="0" err="1" smtClean="0">
                <a:latin typeface="Consolas" panose="020B0609020204030204" pitchFamily="49" charset="0"/>
              </a:rPr>
              <a:t>System.out.println</a:t>
            </a:r>
            <a:r>
              <a:rPr lang="hu-HU" sz="3200" dirty="0" smtClean="0">
                <a:latin typeface="Consolas" panose="020B0609020204030204" pitchFamily="49" charset="0"/>
              </a:rPr>
              <a:t>(db);</a:t>
            </a:r>
          </a:p>
          <a:p>
            <a:endParaRPr lang="hu-HU" sz="3200" dirty="0" smtClean="0">
              <a:latin typeface="Consolas" panose="020B0609020204030204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259904" y="2348880"/>
            <a:ext cx="7408440" cy="1548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7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Tömb adatszerkezet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299" y="1582921"/>
            <a:ext cx="878497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200" dirty="0"/>
              <a:t>A tömb egy olyan </a:t>
            </a:r>
            <a:r>
              <a:rPr lang="hu-HU" sz="3200" dirty="0">
                <a:solidFill>
                  <a:srgbClr val="FF0000"/>
                </a:solidFill>
              </a:rPr>
              <a:t>változó</a:t>
            </a:r>
            <a:r>
              <a:rPr lang="hu-HU" sz="3200" dirty="0"/>
              <a:t>, amely több </a:t>
            </a:r>
            <a:r>
              <a:rPr lang="hu-HU" sz="3200" dirty="0">
                <a:solidFill>
                  <a:srgbClr val="FF0000"/>
                </a:solidFill>
              </a:rPr>
              <a:t>azonos típusú adat</a:t>
            </a:r>
            <a:r>
              <a:rPr lang="hu-HU" sz="3200" dirty="0"/>
              <a:t>ot tartalmaz. </a:t>
            </a:r>
            <a:endParaRPr lang="hu-HU" sz="32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hu-HU" sz="3200" dirty="0" smtClean="0"/>
              <a:t>A </a:t>
            </a:r>
            <a:r>
              <a:rPr lang="hu-HU" sz="3200" dirty="0"/>
              <a:t>tömb (futásidei) hossza a létrehozásakor kerül megállapításra, és attól kezdve a tömb egy állandó méretű adatszerkezet.</a:t>
            </a:r>
            <a:endParaRPr lang="hu-H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Tömb adatszerkezet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87524" y="3537820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Consolas" panose="020B0609020204030204" pitchFamily="49" charset="0"/>
              </a:rPr>
              <a:t>A tömb egy eleme </a:t>
            </a:r>
            <a:r>
              <a:rPr lang="hu-HU" sz="3200" dirty="0" smtClean="0">
                <a:latin typeface="Consolas" panose="020B0609020204030204" pitchFamily="49" charset="0"/>
              </a:rPr>
              <a:t>a </a:t>
            </a:r>
            <a:r>
              <a:rPr lang="hu-HU" sz="3200" dirty="0">
                <a:latin typeface="Consolas" panose="020B0609020204030204" pitchFamily="49" charset="0"/>
              </a:rPr>
              <a:t>tömbben elfoglalt helye (</a:t>
            </a:r>
            <a:r>
              <a:rPr lang="hu-HU" sz="3200" dirty="0">
                <a:solidFill>
                  <a:srgbClr val="FF0000"/>
                </a:solidFill>
                <a:latin typeface="Consolas" panose="020B0609020204030204" pitchFamily="49" charset="0"/>
              </a:rPr>
              <a:t>indexe</a:t>
            </a:r>
            <a:r>
              <a:rPr lang="hu-HU" sz="3200" dirty="0">
                <a:latin typeface="Consolas" panose="020B0609020204030204" pitchFamily="49" charset="0"/>
              </a:rPr>
              <a:t>) alapján érhető el.</a:t>
            </a: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43905"/>
              </p:ext>
            </p:extLst>
          </p:nvPr>
        </p:nvGraphicFramePr>
        <p:xfrm>
          <a:off x="1524000" y="2492896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0.</a:t>
                      </a:r>
                      <a:endParaRPr lang="hu-HU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6.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7.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8.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9.</a:t>
                      </a:r>
                      <a:endParaRPr lang="hu-HU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71512"/>
              </p:ext>
            </p:extLst>
          </p:nvPr>
        </p:nvGraphicFramePr>
        <p:xfrm>
          <a:off x="1524000" y="198884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52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95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hu-HU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églalap 9"/>
          <p:cNvSpPr/>
          <p:nvPr/>
        </p:nvSpPr>
        <p:spPr>
          <a:xfrm>
            <a:off x="3635896" y="2852936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800"/>
              </a:spcAft>
            </a:pPr>
            <a:r>
              <a:rPr lang="hu-HU" sz="3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indexek</a:t>
            </a:r>
            <a:endParaRPr lang="hu-HU" sz="3200" dirty="0" smtClean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27559" y="2852936"/>
            <a:ext cx="2879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800"/>
              </a:spcAft>
            </a:pPr>
            <a:r>
              <a:rPr lang="hu-HU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első index</a:t>
            </a:r>
            <a:endParaRPr lang="hu-HU" sz="3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2267744" y="1124744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800"/>
              </a:spcAft>
            </a:pPr>
            <a:r>
              <a:rPr lang="hu-HU" sz="3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tömb hossza = 10</a:t>
            </a:r>
            <a:endParaRPr lang="hu-HU" sz="3200" dirty="0" smtClean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Jobb oldali kapcsos zárójel 12"/>
          <p:cNvSpPr/>
          <p:nvPr/>
        </p:nvSpPr>
        <p:spPr>
          <a:xfrm rot="16200000">
            <a:off x="4391980" y="-1215516"/>
            <a:ext cx="360040" cy="6048672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2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1" grpId="0" build="p"/>
      <p:bldP spid="12" grpId="0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Tömb deklarálása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299" y="836712"/>
            <a:ext cx="87849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800"/>
              </a:spcAft>
            </a:pPr>
            <a:r>
              <a:rPr lang="hu-HU" sz="3200" dirty="0"/>
              <a:t>Mint minden másfajta változó deklarálásakor, a tömb deklarálása is két részből áll: 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            a </a:t>
            </a:r>
            <a:r>
              <a:rPr lang="hu-HU" sz="3200" dirty="0"/>
              <a:t>tömb </a:t>
            </a:r>
            <a:r>
              <a:rPr lang="hu-HU" sz="3200" dirty="0">
                <a:solidFill>
                  <a:srgbClr val="FF0000"/>
                </a:solidFill>
              </a:rPr>
              <a:t>típusa</a:t>
            </a:r>
            <a:r>
              <a:rPr lang="hu-HU" sz="3200" dirty="0"/>
              <a:t> és a tömb </a:t>
            </a:r>
            <a:r>
              <a:rPr lang="hu-HU" sz="3200" dirty="0">
                <a:solidFill>
                  <a:srgbClr val="FF0000"/>
                </a:solidFill>
              </a:rPr>
              <a:t>neve</a:t>
            </a:r>
            <a:r>
              <a:rPr lang="hu-HU" sz="3200" dirty="0" smtClean="0"/>
              <a:t>.</a:t>
            </a:r>
          </a:p>
          <a:p>
            <a:pPr fontAlgn="base">
              <a:spcAft>
                <a:spcPts val="1800"/>
              </a:spcAft>
            </a:pPr>
            <a:r>
              <a:rPr lang="hu-HU" sz="3200" dirty="0" smtClean="0"/>
              <a:t>A </a:t>
            </a:r>
            <a:r>
              <a:rPr lang="hu-HU" sz="3200" dirty="0"/>
              <a:t>tömb minden eleme azonos típusú! </a:t>
            </a:r>
            <a:endParaRPr lang="hu-HU" sz="3200" dirty="0" smtClean="0"/>
          </a:p>
          <a:p>
            <a:pPr fontAlgn="base">
              <a:spcAft>
                <a:spcPts val="1800"/>
              </a:spcAft>
            </a:pPr>
            <a:r>
              <a:rPr lang="hu-HU" sz="3200" dirty="0" smtClean="0"/>
              <a:t>pl.:	</a:t>
            </a:r>
            <a:r>
              <a:rPr lang="hu-HU" sz="32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int [] t;</a:t>
            </a:r>
          </a:p>
          <a:p>
            <a:pPr marL="457200" indent="-457200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200" dirty="0" smtClean="0"/>
              <a:t>int a tömb </a:t>
            </a:r>
            <a:r>
              <a:rPr lang="hu-HU" sz="3200" dirty="0"/>
              <a:t>által tartalmazott elemek típusa, </a:t>
            </a:r>
            <a:endParaRPr lang="hu-HU" sz="3200" dirty="0" smtClean="0"/>
          </a:p>
          <a:p>
            <a:pPr marL="457200" indent="-457200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200" dirty="0" smtClean="0"/>
              <a:t>a </a:t>
            </a:r>
            <a:r>
              <a:rPr lang="hu-HU" sz="3200" dirty="0"/>
              <a:t>[] pedig azt jelzi, hogy tömbről van szó.</a:t>
            </a:r>
            <a:endParaRPr lang="hu-H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Tömb létrehozása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299" y="954588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Consolas" panose="020B0609020204030204" pitchFamily="49" charset="0"/>
              </a:rPr>
              <a:t>A tömb változók deklarálásával </a:t>
            </a:r>
            <a:r>
              <a:rPr lang="hu-HU" sz="3200" dirty="0" smtClean="0">
                <a:latin typeface="Consolas" panose="020B0609020204030204" pitchFamily="49" charset="0"/>
              </a:rPr>
              <a:t>nem </a:t>
            </a:r>
            <a:r>
              <a:rPr lang="hu-HU" sz="3200" dirty="0">
                <a:latin typeface="Consolas" panose="020B0609020204030204" pitchFamily="49" charset="0"/>
              </a:rPr>
              <a:t>jön létre tényleges tömb, és nem foglal le helyet a memóriában az elemek számára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</a:p>
          <a:p>
            <a:endParaRPr lang="hu-HU" sz="3200" dirty="0" smtClean="0">
              <a:latin typeface="Consolas" panose="020B0609020204030204" pitchFamily="49" charset="0"/>
            </a:endParaRPr>
          </a:p>
          <a:p>
            <a:r>
              <a:rPr lang="hu-HU" sz="3200" dirty="0">
                <a:latin typeface="Consolas" panose="020B0609020204030204" pitchFamily="49" charset="0"/>
              </a:rPr>
              <a:t>Tömb létrehozható </a:t>
            </a:r>
            <a:r>
              <a:rPr lang="hu-HU" sz="3200" dirty="0" smtClean="0">
                <a:latin typeface="Consolas" panose="020B0609020204030204" pitchFamily="49" charset="0"/>
              </a:rPr>
              <a:t>a </a:t>
            </a:r>
            <a:r>
              <a:rPr lang="hu-HU" sz="3200" dirty="0">
                <a:latin typeface="Consolas" panose="020B0609020204030204" pitchFamily="49" charset="0"/>
              </a:rPr>
              <a:t>Java </a:t>
            </a:r>
            <a:r>
              <a:rPr lang="hu-HU" sz="32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hu-HU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latin typeface="Consolas" panose="020B0609020204030204" pitchFamily="49" charset="0"/>
              </a:rPr>
              <a:t>operátora </a:t>
            </a:r>
            <a:r>
              <a:rPr lang="hu-HU" sz="3200" dirty="0" smtClean="0">
                <a:latin typeface="Consolas" panose="020B0609020204030204" pitchFamily="49" charset="0"/>
              </a:rPr>
              <a:t>segítségével:</a:t>
            </a:r>
          </a:p>
          <a:p>
            <a:r>
              <a:rPr lang="hu-HU" sz="3200" dirty="0">
                <a:latin typeface="Consolas" panose="020B0609020204030204" pitchFamily="49" charset="0"/>
              </a:rPr>
              <a:t>	</a:t>
            </a:r>
            <a:r>
              <a:rPr lang="hu-HU" sz="36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sz="36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int [] t; </a:t>
            </a:r>
            <a:r>
              <a:rPr lang="hu-HU" sz="32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hu-HU" sz="36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hu-HU" sz="36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hu-HU" sz="36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int [10];</a:t>
            </a:r>
          </a:p>
          <a:p>
            <a:r>
              <a:rPr lang="hu-HU" sz="36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hu-HU" sz="3200" dirty="0">
              <a:latin typeface="Consolas" panose="020B0609020204030204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403648" y="3897052"/>
            <a:ext cx="70567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403648" y="465487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i="1" dirty="0">
                <a:latin typeface="Consolas" panose="020B0609020204030204" pitchFamily="49" charset="0"/>
              </a:rPr>
              <a:t>int t [] = </a:t>
            </a:r>
            <a:r>
              <a:rPr lang="hu-HU" sz="3600" b="1" i="1" err="1">
                <a:latin typeface="Consolas" panose="020B0609020204030204" pitchFamily="49" charset="0"/>
              </a:rPr>
              <a:t>new</a:t>
            </a:r>
            <a:r>
              <a:rPr lang="hu-HU" sz="3600" b="1" i="1">
                <a:latin typeface="Consolas" panose="020B0609020204030204" pitchFamily="49" charset="0"/>
              </a:rPr>
              <a:t> </a:t>
            </a:r>
            <a:r>
              <a:rPr lang="hu-HU" sz="3600" b="1" i="1" smtClean="0">
                <a:latin typeface="Consolas" panose="020B0609020204030204" pitchFamily="49" charset="0"/>
              </a:rPr>
              <a:t>int[10</a:t>
            </a:r>
            <a:r>
              <a:rPr lang="hu-HU" sz="3600" b="1" i="1" dirty="0" smtClean="0">
                <a:latin typeface="Consolas" panose="020B0609020204030204" pitchFamily="49" charset="0"/>
              </a:rPr>
              <a:t>];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398184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Tömb kezdőértékek beállítása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299" y="1002208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Consolas" panose="020B0609020204030204" pitchFamily="49" charset="0"/>
              </a:rPr>
              <a:t>Használható a tömbök létrehozására és inicializálására a következő rövid formula</a:t>
            </a:r>
            <a:r>
              <a:rPr lang="hu-HU" sz="3200" dirty="0" smtClean="0">
                <a:latin typeface="Consolas" panose="020B0609020204030204" pitchFamily="49" charset="0"/>
              </a:rPr>
              <a:t>:</a:t>
            </a:r>
          </a:p>
          <a:p>
            <a:endParaRPr lang="hu-HU" sz="3200" dirty="0" smtClean="0">
              <a:latin typeface="Consolas" panose="020B0609020204030204" pitchFamily="49" charset="0"/>
            </a:endParaRPr>
          </a:p>
          <a:p>
            <a:r>
              <a:rPr lang="hu-HU" sz="36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int t [] ={12, 34, -3, 45};</a:t>
            </a:r>
            <a:endParaRPr lang="hu-HU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sz="3600" i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latin typeface="Consolas" panose="020B0609020204030204" pitchFamily="49" charset="0"/>
              </a:rPr>
              <a:t>Ilyekor a tömb nagyságát a {} közé írt elemek száma határozza meg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  <a:endParaRPr lang="hu-H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Tömb elemek elérése</a:t>
            </a:r>
            <a:endParaRPr lang="hu-HU" sz="28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299" y="100220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Consolas" panose="020B0609020204030204" pitchFamily="49" charset="0"/>
              </a:rPr>
              <a:t>int t [] ={12, 34, -3, 45};</a:t>
            </a:r>
          </a:p>
          <a:p>
            <a:endParaRPr lang="hu-HU" sz="3200" dirty="0" smtClean="0">
              <a:latin typeface="Consolas" panose="020B0609020204030204" pitchFamily="49" charset="0"/>
            </a:endParaRPr>
          </a:p>
          <a:p>
            <a:r>
              <a:rPr lang="hu-HU" sz="3200" dirty="0" err="1" smtClean="0">
                <a:latin typeface="Consolas" panose="020B0609020204030204" pitchFamily="49" charset="0"/>
              </a:rPr>
              <a:t>for</a:t>
            </a:r>
            <a:r>
              <a:rPr lang="hu-HU" sz="3200" dirty="0" smtClean="0">
                <a:latin typeface="Consolas" panose="020B0609020204030204" pitchFamily="49" charset="0"/>
              </a:rPr>
              <a:t> (int i=0; i&lt;</a:t>
            </a:r>
            <a:r>
              <a:rPr lang="hu-HU" sz="3200" dirty="0" err="1" smtClean="0">
                <a:latin typeface="Consolas" panose="020B0609020204030204" pitchFamily="49" charset="0"/>
              </a:rPr>
              <a:t>t.length</a:t>
            </a:r>
            <a:r>
              <a:rPr lang="hu-HU" sz="3200" dirty="0" smtClean="0">
                <a:latin typeface="Consolas" panose="020B0609020204030204" pitchFamily="49" charset="0"/>
              </a:rPr>
              <a:t>; </a:t>
            </a:r>
            <a:r>
              <a:rPr lang="hu-HU" sz="3200" dirty="0" err="1" smtClean="0">
                <a:latin typeface="Consolas" panose="020B0609020204030204" pitchFamily="49" charset="0"/>
              </a:rPr>
              <a:t>i</a:t>
            </a:r>
            <a:r>
              <a:rPr lang="hu-HU" sz="32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hu-HU" sz="3200" dirty="0" smtClean="0">
                <a:latin typeface="Consolas" panose="020B0609020204030204" pitchFamily="49" charset="0"/>
              </a:rPr>
              <a:t>	</a:t>
            </a:r>
            <a:r>
              <a:rPr lang="hu-HU" sz="3200" dirty="0" err="1" smtClean="0">
                <a:latin typeface="Consolas" panose="020B0609020204030204" pitchFamily="49" charset="0"/>
              </a:rPr>
              <a:t>System.out.print</a:t>
            </a:r>
            <a:r>
              <a:rPr lang="hu-HU" sz="3200" dirty="0" smtClean="0">
                <a:latin typeface="Consolas" panose="020B0609020204030204" pitchFamily="49" charset="0"/>
              </a:rPr>
              <a:t>(t[i]+” ”);</a:t>
            </a:r>
            <a:endParaRPr lang="hu-HU" sz="3200" dirty="0">
              <a:latin typeface="Consolas" panose="020B0609020204030204" pitchFamily="49" charset="0"/>
            </a:endParaRPr>
          </a:p>
          <a:p>
            <a:r>
              <a:rPr lang="hu-HU" sz="3200" dirty="0" smtClean="0">
                <a:latin typeface="Consolas" panose="020B0609020204030204" pitchFamily="49" charset="0"/>
              </a:rPr>
              <a:t>}</a:t>
            </a:r>
          </a:p>
          <a:p>
            <a:endParaRPr lang="hu-HU" sz="3200" dirty="0" smtClean="0">
              <a:latin typeface="Consolas" panose="020B0609020204030204" pitchFamily="49" charset="0"/>
            </a:endParaRP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hivatkozni tudjuk a tömb bármely elemére beírás vagy kiolvasás céljából, a tömb nevéhez egy </a:t>
            </a:r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hu-H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kell írni. </a:t>
            </a:r>
          </a:p>
        </p:txBody>
      </p:sp>
    </p:spTree>
    <p:extLst>
      <p:ext uri="{BB962C8B-B14F-4D97-AF65-F5344CB8AC3E}">
        <p14:creationId xmlns:p14="http://schemas.microsoft.com/office/powerpoint/2010/main" val="7737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Megszámlálás tétele</a:t>
            </a:r>
            <a:endParaRPr lang="hu-HU" sz="28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79512" y="1428463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>
                <a:latin typeface="Consolas" panose="020B0609020204030204" pitchFamily="49" charset="0"/>
              </a:rPr>
              <a:t>Egy </a:t>
            </a:r>
            <a:r>
              <a:rPr lang="hu-HU" sz="3200" dirty="0">
                <a:latin typeface="Consolas" panose="020B0609020204030204" pitchFamily="49" charset="0"/>
              </a:rPr>
              <a:t>sorozat, adott tulajdonsággal rendelkező elemeit számoljuk meg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</a:p>
          <a:p>
            <a:endParaRPr lang="hu-HU" sz="32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onsolas" panose="020B0609020204030204" pitchFamily="49" charset="0"/>
              </a:rPr>
              <a:t>	hányszor dobtunk hatost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Consolas" panose="020B0609020204030204" pitchFamily="49" charset="0"/>
              </a:rPr>
              <a:t>	</a:t>
            </a:r>
            <a:r>
              <a:rPr lang="hu-HU" sz="3200" dirty="0" smtClean="0">
                <a:latin typeface="Consolas" panose="020B0609020204030204" pitchFamily="49" charset="0"/>
              </a:rPr>
              <a:t>180 cm-nél magasabbak létszáma</a:t>
            </a:r>
          </a:p>
          <a:p>
            <a:r>
              <a:rPr lang="hu-HU" sz="3200" dirty="0">
                <a:latin typeface="Consolas" panose="020B0609020204030204" pitchFamily="49" charset="0"/>
              </a:rPr>
              <a:t>	</a:t>
            </a:r>
            <a:r>
              <a:rPr lang="hu-HU" sz="3200" dirty="0" smtClean="0">
                <a:latin typeface="Consolas" panose="020B0609020204030204" pitchFamily="49" charset="0"/>
              </a:rPr>
              <a:t>	</a:t>
            </a:r>
          </a:p>
          <a:p>
            <a:endParaRPr lang="hu-HU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pPr algn="r"/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Megszámlálás tétele</a:t>
            </a:r>
            <a:endParaRPr lang="hu-HU" sz="28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79512" y="980728"/>
            <a:ext cx="878497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hu-HU" sz="3200" dirty="0" smtClean="0">
                <a:latin typeface="Consolas" panose="020B0609020204030204" pitchFamily="49" charset="0"/>
              </a:rPr>
              <a:t>A </a:t>
            </a:r>
            <a:r>
              <a:rPr lang="hu-HU" sz="3200" dirty="0">
                <a:latin typeface="Consolas" panose="020B0609020204030204" pitchFamily="49" charset="0"/>
              </a:rPr>
              <a:t>számlálót </a:t>
            </a:r>
            <a:r>
              <a:rPr lang="hu-HU" sz="3200" dirty="0" smtClean="0">
                <a:latin typeface="Consolas" panose="020B0609020204030204" pitchFamily="49" charset="0"/>
              </a:rPr>
              <a:t>(</a:t>
            </a:r>
            <a:r>
              <a:rPr lang="hu-HU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db</a:t>
            </a:r>
            <a:r>
              <a:rPr lang="hu-HU" sz="3200" dirty="0" smtClean="0">
                <a:latin typeface="Consolas" panose="020B0609020204030204" pitchFamily="49" charset="0"/>
              </a:rPr>
              <a:t>) nullára </a:t>
            </a:r>
            <a:r>
              <a:rPr lang="hu-HU" sz="3200" dirty="0">
                <a:latin typeface="Consolas" panose="020B0609020204030204" pitchFamily="49" charset="0"/>
              </a:rPr>
              <a:t>állítjuk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  <a:endParaRPr lang="hu-HU" sz="3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3200" dirty="0" smtClean="0">
                <a:latin typeface="Consolas" panose="020B0609020204030204" pitchFamily="49" charset="0"/>
              </a:rPr>
              <a:t>Végig </a:t>
            </a:r>
            <a:r>
              <a:rPr lang="hu-HU" sz="3200" dirty="0">
                <a:latin typeface="Consolas" panose="020B0609020204030204" pitchFamily="49" charset="0"/>
              </a:rPr>
              <a:t>lépkedünk a </a:t>
            </a:r>
            <a:r>
              <a:rPr lang="hu-HU" sz="3200" dirty="0" smtClean="0">
                <a:latin typeface="Consolas" panose="020B0609020204030204" pitchFamily="49" charset="0"/>
              </a:rPr>
              <a:t>sorozat (</a:t>
            </a:r>
            <a:r>
              <a:rPr lang="hu-HU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t[]</a:t>
            </a:r>
            <a:r>
              <a:rPr lang="hu-HU" sz="3200" dirty="0" smtClean="0">
                <a:latin typeface="Consolas" panose="020B0609020204030204" pitchFamily="49" charset="0"/>
              </a:rPr>
              <a:t>) </a:t>
            </a:r>
            <a:r>
              <a:rPr lang="hu-HU" sz="3200" dirty="0">
                <a:latin typeface="Consolas" panose="020B0609020204030204" pitchFamily="49" charset="0"/>
              </a:rPr>
              <a:t>elemein és ha az aktuális elem tulajdonsága megegyezik az adott tulajdonsággal, akkor a számláló értékét egyel </a:t>
            </a:r>
            <a:r>
              <a:rPr lang="hu-HU" sz="3200" dirty="0" smtClean="0">
                <a:latin typeface="Consolas" panose="020B0609020204030204" pitchFamily="49" charset="0"/>
              </a:rPr>
              <a:t>megnöveljük (</a:t>
            </a:r>
            <a:r>
              <a:rPr lang="hu-HU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db++</a:t>
            </a:r>
            <a:r>
              <a:rPr lang="hu-HU" sz="3200" dirty="0" smtClean="0">
                <a:latin typeface="Consolas" panose="020B0609020204030204" pitchFamily="49" charset="0"/>
              </a:rPr>
              <a:t>).</a:t>
            </a:r>
            <a:endParaRPr lang="hu-HU" sz="3200" dirty="0">
              <a:latin typeface="Consolas" panose="020B0609020204030204" pitchFamily="49" charset="0"/>
            </a:endParaRPr>
          </a:p>
          <a:p>
            <a:endParaRPr lang="hu-HU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</TotalTime>
  <Words>347</Words>
  <Application>Microsoft Office PowerPoint</Application>
  <PresentationFormat>Diavetítés a képernyőre (4:3 oldalarány)</PresentationFormat>
  <Paragraphs>95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Origó</vt:lpstr>
      <vt:lpstr>Java</vt:lpstr>
      <vt:lpstr>   Tömb adatszerkezet</vt:lpstr>
      <vt:lpstr>   Tömb adatszerkezet</vt:lpstr>
      <vt:lpstr>   Tömb deklarálása</vt:lpstr>
      <vt:lpstr>   Tömb létrehozása</vt:lpstr>
      <vt:lpstr>   Tömb kezdőértékek beállítása</vt:lpstr>
      <vt:lpstr>   Tömb elemek elérése</vt:lpstr>
      <vt:lpstr>   Megszámlálás tétele</vt:lpstr>
      <vt:lpstr>   Megszámlálás tétele</vt:lpstr>
      <vt:lpstr>   Megszámlálás tétele</vt:lpstr>
      <vt:lpstr>   Összegzés tétele</vt:lpstr>
      <vt:lpstr>   Összegzés tétele</vt:lpstr>
      <vt:lpstr>   Összegzés tétele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dc:creator>bgemil</dc:creator>
  <cp:lastModifiedBy>tanuló</cp:lastModifiedBy>
  <cp:revision>215</cp:revision>
  <dcterms:modified xsi:type="dcterms:W3CDTF">2017-10-16T18:16:18Z</dcterms:modified>
</cp:coreProperties>
</file>