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18"/>
  </p:notesMasterIdLst>
  <p:sldIdLst>
    <p:sldId id="256" r:id="rId2"/>
    <p:sldId id="264" r:id="rId3"/>
    <p:sldId id="265" r:id="rId4"/>
    <p:sldId id="257" r:id="rId5"/>
    <p:sldId id="266" r:id="rId6"/>
    <p:sldId id="258" r:id="rId7"/>
    <p:sldId id="268" r:id="rId8"/>
    <p:sldId id="267" r:id="rId9"/>
    <p:sldId id="259" r:id="rId10"/>
    <p:sldId id="269" r:id="rId11"/>
    <p:sldId id="260" r:id="rId12"/>
    <p:sldId id="270" r:id="rId13"/>
    <p:sldId id="271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100" d="100"/>
          <a:sy n="100" d="100"/>
        </p:scale>
        <p:origin x="990" y="4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77F82-8FDB-4B45-9B2A-AB33C0AED9C3}" type="datetimeFigureOut">
              <a:rPr lang="hu-HU" smtClean="0"/>
              <a:t>2017.03.05.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34C95-DC51-4589-BF99-225FA3743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148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34C95-DC51-4589-BF99-225FA3743ACC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976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2017.03.05.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7618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2017.03.05.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29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2017.03.05.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44605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2017.03.05.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30365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2017.03.05.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43414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2017.03.05.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91913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2017.03.05.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20448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2017.03.05.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93005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2017.03.05.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05719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2017.03.05.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0429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2017.03.05.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79224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C4BDB-C60A-41E4-B5DF-3149B1EC3C34}" type="datetimeFigureOut">
              <a:rPr lang="hu-HU" smtClean="0"/>
              <a:t>2017.03.05.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70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nfotanar.blog.h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Objektumok 1.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mtClean="0"/>
              <a:t>Osztály, példány, attribútum, metódus, inicializálás</a:t>
            </a:r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4917472" y="6062597"/>
            <a:ext cx="2471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mtClean="0"/>
              <a:t>© Tóth József, 2015</a:t>
            </a:r>
            <a:br>
              <a:rPr lang="hu-HU" smtClean="0"/>
            </a:br>
            <a:r>
              <a:rPr lang="hu-HU" smtClean="0">
                <a:hlinkClick r:id="rId2"/>
              </a:rPr>
              <a:t>http://infotanar.blog.hu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82750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Készíts mozgat néven még </a:t>
            </a:r>
            <a:r>
              <a:rPr lang="hu-HU"/>
              <a:t>egy </a:t>
            </a:r>
            <a:r>
              <a:rPr lang="hu-HU" smtClean="0"/>
              <a:t>metódust, amely a pont x és y koordinátáját módosítja a kapott dx és dy értékekkel!</a:t>
            </a:r>
          </a:p>
          <a:p>
            <a:r>
              <a:rPr lang="hu-HU" smtClean="0"/>
              <a:t>Mozgasd a metódus segítségével a p2 pontot! (dx=2,dy=-1)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042714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804" y="179996"/>
            <a:ext cx="7227287" cy="6481474"/>
          </a:xfrm>
          <a:prstGeom prst="rect">
            <a:avLst/>
          </a:prstGeom>
          <a:ln w="38100">
            <a:noFill/>
          </a:ln>
        </p:spPr>
      </p:pic>
      <p:sp>
        <p:nvSpPr>
          <p:cNvPr id="5" name="Vonalas buborék 1 4"/>
          <p:cNvSpPr/>
          <p:nvPr/>
        </p:nvSpPr>
        <p:spPr>
          <a:xfrm>
            <a:off x="9563227" y="1604761"/>
            <a:ext cx="1392309" cy="1784662"/>
          </a:xfrm>
          <a:prstGeom prst="borderCallout1">
            <a:avLst>
              <a:gd name="adj1" fmla="val 48601"/>
              <a:gd name="adj2" fmla="val -827"/>
              <a:gd name="adj3" fmla="val 48437"/>
              <a:gd name="adj4" fmla="val -258005"/>
            </a:avLst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/>
              <a:t>Metódus paramé-terekkel.</a:t>
            </a:r>
          </a:p>
          <a:p>
            <a:pPr algn="ctr"/>
            <a:r>
              <a:rPr lang="hu-HU" smtClean="0"/>
              <a:t>Első paramétere mindig: </a:t>
            </a:r>
            <a:r>
              <a:rPr lang="hu-HU" b="1" smtClean="0"/>
              <a:t>self</a:t>
            </a:r>
            <a:endParaRPr lang="hu-HU" b="1"/>
          </a:p>
        </p:txBody>
      </p:sp>
      <p:sp>
        <p:nvSpPr>
          <p:cNvPr id="6" name="Vonalas buborék 1 5"/>
          <p:cNvSpPr/>
          <p:nvPr/>
        </p:nvSpPr>
        <p:spPr>
          <a:xfrm>
            <a:off x="6954265" y="5240960"/>
            <a:ext cx="1392309" cy="1031344"/>
          </a:xfrm>
          <a:prstGeom prst="borderCallout1">
            <a:avLst>
              <a:gd name="adj1" fmla="val 48601"/>
              <a:gd name="adj2" fmla="val -827"/>
              <a:gd name="adj3" fmla="val 50181"/>
              <a:gd name="adj4" fmla="val -212971"/>
            </a:avLst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/>
              <a:t>Metódus hívása para-méterekkel</a:t>
            </a:r>
            <a:endParaRPr lang="hu-HU"/>
          </a:p>
        </p:txBody>
      </p:sp>
      <p:sp>
        <p:nvSpPr>
          <p:cNvPr id="7" name="Vonalas buborék 1 6"/>
          <p:cNvSpPr/>
          <p:nvPr/>
        </p:nvSpPr>
        <p:spPr>
          <a:xfrm>
            <a:off x="9563228" y="4085751"/>
            <a:ext cx="1392309" cy="612648"/>
          </a:xfrm>
          <a:prstGeom prst="borderCallout1">
            <a:avLst>
              <a:gd name="adj1" fmla="val 99803"/>
              <a:gd name="adj2" fmla="val 50043"/>
              <a:gd name="adj3" fmla="val 216364"/>
              <a:gd name="adj4" fmla="val 50836"/>
            </a:avLst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/>
              <a:t>Kimenet</a:t>
            </a:r>
            <a:endParaRPr lang="hu-HU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946" y="5394727"/>
            <a:ext cx="3009524" cy="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784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Inicializáló metódus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A példány létrehozásakor beállítja az attribútumok értékeit.</a:t>
            </a:r>
          </a:p>
          <a:p>
            <a:r>
              <a:rPr lang="hu-HU" smtClean="0"/>
              <a:t>Neve kötelezően:  __init__(self, …)</a:t>
            </a:r>
          </a:p>
          <a:p>
            <a:r>
              <a:rPr lang="hu-HU" smtClean="0"/>
              <a:t>Ezt szokás használni, nem a közvetlen beállítást.</a:t>
            </a:r>
          </a:p>
          <a:p>
            <a:r>
              <a:rPr lang="hu-HU" smtClean="0"/>
              <a:t>Így biztosan nem felejtjük el beállítani az attribútumokat.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8129059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Készíts inicializáló metódust a Pont osztályba, amely a kapott értékekre állítja be a pont koordinátáit! </a:t>
            </a:r>
          </a:p>
          <a:p>
            <a:r>
              <a:rPr lang="hu-HU" smtClean="0"/>
              <a:t>Ha valamelyik koordináta értékét nem kapja meg, akkor az legyen 0!</a:t>
            </a:r>
          </a:p>
          <a:p>
            <a:r>
              <a:rPr lang="hu-HU" smtClean="0"/>
              <a:t>Írd át a főprogramot is ennek megfelelően!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0923645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18" y="163453"/>
            <a:ext cx="7008812" cy="6525445"/>
          </a:xfrm>
          <a:prstGeom prst="rect">
            <a:avLst/>
          </a:prstGeom>
        </p:spPr>
      </p:pic>
      <p:sp>
        <p:nvSpPr>
          <p:cNvPr id="5" name="Vonalas buborék 1 4"/>
          <p:cNvSpPr/>
          <p:nvPr/>
        </p:nvSpPr>
        <p:spPr>
          <a:xfrm>
            <a:off x="9563227" y="339633"/>
            <a:ext cx="1392309" cy="1784662"/>
          </a:xfrm>
          <a:prstGeom prst="borderCallout1">
            <a:avLst>
              <a:gd name="adj1" fmla="val 48601"/>
              <a:gd name="adj2" fmla="val -827"/>
              <a:gd name="adj3" fmla="val 48437"/>
              <a:gd name="adj4" fmla="val -222018"/>
            </a:avLst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/>
              <a:t>Inicializáló metódus.</a:t>
            </a:r>
          </a:p>
          <a:p>
            <a:pPr algn="ctr"/>
            <a:r>
              <a:rPr lang="hu-HU" smtClean="0"/>
              <a:t>Első paraméter mindig: </a:t>
            </a:r>
            <a:r>
              <a:rPr lang="hu-HU" b="1" smtClean="0"/>
              <a:t>self</a:t>
            </a:r>
            <a:endParaRPr lang="hu-HU" b="1"/>
          </a:p>
        </p:txBody>
      </p:sp>
      <p:sp>
        <p:nvSpPr>
          <p:cNvPr id="6" name="Vonalas buborék 1 5"/>
          <p:cNvSpPr/>
          <p:nvPr/>
        </p:nvSpPr>
        <p:spPr>
          <a:xfrm>
            <a:off x="6250488" y="4915283"/>
            <a:ext cx="1732831" cy="1009528"/>
          </a:xfrm>
          <a:prstGeom prst="borderCallout1">
            <a:avLst>
              <a:gd name="adj1" fmla="val 48601"/>
              <a:gd name="adj2" fmla="val -827"/>
              <a:gd name="adj3" fmla="val 48940"/>
              <a:gd name="adj4" fmla="val -145022"/>
            </a:avLst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/>
              <a:t>Példányok létrehozása kezdőértékekkel</a:t>
            </a:r>
            <a:endParaRPr lang="hu-HU"/>
          </a:p>
        </p:txBody>
      </p:sp>
      <p:sp>
        <p:nvSpPr>
          <p:cNvPr id="7" name="Vonalas buborék 1 6"/>
          <p:cNvSpPr/>
          <p:nvPr/>
        </p:nvSpPr>
        <p:spPr>
          <a:xfrm>
            <a:off x="9563228" y="4085751"/>
            <a:ext cx="1392309" cy="612648"/>
          </a:xfrm>
          <a:prstGeom prst="borderCallout1">
            <a:avLst>
              <a:gd name="adj1" fmla="val 99803"/>
              <a:gd name="adj2" fmla="val 50043"/>
              <a:gd name="adj3" fmla="val 216364"/>
              <a:gd name="adj4" fmla="val 50836"/>
            </a:avLst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/>
              <a:t>Kimenet</a:t>
            </a:r>
            <a:endParaRPr lang="hu-HU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946" y="5394727"/>
            <a:ext cx="3009524" cy="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784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Önálló 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Készíts a Pont osztályba egy új metódust csere névvel, amely felcseréli a pont x és y koordinátáit!</a:t>
            </a:r>
          </a:p>
          <a:p>
            <a:r>
              <a:rPr lang="hu-HU" smtClean="0"/>
              <a:t>Hívd meg a metódust a p1 pontra, majd írasd ki a p1 koordinátáit a többi adat kiírása előtt!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0933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922" y="259748"/>
            <a:ext cx="5609638" cy="6391421"/>
          </a:xfrm>
          <a:prstGeom prst="rect">
            <a:avLst/>
          </a:prstGeom>
        </p:spPr>
      </p:pic>
      <p:sp>
        <p:nvSpPr>
          <p:cNvPr id="5" name="Vonalas buborék 1 4"/>
          <p:cNvSpPr/>
          <p:nvPr/>
        </p:nvSpPr>
        <p:spPr>
          <a:xfrm>
            <a:off x="9560736" y="2129425"/>
            <a:ext cx="1392309" cy="534920"/>
          </a:xfrm>
          <a:prstGeom prst="borderCallout1">
            <a:avLst>
              <a:gd name="adj1" fmla="val 48601"/>
              <a:gd name="adj2" fmla="val -827"/>
              <a:gd name="adj3" fmla="val 390320"/>
              <a:gd name="adj4" fmla="val -133852"/>
            </a:avLst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/>
              <a:t>Megoldás</a:t>
            </a:r>
            <a:endParaRPr lang="hu-HU"/>
          </a:p>
        </p:txBody>
      </p:sp>
      <p:sp>
        <p:nvSpPr>
          <p:cNvPr id="7" name="Vonalas buborék 1 6"/>
          <p:cNvSpPr/>
          <p:nvPr/>
        </p:nvSpPr>
        <p:spPr>
          <a:xfrm>
            <a:off x="9563228" y="4085751"/>
            <a:ext cx="1392309" cy="612648"/>
          </a:xfrm>
          <a:prstGeom prst="borderCallout1">
            <a:avLst>
              <a:gd name="adj1" fmla="val 99803"/>
              <a:gd name="adj2" fmla="val 50043"/>
              <a:gd name="adj3" fmla="val 216364"/>
              <a:gd name="adj4" fmla="val 50836"/>
            </a:avLst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/>
              <a:t>Kimenet</a:t>
            </a: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681" y="5424170"/>
            <a:ext cx="2684420" cy="856379"/>
          </a:xfrm>
          <a:prstGeom prst="rect">
            <a:avLst/>
          </a:prstGeom>
        </p:spPr>
      </p:pic>
      <p:sp>
        <p:nvSpPr>
          <p:cNvPr id="9" name="Téglalap 8"/>
          <p:cNvSpPr/>
          <p:nvPr/>
        </p:nvSpPr>
        <p:spPr>
          <a:xfrm>
            <a:off x="2118922" y="4225626"/>
            <a:ext cx="5609638" cy="1411086"/>
          </a:xfrm>
          <a:prstGeom prst="rect">
            <a:avLst/>
          </a:pr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84062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Osztály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Új adattípus, amely …</a:t>
            </a:r>
          </a:p>
          <a:p>
            <a:pPr lvl="1"/>
            <a:r>
              <a:rPr lang="hu-HU" smtClean="0"/>
              <a:t>több adatot együtt tárol, és …</a:t>
            </a:r>
          </a:p>
          <a:p>
            <a:pPr lvl="1"/>
            <a:r>
              <a:rPr lang="hu-HU" smtClean="0"/>
              <a:t>az adatokkal kapcsolatos műveleteket is tartalmazhat.</a:t>
            </a:r>
          </a:p>
          <a:p>
            <a:r>
              <a:rPr lang="hu-HU" smtClean="0"/>
              <a:t>Például a string és a lista is osztály.</a:t>
            </a:r>
          </a:p>
          <a:p>
            <a:r>
              <a:rPr lang="hu-HU" smtClean="0"/>
              <a:t>Az osztály alapján létrehozott objektumokat </a:t>
            </a:r>
            <a:r>
              <a:rPr lang="hu-HU" b="1" smtClean="0"/>
              <a:t>példányoknak</a:t>
            </a:r>
            <a:r>
              <a:rPr lang="hu-HU" smtClean="0"/>
              <a:t> nevezzük.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911199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Feladatok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Készíts osztályt a koordináta rendszer egy pontjának adataihoz </a:t>
            </a:r>
            <a:r>
              <a:rPr lang="hu-HU" smtClean="0"/>
              <a:t/>
            </a:r>
            <a:br>
              <a:rPr lang="hu-HU" smtClean="0"/>
            </a:br>
            <a:r>
              <a:rPr lang="hu-HU" smtClean="0"/>
              <a:t>(</a:t>
            </a:r>
            <a:r>
              <a:rPr lang="hu-HU"/>
              <a:t>x és y koordináta)! </a:t>
            </a:r>
            <a:endParaRPr lang="hu-HU" smtClean="0"/>
          </a:p>
          <a:p>
            <a:r>
              <a:rPr lang="hu-HU" smtClean="0"/>
              <a:t>Hozz </a:t>
            </a:r>
            <a:r>
              <a:rPr lang="hu-HU"/>
              <a:t>létre egy pont példányt az osztály alapján</a:t>
            </a:r>
            <a:r>
              <a:rPr lang="hu-HU" smtClean="0"/>
              <a:t>!</a:t>
            </a:r>
          </a:p>
          <a:p>
            <a:r>
              <a:rPr lang="hu-HU" smtClean="0"/>
              <a:t>Állítsd be a pont koordinátáit (2,3), majd írasd ki őket!</a:t>
            </a:r>
            <a:endParaRPr lang="hu-HU"/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264876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504" y="888618"/>
            <a:ext cx="3714286" cy="2323810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 rotWithShape="1">
          <a:blip r:embed="rId4"/>
          <a:srcRect t="46646"/>
          <a:stretch/>
        </p:blipFill>
        <p:spPr>
          <a:xfrm>
            <a:off x="7265143" y="4658150"/>
            <a:ext cx="685714" cy="376020"/>
          </a:xfrm>
          <a:prstGeom prst="rect">
            <a:avLst/>
          </a:prstGeom>
        </p:spPr>
      </p:pic>
      <p:sp>
        <p:nvSpPr>
          <p:cNvPr id="4" name="Vonalas buborék 1 3"/>
          <p:cNvSpPr/>
          <p:nvPr/>
        </p:nvSpPr>
        <p:spPr>
          <a:xfrm>
            <a:off x="7608001" y="350729"/>
            <a:ext cx="1507423" cy="1150537"/>
          </a:xfrm>
          <a:prstGeom prst="borderCallout1">
            <a:avLst>
              <a:gd name="adj1" fmla="val 50733"/>
              <a:gd name="adj2" fmla="val 111"/>
              <a:gd name="adj3" fmla="val 62063"/>
              <a:gd name="adj4" fmla="val -171307"/>
            </a:avLst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/>
              <a:t>Osztály definíciója</a:t>
            </a:r>
            <a:br>
              <a:rPr lang="hu-HU" smtClean="0"/>
            </a:br>
            <a:r>
              <a:rPr lang="hu-HU" smtClean="0"/>
              <a:t>(nagybetűvel kezdődik!)</a:t>
            </a:r>
            <a:endParaRPr lang="hu-HU"/>
          </a:p>
        </p:txBody>
      </p:sp>
      <p:sp>
        <p:nvSpPr>
          <p:cNvPr id="5" name="Vonalas buborék 1 4"/>
          <p:cNvSpPr/>
          <p:nvPr/>
        </p:nvSpPr>
        <p:spPr>
          <a:xfrm>
            <a:off x="7608001" y="1636745"/>
            <a:ext cx="1507423" cy="818355"/>
          </a:xfrm>
          <a:prstGeom prst="borderCallout1">
            <a:avLst>
              <a:gd name="adj1" fmla="val 48601"/>
              <a:gd name="adj2" fmla="val -827"/>
              <a:gd name="adj3" fmla="val 50286"/>
              <a:gd name="adj4" fmla="val -175097"/>
            </a:avLst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/>
              <a:t>Példány</a:t>
            </a:r>
          </a:p>
          <a:p>
            <a:pPr algn="ctr"/>
            <a:r>
              <a:rPr lang="hu-HU" smtClean="0"/>
              <a:t>(objektum) létrehozása</a:t>
            </a:r>
            <a:endParaRPr lang="hu-HU"/>
          </a:p>
        </p:txBody>
      </p:sp>
      <p:sp>
        <p:nvSpPr>
          <p:cNvPr id="6" name="Vonalas buborék 1 5"/>
          <p:cNvSpPr/>
          <p:nvPr/>
        </p:nvSpPr>
        <p:spPr>
          <a:xfrm>
            <a:off x="7608000" y="2599779"/>
            <a:ext cx="1507424" cy="1295816"/>
          </a:xfrm>
          <a:prstGeom prst="borderCallout1">
            <a:avLst>
              <a:gd name="adj1" fmla="val 48601"/>
              <a:gd name="adj2" fmla="val -827"/>
              <a:gd name="adj3" fmla="val -7590"/>
              <a:gd name="adj4" fmla="val -202512"/>
            </a:avLst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/>
              <a:t>Példány-</a:t>
            </a:r>
            <a:br>
              <a:rPr lang="hu-HU" smtClean="0"/>
            </a:br>
            <a:r>
              <a:rPr lang="hu-HU" smtClean="0"/>
              <a:t>(objektum-)</a:t>
            </a:r>
            <a:br>
              <a:rPr lang="hu-HU" smtClean="0"/>
            </a:br>
            <a:r>
              <a:rPr lang="hu-HU" smtClean="0"/>
              <a:t>változók =</a:t>
            </a:r>
            <a:br>
              <a:rPr lang="hu-HU" smtClean="0"/>
            </a:br>
            <a:r>
              <a:rPr lang="hu-HU" b="1" smtClean="0"/>
              <a:t>attribútumok</a:t>
            </a:r>
            <a:endParaRPr lang="hu-HU" b="1"/>
          </a:p>
        </p:txBody>
      </p:sp>
      <p:sp>
        <p:nvSpPr>
          <p:cNvPr id="7" name="Vonalas buborék 1 6"/>
          <p:cNvSpPr/>
          <p:nvPr/>
        </p:nvSpPr>
        <p:spPr>
          <a:xfrm>
            <a:off x="4088051" y="4539836"/>
            <a:ext cx="1392309" cy="612648"/>
          </a:xfrm>
          <a:prstGeom prst="borderCallout1">
            <a:avLst>
              <a:gd name="adj1" fmla="val 50733"/>
              <a:gd name="adj2" fmla="val 98624"/>
              <a:gd name="adj3" fmla="val 52798"/>
              <a:gd name="adj4" fmla="val 227129"/>
            </a:avLst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/>
              <a:t>Kimenet</a:t>
            </a:r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4342994" y="3318422"/>
            <a:ext cx="882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obj1.py</a:t>
            </a:r>
            <a:endParaRPr lang="hu-HU"/>
          </a:p>
        </p:txBody>
      </p:sp>
      <p:sp>
        <p:nvSpPr>
          <p:cNvPr id="10" name="Szövegdoboz 9"/>
          <p:cNvSpPr txBox="1"/>
          <p:nvPr/>
        </p:nvSpPr>
        <p:spPr>
          <a:xfrm>
            <a:off x="9303301" y="1861256"/>
            <a:ext cx="19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A zárójel kötelező!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97166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Hozz létre még egy pont példányt, állítsd be a koordinátáit (-5,6), majd írasd ki a két pont x, illetve y koordinátáit!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431069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015" y="546779"/>
            <a:ext cx="3752380" cy="3676190"/>
          </a:xfrm>
          <a:prstGeom prst="rect">
            <a:avLst/>
          </a:prstGeom>
        </p:spPr>
      </p:pic>
      <p:sp>
        <p:nvSpPr>
          <p:cNvPr id="5" name="Vonalas buborék 1 4"/>
          <p:cNvSpPr/>
          <p:nvPr/>
        </p:nvSpPr>
        <p:spPr>
          <a:xfrm>
            <a:off x="7608000" y="1628384"/>
            <a:ext cx="1392309" cy="1192151"/>
          </a:xfrm>
          <a:prstGeom prst="borderCallout1">
            <a:avLst>
              <a:gd name="adj1" fmla="val 48601"/>
              <a:gd name="adj2" fmla="val -827"/>
              <a:gd name="adj3" fmla="val 84941"/>
              <a:gd name="adj4" fmla="val -195029"/>
            </a:avLst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/>
              <a:t>Másik példány</a:t>
            </a:r>
            <a:br>
              <a:rPr lang="hu-HU" smtClean="0"/>
            </a:br>
            <a:r>
              <a:rPr lang="hu-HU" smtClean="0"/>
              <a:t>(objektum)</a:t>
            </a:r>
            <a:br>
              <a:rPr lang="hu-HU" smtClean="0"/>
            </a:br>
            <a:r>
              <a:rPr lang="hu-HU" smtClean="0"/>
              <a:t>létrehozása</a:t>
            </a:r>
            <a:endParaRPr lang="hu-HU"/>
          </a:p>
        </p:txBody>
      </p:sp>
      <p:sp>
        <p:nvSpPr>
          <p:cNvPr id="6" name="Vonalas buborék 1 5"/>
          <p:cNvSpPr/>
          <p:nvPr/>
        </p:nvSpPr>
        <p:spPr>
          <a:xfrm>
            <a:off x="7608000" y="3065261"/>
            <a:ext cx="1392309" cy="1157708"/>
          </a:xfrm>
          <a:prstGeom prst="borderCallout1">
            <a:avLst>
              <a:gd name="adj1" fmla="val 48601"/>
              <a:gd name="adj2" fmla="val -827"/>
              <a:gd name="adj3" fmla="val 10606"/>
              <a:gd name="adj4" fmla="val -211171"/>
            </a:avLst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/>
              <a:t>Példány-</a:t>
            </a:r>
            <a:br>
              <a:rPr lang="hu-HU" smtClean="0"/>
            </a:br>
            <a:r>
              <a:rPr lang="hu-HU" smtClean="0"/>
              <a:t>(objektum-)</a:t>
            </a:r>
            <a:br>
              <a:rPr lang="hu-HU" smtClean="0"/>
            </a:br>
            <a:r>
              <a:rPr lang="hu-HU" smtClean="0"/>
              <a:t>változók =</a:t>
            </a:r>
            <a:br>
              <a:rPr lang="hu-HU" smtClean="0"/>
            </a:br>
            <a:r>
              <a:rPr lang="hu-HU" smtClean="0"/>
              <a:t>atribútumok</a:t>
            </a:r>
            <a:endParaRPr lang="hu-HU"/>
          </a:p>
        </p:txBody>
      </p:sp>
      <p:sp>
        <p:nvSpPr>
          <p:cNvPr id="7" name="Vonalas buborék 1 6"/>
          <p:cNvSpPr/>
          <p:nvPr/>
        </p:nvSpPr>
        <p:spPr>
          <a:xfrm>
            <a:off x="4088051" y="5023160"/>
            <a:ext cx="1392309" cy="612648"/>
          </a:xfrm>
          <a:prstGeom prst="borderCallout1">
            <a:avLst>
              <a:gd name="adj1" fmla="val 50733"/>
              <a:gd name="adj2" fmla="val 98624"/>
              <a:gd name="adj3" fmla="val 52798"/>
              <a:gd name="adj4" fmla="val 227129"/>
            </a:avLst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/>
              <a:t>Kimenet</a:t>
            </a:r>
            <a:endParaRPr lang="hu-HU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 rotWithShape="1">
          <a:blip r:embed="rId3"/>
          <a:srcRect t="30432"/>
          <a:stretch/>
        </p:blipFill>
        <p:spPr>
          <a:xfrm>
            <a:off x="7280927" y="5023160"/>
            <a:ext cx="876190" cy="68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572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Metódusok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Olyan függvények, amelyeket az osztályban adunk meg, és az objektum adott példányával végeznek valamilyen műveletet.</a:t>
            </a:r>
          </a:p>
          <a:p>
            <a:r>
              <a:rPr lang="hu-HU" smtClean="0"/>
              <a:t>Egységbe zárás: az objektum attribútumokat és metódusokat is tartalmaz.</a:t>
            </a:r>
          </a:p>
          <a:p>
            <a:r>
              <a:rPr lang="hu-HU" smtClean="0"/>
              <a:t>A metódusok első paramétere mindig a self!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150423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Készíts a Pont osztályba egy távolság nevű metódust, amely kiírja a pont origótól mért távolságát! (A távolságot a Pithagorasz tétellel számítsa ki.)</a:t>
            </a:r>
          </a:p>
          <a:p>
            <a:r>
              <a:rPr lang="hu-HU" smtClean="0"/>
              <a:t>Írasd ki mindkét pont origótól mért távolságát!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919123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044" y="289217"/>
            <a:ext cx="7561904" cy="4952380"/>
          </a:xfrm>
          <a:prstGeom prst="rect">
            <a:avLst/>
          </a:prstGeom>
        </p:spPr>
      </p:pic>
      <p:sp>
        <p:nvSpPr>
          <p:cNvPr id="5" name="Vonalas buborék 1 4"/>
          <p:cNvSpPr/>
          <p:nvPr/>
        </p:nvSpPr>
        <p:spPr>
          <a:xfrm>
            <a:off x="9426366" y="289217"/>
            <a:ext cx="1392309" cy="1157242"/>
          </a:xfrm>
          <a:prstGeom prst="borderCallout1">
            <a:avLst>
              <a:gd name="adj1" fmla="val 48601"/>
              <a:gd name="adj2" fmla="val -827"/>
              <a:gd name="adj3" fmla="val 102481"/>
              <a:gd name="adj4" fmla="val -267901"/>
            </a:avLst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/>
              <a:t>Metódus.</a:t>
            </a:r>
          </a:p>
          <a:p>
            <a:pPr algn="ctr"/>
            <a:r>
              <a:rPr lang="hu-HU" smtClean="0"/>
              <a:t>Első paramétere mindig: </a:t>
            </a:r>
            <a:r>
              <a:rPr lang="hu-HU" b="1" smtClean="0"/>
              <a:t>self</a:t>
            </a:r>
            <a:endParaRPr lang="hu-HU" b="1"/>
          </a:p>
        </p:txBody>
      </p:sp>
      <p:sp>
        <p:nvSpPr>
          <p:cNvPr id="6" name="Vonalas buborék 1 5"/>
          <p:cNvSpPr/>
          <p:nvPr/>
        </p:nvSpPr>
        <p:spPr>
          <a:xfrm>
            <a:off x="9426365" y="4452077"/>
            <a:ext cx="1392309" cy="612648"/>
          </a:xfrm>
          <a:prstGeom prst="borderCallout1">
            <a:avLst>
              <a:gd name="adj1" fmla="val 48601"/>
              <a:gd name="adj2" fmla="val -827"/>
              <a:gd name="adj3" fmla="val 51396"/>
              <a:gd name="adj4" fmla="val -296639"/>
            </a:avLst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/>
              <a:t>Metódus hívása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770" y="5560731"/>
            <a:ext cx="3161904" cy="742858"/>
          </a:xfrm>
          <a:prstGeom prst="rect">
            <a:avLst/>
          </a:prstGeom>
        </p:spPr>
      </p:pic>
      <p:sp>
        <p:nvSpPr>
          <p:cNvPr id="7" name="Vonalas buborék 1 6"/>
          <p:cNvSpPr/>
          <p:nvPr/>
        </p:nvSpPr>
        <p:spPr>
          <a:xfrm>
            <a:off x="4611841" y="5632515"/>
            <a:ext cx="1392309" cy="612648"/>
          </a:xfrm>
          <a:prstGeom prst="borderCallout1">
            <a:avLst>
              <a:gd name="adj1" fmla="val 50733"/>
              <a:gd name="adj2" fmla="val 98624"/>
              <a:gd name="adj3" fmla="val 52798"/>
              <a:gd name="adj4" fmla="val 218173"/>
            </a:avLst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/>
              <a:t>Kimenet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05384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ényújság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</TotalTime>
  <Words>371</Words>
  <Application>Microsoft Office PowerPoint</Application>
  <PresentationFormat>Szélesvásznú</PresentationFormat>
  <Paragraphs>62</Paragraphs>
  <Slides>16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Objektumok 1.</vt:lpstr>
      <vt:lpstr>Osztály</vt:lpstr>
      <vt:lpstr>Feladatok</vt:lpstr>
      <vt:lpstr>PowerPoint-bemutató</vt:lpstr>
      <vt:lpstr>Feladat</vt:lpstr>
      <vt:lpstr>PowerPoint-bemutató</vt:lpstr>
      <vt:lpstr>Metódusok</vt:lpstr>
      <vt:lpstr>Feladat</vt:lpstr>
      <vt:lpstr>PowerPoint-bemutató</vt:lpstr>
      <vt:lpstr>Feladat</vt:lpstr>
      <vt:lpstr>PowerPoint-bemutató</vt:lpstr>
      <vt:lpstr>Inicializáló metódus</vt:lpstr>
      <vt:lpstr>Feladat</vt:lpstr>
      <vt:lpstr>PowerPoint-bemutató</vt:lpstr>
      <vt:lpstr>Önálló feladat</vt:lpstr>
      <vt:lpstr>PowerPoint-bemutató</vt:lpstr>
    </vt:vector>
  </TitlesOfParts>
  <Company>Otthon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Objektumok 1.</dc:title>
  <dc:creator>Tóth József</dc:creator>
  <cp:lastModifiedBy>Tóth József</cp:lastModifiedBy>
  <cp:revision>37</cp:revision>
  <dcterms:created xsi:type="dcterms:W3CDTF">2015-02-10T18:31:48Z</dcterms:created>
  <dcterms:modified xsi:type="dcterms:W3CDTF">2017-03-05T11:56:00Z</dcterms:modified>
</cp:coreProperties>
</file>