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419454"/>
          <c:y val="0.0719034"/>
          <c:w val="0.953055"/>
          <c:h val="0.887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accuracy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Sheet1!$A$2:$A$27</c:f>
              <c:strCache>
                <c:ptCount val="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</c:strCache>
            </c:strRef>
          </c:cat>
          <c:val>
            <c:numRef>
              <c:f>Sheet1!$B$2:$B$27</c:f>
              <c:numCache>
                <c:ptCount val="26"/>
                <c:pt idx="0">
                  <c:v>0.552703</c:v>
                </c:pt>
                <c:pt idx="1">
                  <c:v>0.446414</c:v>
                </c:pt>
                <c:pt idx="2">
                  <c:v>0.482593</c:v>
                </c:pt>
                <c:pt idx="3">
                  <c:v>0.509386</c:v>
                </c:pt>
                <c:pt idx="4">
                  <c:v>0.439836</c:v>
                </c:pt>
                <c:pt idx="5">
                  <c:v>0.478341</c:v>
                </c:pt>
                <c:pt idx="6">
                  <c:v>0.486924</c:v>
                </c:pt>
                <c:pt idx="7">
                  <c:v>0.553104</c:v>
                </c:pt>
                <c:pt idx="8">
                  <c:v>0.549254</c:v>
                </c:pt>
                <c:pt idx="9">
                  <c:v>0.469196</c:v>
                </c:pt>
                <c:pt idx="10">
                  <c:v>0.508423</c:v>
                </c:pt>
                <c:pt idx="11">
                  <c:v>0.568266</c:v>
                </c:pt>
                <c:pt idx="12">
                  <c:v>0.485160</c:v>
                </c:pt>
                <c:pt idx="13">
                  <c:v>0.521097</c:v>
                </c:pt>
                <c:pt idx="14">
                  <c:v>0.506738</c:v>
                </c:pt>
                <c:pt idx="15">
                  <c:v>0.502888</c:v>
                </c:pt>
                <c:pt idx="16">
                  <c:v>0.458768</c:v>
                </c:pt>
                <c:pt idx="17">
                  <c:v>0.541473</c:v>
                </c:pt>
                <c:pt idx="18">
                  <c:v>0.549896</c:v>
                </c:pt>
                <c:pt idx="19">
                  <c:v>0.543318</c:v>
                </c:pt>
                <c:pt idx="20">
                  <c:v>0.512354</c:v>
                </c:pt>
                <c:pt idx="21">
                  <c:v>0.532809</c:v>
                </c:pt>
                <c:pt idx="22">
                  <c:v>0.519814</c:v>
                </c:pt>
                <c:pt idx="23">
                  <c:v>0.537221</c:v>
                </c:pt>
                <c:pt idx="24">
                  <c:v>0.532087</c:v>
                </c:pt>
                <c:pt idx="25">
                  <c:v>0.557837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in val="0.3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0.075"/>
        <c:minorUnit val="0.037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664513"/>
          <c:y val="0"/>
          <c:w val="0.887662"/>
          <c:h val="0.0452095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没有区别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没有区别</a:t>
            </a:r>
          </a:p>
        </p:txBody>
      </p:sp>
      <p:sp>
        <p:nvSpPr>
          <p:cNvPr id="120" name="15352306 檀祖冰…"/>
          <p:cNvSpPr txBox="1"/>
          <p:nvPr>
            <p:ph type="subTitle" sz="quarter" idx="1"/>
          </p:nvPr>
        </p:nvSpPr>
        <p:spPr>
          <a:xfrm>
            <a:off x="1270000" y="5423418"/>
            <a:ext cx="10464800" cy="1130301"/>
          </a:xfrm>
          <a:prstGeom prst="rect">
            <a:avLst/>
          </a:prstGeom>
        </p:spPr>
        <p:txBody>
          <a:bodyPr/>
          <a:lstStyle/>
          <a:p>
            <a:pPr defTabSz="519937">
              <a:defRPr sz="2848"/>
            </a:pPr>
            <a:r>
              <a:t>15352306 檀祖冰     </a:t>
            </a:r>
          </a:p>
          <a:p>
            <a:pPr defTabSz="519937">
              <a:defRPr sz="2848"/>
            </a:pPr>
            <a:r>
              <a:t>15352285 任磊达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表格"/>
          <p:cNvGraphicFramePr/>
          <p:nvPr/>
        </p:nvGraphicFramePr>
        <p:xfrm>
          <a:off x="1686873" y="4581358"/>
          <a:ext cx="9631054" cy="234607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210350"/>
                <a:gridCol w="3210350"/>
                <a:gridCol w="3210350"/>
              </a:tblGrid>
              <a:tr h="1173036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神经网络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5D5"/>
                      </a:solidFill>
                      <a:miter lim="400000"/>
                    </a:lnL>
                    <a:lnT w="12700">
                      <a:solidFill>
                        <a:srgbClr val="D6D5D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随机森林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5D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1NN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5D5"/>
                      </a:solidFill>
                      <a:miter lim="400000"/>
                    </a:lnR>
                    <a:lnT w="12700">
                      <a:solidFill>
                        <a:srgbClr val="D6D5D5"/>
                      </a:solidFill>
                      <a:miter lim="400000"/>
                    </a:lnT>
                  </a:tcPr>
                </a:tc>
              </a:tr>
              <a:tr h="11730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0.855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5D5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B w="12700">
                      <a:solidFill>
                        <a:srgbClr val="D6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0.797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B w="12700">
                      <a:solidFill>
                        <a:srgbClr val="D6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0.918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D6D5D5"/>
                      </a:solidFill>
                      <a:miter lim="400000"/>
                    </a:lnR>
                    <a:lnB w="12700">
                      <a:solidFill>
                        <a:srgbClr val="D6D5D5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2" name="比较"/>
          <p:cNvSpPr txBox="1"/>
          <p:nvPr/>
        </p:nvSpPr>
        <p:spPr>
          <a:xfrm>
            <a:off x="1281597" y="775835"/>
            <a:ext cx="21463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比较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O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</a:t>
            </a:r>
          </a:p>
        </p:txBody>
      </p:sp>
      <p:sp>
        <p:nvSpPr>
          <p:cNvPr id="155" name="通过验证集找到训练KNN的较优特征权值分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通过验证集找到训练KNN的较优特征权值分配</a:t>
            </a:r>
          </a:p>
          <a:p>
            <a:pPr/>
            <a:r>
              <a:t>在线模型：对于每个测试数据聚类后的K个近邻作为训练集在线训练模型（如MLP，SVM）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学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文本学习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模型融合（NB+Adaboost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模型融合（NB+Adaboost）</a:t>
            </a:r>
          </a:p>
        </p:txBody>
      </p:sp>
      <p:sp>
        <p:nvSpPr>
          <p:cNvPr id="160" name="数据集词汇高效提取转化（7s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数据集词汇高效提取转化（7s）</a:t>
            </a:r>
          </a:p>
          <a:p>
            <a:pPr/>
            <a:r>
              <a:t>Adaboost权重调整+归一化</a:t>
            </a:r>
          </a:p>
          <a:p>
            <a:pPr/>
            <a:r>
              <a:t>Bagging，存储验证集最好表现的模型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子分类器数目vs准确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子分类器数目vs准确率</a:t>
            </a:r>
          </a:p>
        </p:txBody>
      </p:sp>
      <p:graphicFrame>
        <p:nvGraphicFramePr>
          <p:cNvPr id="163" name="二维柱形图"/>
          <p:cNvGraphicFramePr/>
          <p:nvPr/>
        </p:nvGraphicFramePr>
        <p:xfrm>
          <a:off x="924547" y="2121412"/>
          <a:ext cx="11155706" cy="736506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O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</a:t>
            </a:r>
          </a:p>
        </p:txBody>
      </p:sp>
      <p:sp>
        <p:nvSpPr>
          <p:cNvPr id="166" name="尝试使用Word2Vec作为模型输入，训练、比对其他模型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尝试使用Word2Vec作为模型输入，训练、比对其他模型。</a:t>
            </a:r>
          </a:p>
          <a:p>
            <a:pPr/>
            <a:r>
              <a:t>进一步调参优化训练结果。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回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回归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数据预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数据预处理</a:t>
            </a:r>
          </a:p>
        </p:txBody>
      </p:sp>
      <p:sp>
        <p:nvSpPr>
          <p:cNvPr id="171" name="KNN补全离散值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KNN补全离散值</a:t>
            </a:r>
          </a:p>
          <a:p>
            <a:pPr/>
            <a:r>
              <a:t>MLP补全连续值</a:t>
            </a:r>
          </a:p>
          <a:p>
            <a:pPr/>
            <a:r>
              <a:t>显式特征提取（节假日，分层特征）</a:t>
            </a:r>
          </a:p>
          <a:p>
            <a:pPr/>
            <a:r>
              <a:t>相邻Tick关联性特征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具体模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具体模型</a:t>
            </a:r>
          </a:p>
        </p:txBody>
      </p:sp>
      <p:sp>
        <p:nvSpPr>
          <p:cNvPr id="174" name="ML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MLP</a:t>
            </a:r>
          </a:p>
          <a:p>
            <a:pPr/>
            <a:r>
              <a:t>Adam(易过拟合)、Mini Batch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0243" y="3329631"/>
            <a:ext cx="5808832" cy="3094338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Result"/>
          <p:cNvSpPr txBox="1"/>
          <p:nvPr/>
        </p:nvSpPr>
        <p:spPr>
          <a:xfrm>
            <a:off x="5982563" y="8203241"/>
            <a:ext cx="103967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Result</a:t>
            </a:r>
          </a:p>
        </p:txBody>
      </p:sp>
      <p:pic>
        <p:nvPicPr>
          <p:cNvPr id="17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1263" y="3162071"/>
            <a:ext cx="5419853" cy="3429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二元分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二元分类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O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</a:t>
            </a:r>
          </a:p>
        </p:txBody>
      </p:sp>
      <p:sp>
        <p:nvSpPr>
          <p:cNvPr id="181" name="降低参数复杂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降低参数复杂度</a:t>
            </a:r>
          </a:p>
          <a:p>
            <a:pPr/>
            <a:r>
              <a:t>使用Boosting策略特化，融合模型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Q&amp;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提升网络（MLP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提升网络（MLP）</a:t>
            </a:r>
          </a:p>
        </p:txBody>
      </p:sp>
      <p:sp>
        <p:nvSpPr>
          <p:cNvPr id="125" name="反向传播"/>
          <p:cNvSpPr/>
          <p:nvPr/>
        </p:nvSpPr>
        <p:spPr>
          <a:xfrm>
            <a:off x="1266872" y="3716159"/>
            <a:ext cx="2764257" cy="1290909"/>
          </a:xfrm>
          <a:prstGeom prst="roundRect">
            <a:avLst>
              <a:gd name="adj" fmla="val 16567"/>
            </a:avLst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反向传播</a:t>
            </a:r>
          </a:p>
        </p:txBody>
      </p:sp>
      <p:sp>
        <p:nvSpPr>
          <p:cNvPr id="126" name="验证集错误提升训练"/>
          <p:cNvSpPr/>
          <p:nvPr/>
        </p:nvSpPr>
        <p:spPr>
          <a:xfrm>
            <a:off x="1219182" y="6341977"/>
            <a:ext cx="2859637" cy="1290909"/>
          </a:xfrm>
          <a:prstGeom prst="roundRect">
            <a:avLst>
              <a:gd name="adj" fmla="val 21949"/>
            </a:avLst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验证集错误提升训练</a:t>
            </a:r>
          </a:p>
        </p:txBody>
      </p:sp>
      <p:pic>
        <p:nvPicPr>
          <p:cNvPr id="127" name="4865AEF20F27D1B4F0E3A4E7F69D8388.png" descr="4865AEF20F27D1B4F0E3A4E7F69D838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9260" y="3077892"/>
            <a:ext cx="8712481" cy="5325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模型融合（KNN+RF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模型融合（KNN+RF）</a:t>
            </a:r>
          </a:p>
        </p:txBody>
      </p:sp>
      <p:sp>
        <p:nvSpPr>
          <p:cNvPr id="130" name="随机森林…"/>
          <p:cNvSpPr/>
          <p:nvPr/>
        </p:nvSpPr>
        <p:spPr>
          <a:xfrm>
            <a:off x="2288749" y="3160735"/>
            <a:ext cx="2910400" cy="1922519"/>
          </a:xfrm>
          <a:prstGeom prst="roundRect">
            <a:avLst>
              <a:gd name="adj" fmla="val 15000"/>
            </a:avLst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随机森林</a:t>
            </a:r>
          </a:p>
          <a:p>
            <a:pPr>
              <a:defRPr b="0" sz="220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特征提取</a:t>
            </a:r>
          </a:p>
        </p:txBody>
      </p:sp>
      <p:sp>
        <p:nvSpPr>
          <p:cNvPr id="131" name="？NN"/>
          <p:cNvSpPr/>
          <p:nvPr/>
        </p:nvSpPr>
        <p:spPr>
          <a:xfrm>
            <a:off x="7533853" y="4445312"/>
            <a:ext cx="2910400" cy="1922519"/>
          </a:xfrm>
          <a:prstGeom prst="roundRect">
            <a:avLst>
              <a:gd name="adj" fmla="val 15000"/>
            </a:avLst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？NN</a:t>
            </a:r>
          </a:p>
        </p:txBody>
      </p:sp>
      <p:sp>
        <p:nvSpPr>
          <p:cNvPr id="132" name="上采样数据"/>
          <p:cNvSpPr/>
          <p:nvPr/>
        </p:nvSpPr>
        <p:spPr>
          <a:xfrm>
            <a:off x="2288749" y="5862739"/>
            <a:ext cx="2910400" cy="1922519"/>
          </a:xfrm>
          <a:prstGeom prst="roundRect">
            <a:avLst>
              <a:gd name="adj" fmla="val 15000"/>
            </a:avLst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上采样数据</a:t>
            </a:r>
          </a:p>
        </p:txBody>
      </p:sp>
      <p:sp>
        <p:nvSpPr>
          <p:cNvPr id="133" name="线条"/>
          <p:cNvSpPr/>
          <p:nvPr/>
        </p:nvSpPr>
        <p:spPr>
          <a:xfrm>
            <a:off x="5731871" y="4295710"/>
            <a:ext cx="1281032" cy="856546"/>
          </a:xfrm>
          <a:prstGeom prst="line">
            <a:avLst/>
          </a:prstGeom>
          <a:ln w="889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线条"/>
          <p:cNvSpPr/>
          <p:nvPr/>
        </p:nvSpPr>
        <p:spPr>
          <a:xfrm flipV="1">
            <a:off x="5731871" y="5791850"/>
            <a:ext cx="1283941" cy="1062376"/>
          </a:xfrm>
          <a:prstGeom prst="line">
            <a:avLst/>
          </a:prstGeom>
          <a:ln w="889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KNN_norm1_距离加权.png" descr="KNN_norm1_距离加权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7328" y="861626"/>
            <a:ext cx="9890144" cy="741760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K取值的考虑"/>
          <p:cNvSpPr txBox="1"/>
          <p:nvPr/>
        </p:nvSpPr>
        <p:spPr>
          <a:xfrm>
            <a:off x="5573217" y="8416444"/>
            <a:ext cx="185836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K取值的考虑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表格"/>
          <p:cNvGraphicFramePr/>
          <p:nvPr/>
        </p:nvGraphicFramePr>
        <p:xfrm>
          <a:off x="1686873" y="4581358"/>
          <a:ext cx="9631054" cy="234607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815526"/>
                <a:gridCol w="4815526"/>
              </a:tblGrid>
              <a:tr h="1173036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归一化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5D5"/>
                      </a:solidFill>
                      <a:miter lim="400000"/>
                    </a:lnL>
                    <a:lnT w="12700">
                      <a:solidFill>
                        <a:srgbClr val="D6D5D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不归一化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5D5"/>
                      </a:solidFill>
                      <a:miter lim="400000"/>
                    </a:lnR>
                    <a:lnT w="12700">
                      <a:solidFill>
                        <a:srgbClr val="D6D5D5"/>
                      </a:solidFill>
                      <a:miter lim="400000"/>
                    </a:lnT>
                  </a:tcPr>
                </a:tc>
              </a:tr>
              <a:tr h="11730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0.80+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5D5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B w="12700">
                      <a:solidFill>
                        <a:srgbClr val="D6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0.90+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D6D5D5"/>
                      </a:solidFill>
                      <a:miter lim="400000"/>
                    </a:lnR>
                    <a:lnB w="12700">
                      <a:solidFill>
                        <a:srgbClr val="D6D5D5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0" name="归一化比较"/>
          <p:cNvSpPr txBox="1"/>
          <p:nvPr/>
        </p:nvSpPr>
        <p:spPr>
          <a:xfrm>
            <a:off x="1302613" y="996552"/>
            <a:ext cx="51943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归一化比较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untitled.png" descr="untitl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041326"/>
            <a:ext cx="13004801" cy="6444744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给某一列或者多列给一个权值"/>
          <p:cNvSpPr txBox="1"/>
          <p:nvPr/>
        </p:nvSpPr>
        <p:spPr>
          <a:xfrm>
            <a:off x="4464049" y="7930398"/>
            <a:ext cx="4076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给某一列或者多列给一个权值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100448"/>
            <a:ext cx="13004801" cy="2878284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丢掉一些的结果"/>
          <p:cNvSpPr txBox="1"/>
          <p:nvPr/>
        </p:nvSpPr>
        <p:spPr>
          <a:xfrm>
            <a:off x="701766" y="1127744"/>
            <a:ext cx="5448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丢掉一些的结果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算法"/>
          <p:cNvSpPr txBox="1"/>
          <p:nvPr>
            <p:ph type="title"/>
          </p:nvPr>
        </p:nvSpPr>
        <p:spPr>
          <a:xfrm>
            <a:off x="952500" y="1210438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算法</a:t>
            </a:r>
          </a:p>
        </p:txBody>
      </p:sp>
      <p:sp>
        <p:nvSpPr>
          <p:cNvPr id="149" name="数据处理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数据处理</a:t>
            </a:r>
          </a:p>
          <a:p>
            <a:pPr/>
            <a:r>
              <a:t>使用RF(C4.5)统计平均层数，计算协方差</a:t>
            </a:r>
          </a:p>
          <a:p>
            <a:pPr/>
            <a:r>
              <a:t>根据数据分析, 决定 </a:t>
            </a:r>
            <a:r>
              <a:rPr b="1"/>
              <a:t>弃用/上采样 </a:t>
            </a:r>
            <a:r>
              <a:t>的特征</a:t>
            </a:r>
          </a:p>
          <a:p>
            <a:pPr/>
            <a:r>
              <a:t>使用1NN进行分类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