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sldIdLst>
    <p:sldId id="324" r:id="rId2"/>
    <p:sldId id="284" r:id="rId3"/>
    <p:sldId id="263" r:id="rId4"/>
    <p:sldId id="264" r:id="rId5"/>
    <p:sldId id="288" r:id="rId6"/>
    <p:sldId id="295" r:id="rId7"/>
    <p:sldId id="296" r:id="rId8"/>
    <p:sldId id="266" r:id="rId9"/>
    <p:sldId id="268" r:id="rId10"/>
    <p:sldId id="267" r:id="rId11"/>
    <p:sldId id="269" r:id="rId12"/>
    <p:sldId id="271" r:id="rId13"/>
    <p:sldId id="272" r:id="rId14"/>
    <p:sldId id="363" r:id="rId15"/>
    <p:sldId id="364" r:id="rId16"/>
    <p:sldId id="287" r:id="rId17"/>
    <p:sldId id="303" r:id="rId18"/>
    <p:sldId id="273" r:id="rId19"/>
    <p:sldId id="365" r:id="rId20"/>
    <p:sldId id="334" r:id="rId21"/>
    <p:sldId id="335" r:id="rId22"/>
    <p:sldId id="261" r:id="rId23"/>
    <p:sldId id="262" r:id="rId24"/>
    <p:sldId id="355" r:id="rId25"/>
    <p:sldId id="361" r:id="rId26"/>
    <p:sldId id="330" r:id="rId2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B34165-1F5D-42B6-8CE1-49D02CE02049}">
          <p14:sldIdLst>
            <p14:sldId id="324"/>
            <p14:sldId id="284"/>
            <p14:sldId id="263"/>
            <p14:sldId id="264"/>
            <p14:sldId id="288"/>
            <p14:sldId id="295"/>
            <p14:sldId id="296"/>
            <p14:sldId id="266"/>
            <p14:sldId id="268"/>
            <p14:sldId id="267"/>
            <p14:sldId id="269"/>
            <p14:sldId id="271"/>
            <p14:sldId id="272"/>
            <p14:sldId id="363"/>
            <p14:sldId id="364"/>
            <p14:sldId id="287"/>
            <p14:sldId id="303"/>
            <p14:sldId id="273"/>
            <p14:sldId id="365"/>
            <p14:sldId id="334"/>
            <p14:sldId id="335"/>
            <p14:sldId id="261"/>
            <p14:sldId id="262"/>
            <p14:sldId id="355"/>
            <p14:sldId id="361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A68AA68-27C1-46C2-A764-E418E34FBD88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AB03E0-2262-406F-AE69-F2AFBA923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3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97626" indent="-39614320"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t>10/07/13</a:t>
            </a:r>
          </a:p>
        </p:txBody>
      </p:sp>
      <p:sp>
        <p:nvSpPr>
          <p:cNvPr id="1034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97626" indent="-39614320"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3F5155-661F-4D11-9F04-9BC34DBC768D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3428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10342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54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97626" indent="-39614320"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t>10/07/13</a:t>
            </a:r>
          </a:p>
        </p:txBody>
      </p:sp>
      <p:sp>
        <p:nvSpPr>
          <p:cNvPr id="1054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97626" indent="-39614320"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4E7097-C20B-4ABD-8148-B20B80E4F271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5476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10547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26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0097626" indent="-3961432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208265" indent="-241653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91571" indent="-241653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174878" indent="-241653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658184" indent="-241653" defTabSz="4833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3141490" indent="-241653" defTabSz="4833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624796" indent="-241653" defTabSz="4833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4108102" indent="-241653" defTabSz="4833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5DD5F6-1593-42D7-B733-603EFC35139A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621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628DC-8247-4BCE-B7C4-91191BC7349A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79804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769BA2-70C7-42AA-B84D-C59DA2398ACA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48353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B62190-9846-4456-A36D-8249495CA0C2}" type="slidenum">
              <a:rPr lang="en-US" altLang="en-US" sz="1300"/>
              <a:pPr eaLnBrk="1" hangingPunct="1"/>
              <a:t>12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38316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9B2200-B3D0-4213-88F6-588DC62FF68A}" type="slidenum">
              <a:rPr lang="en-US" altLang="en-US" sz="1300"/>
              <a:pPr eaLnBrk="1" hangingPunct="1"/>
              <a:t>13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5741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F2541B-7EF5-47C5-A2FF-04EE5016BBF7}" type="slidenum">
              <a:rPr lang="en-US" altLang="en-US" sz="1300"/>
              <a:pPr eaLnBrk="1" hangingPunct="1"/>
              <a:t>16</a:t>
            </a:fld>
            <a:endParaRPr lang="en-US" altLang="en-US" sz="13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22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C2217C-8B7A-4B25-882F-4D53BD3EC9BE}" type="slidenum">
              <a:rPr lang="en-US" altLang="en-US" sz="1300"/>
              <a:pPr eaLnBrk="1" hangingPunct="1"/>
              <a:t>18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29192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3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3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0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30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59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93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0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31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29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F5BF2-CA09-4B10-858D-6B6CFF07E72C}" type="datetime1">
              <a:rPr lang="en-US" altLang="en-US"/>
              <a:pPr/>
              <a:t>23-Sep-24</a:t>
            </a:fld>
            <a:endParaRPr lang="en-US" altLang="en-US" dirty="0"/>
          </a:p>
        </p:txBody>
      </p:sp>
      <p:sp>
        <p:nvSpPr>
          <p:cNvPr id="4" name="Rectangle 127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152400"/>
            <a:ext cx="12192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dirty="0"/>
              <a:t>Training Workshop on Doppler Weather Radar, RMC Chennai, 15-17 March 2010</a:t>
            </a:r>
          </a:p>
        </p:txBody>
      </p:sp>
      <p:sp>
        <p:nvSpPr>
          <p:cNvPr id="5" name="Rectangle 1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00" y="6324601"/>
            <a:ext cx="4368800" cy="309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BAC6EE8-6DC8-41D9-A711-782BDE7743D3}" type="slidenum">
              <a:rPr lang="en-US" altLang="en-US"/>
              <a:pPr/>
              <a:t>‹#›</a:t>
            </a:fld>
            <a:r>
              <a:rPr lang="en-US" altLang="en-US" dirty="0"/>
              <a:t>Respond to: </a:t>
            </a:r>
            <a:r>
              <a:rPr lang="en-US" altLang="en-US" b="1" i="1" dirty="0">
                <a:solidFill>
                  <a:srgbClr val="FF6600"/>
                </a:solidFill>
              </a:rPr>
              <a:t>sbthampi@gmail.com</a:t>
            </a:r>
          </a:p>
        </p:txBody>
      </p:sp>
    </p:spTree>
    <p:extLst>
      <p:ext uri="{BB962C8B-B14F-4D97-AF65-F5344CB8AC3E}">
        <p14:creationId xmlns:p14="http://schemas.microsoft.com/office/powerpoint/2010/main" val="3620127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989-85CB-4BE8-AF88-F98BF7288C12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288D-E93D-468C-AF29-D23DEC108A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6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1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8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9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8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4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9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322C9C-98ED-4B20-B8A7-B66D0E032403}" type="datetimeFigureOut">
              <a:rPr lang="en-US" smtClean="0"/>
              <a:t>23-Sep-24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2A77-7C33-4CEA-B795-FF351F517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05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943100" y="832827"/>
            <a:ext cx="8791575" cy="49296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S.PRAYEK  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Meteorological Department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Station: DWR Machilipatnam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 :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Scientist –D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–ID: prayek.sandepogu@imd.gov.in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No: 8099288498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269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Doppler Radar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Ability to measure both power and phase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Weather radars </a:t>
            </a:r>
            <a:r>
              <a:rPr lang="en-US" altLang="en-US" u="sng" dirty="0"/>
              <a:t>do not</a:t>
            </a:r>
            <a:r>
              <a:rPr lang="en-US" altLang="en-US" dirty="0"/>
              <a:t> measure the frequency shift </a:t>
            </a:r>
            <a:r>
              <a:rPr lang="en-US" altLang="en-US" u="sng" dirty="0"/>
              <a:t>within</a:t>
            </a:r>
            <a:r>
              <a:rPr lang="en-US" altLang="en-US" dirty="0"/>
              <a:t> a pulse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Weather radars measure the phase shift </a:t>
            </a:r>
            <a:r>
              <a:rPr lang="en-US" altLang="en-US" u="sng" dirty="0"/>
              <a:t>between</a:t>
            </a:r>
            <a:r>
              <a:rPr lang="en-US" altLang="en-US" dirty="0"/>
              <a:t> pulses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091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1" y="206987"/>
            <a:ext cx="8229600" cy="792163"/>
          </a:xfrm>
        </p:spPr>
        <p:txBody>
          <a:bodyPr anchor="t">
            <a:normAutofit fontScale="90000"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Review of Waves</a:t>
            </a: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2009"/>
              </p:ext>
            </p:extLst>
          </p:nvPr>
        </p:nvGraphicFramePr>
        <p:xfrm>
          <a:off x="1689463" y="1291045"/>
          <a:ext cx="8610600" cy="5253445"/>
        </p:xfrm>
        <a:graphic>
          <a:graphicData uri="http://schemas.openxmlformats.org/drawingml/2006/table">
            <a:tbl>
              <a:tblPr/>
              <a:tblGrid>
                <a:gridCol w="4606834">
                  <a:extLst>
                    <a:ext uri="{9D8B030D-6E8A-4147-A177-3AD203B41FA5}">
                      <a16:colId xmlns:a16="http://schemas.microsoft.com/office/drawing/2014/main" val="3429034417"/>
                    </a:ext>
                  </a:extLst>
                </a:gridCol>
                <a:gridCol w="4003766">
                  <a:extLst>
                    <a:ext uri="{9D8B030D-6E8A-4147-A177-3AD203B41FA5}">
                      <a16:colId xmlns:a16="http://schemas.microsoft.com/office/drawing/2014/main" val="511741063"/>
                    </a:ext>
                  </a:extLst>
                </a:gridCol>
              </a:tblGrid>
              <a:tr h="52534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Anatomy of a cosine wave --&gt;&gt;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Amplitude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wavelength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expressed in physical distance (e.g., cm)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also recall that λ=2∏ rad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Phase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en-US" sz="18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Phase of a Wave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Phase is the offset of the wave from a reference point 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φ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example --&gt;&gt;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484179"/>
                  </a:ext>
                </a:extLst>
              </a:tr>
            </a:tbl>
          </a:graphicData>
        </a:graphic>
      </p:graphicFrame>
      <p:pic>
        <p:nvPicPr>
          <p:cNvPr id="34822" name="Picture 1" descr="http://apollo.lsc.vsc.edu/classes/remote/lecture_notes/radar/doppler/graphics/wave_anatomy.fre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47" y="1291046"/>
            <a:ext cx="46767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http://apollo.lsc.vsc.edu/classes/remote/lecture_notes/radar/doppler/graphics/wave_phase.fre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63" y="3670662"/>
            <a:ext cx="4583159" cy="297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05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3" y="333104"/>
            <a:ext cx="8229600" cy="715963"/>
          </a:xfrm>
        </p:spPr>
        <p:txBody>
          <a:bodyPr anchor="t">
            <a:normAutofit fontScale="90000"/>
          </a:bodyPr>
          <a:lstStyle/>
          <a:p>
            <a:r>
              <a:rPr lang="en-US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Total Distance to Target in Radians</a:t>
            </a: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30918"/>
              </p:ext>
            </p:extLst>
          </p:nvPr>
        </p:nvGraphicFramePr>
        <p:xfrm>
          <a:off x="941294" y="1528353"/>
          <a:ext cx="10436454" cy="4976949"/>
        </p:xfrm>
        <a:graphic>
          <a:graphicData uri="http://schemas.openxmlformats.org/drawingml/2006/table">
            <a:tbl>
              <a:tblPr/>
              <a:tblGrid>
                <a:gridCol w="5163671">
                  <a:extLst>
                    <a:ext uri="{9D8B030D-6E8A-4147-A177-3AD203B41FA5}">
                      <a16:colId xmlns:a16="http://schemas.microsoft.com/office/drawing/2014/main" val="421844579"/>
                    </a:ext>
                  </a:extLst>
                </a:gridCol>
                <a:gridCol w="5272783">
                  <a:extLst>
                    <a:ext uri="{9D8B030D-6E8A-4147-A177-3AD203B41FA5}">
                      <a16:colId xmlns:a16="http://schemas.microsoft.com/office/drawing/2014/main" val="1377074103"/>
                    </a:ext>
                  </a:extLst>
                </a:gridCol>
              </a:tblGrid>
              <a:tr h="49769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The total distance (</a:t>
                      </a:r>
                      <a:r>
                        <a:rPr kumimoji="0" lang="en-US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) traveled by the wave is </a:t>
                      </a:r>
                      <a:r>
                        <a:rPr kumimoji="0" lang="en-US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The number of wave-cycles in the total distance (</a:t>
                      </a:r>
                      <a:r>
                        <a:rPr kumimoji="0" lang="en-US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) is equal to </a:t>
                      </a:r>
                      <a:r>
                        <a:rPr kumimoji="0" lang="en-US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2r/</a:t>
                      </a: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λ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Thus the distance in terms of radians: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   D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 = (2r / </a:t>
                      </a: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λ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) 2∏ radians,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   since  one wave-cycle = 2∏ radians.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if: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φ</a:t>
                      </a:r>
                      <a:r>
                        <a:rPr kumimoji="0" lang="en-US" alt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= phase of pulse sent out by radar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Φ</a:t>
                      </a:r>
                      <a:r>
                        <a:rPr kumimoji="0" lang="en-US" alt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= phase of returning signal then,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φ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φ</a:t>
                      </a:r>
                      <a:r>
                        <a:rPr kumimoji="0" lang="en-US" alt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+ 4∏r/</a:t>
                      </a: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λ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              …….  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differentiating (1) yields: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 d</a:t>
                      </a: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φ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dt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=(4∏/</a:t>
                      </a: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λ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)  (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dr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dt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) …….  (2)</a:t>
                      </a:r>
                    </a:p>
                  </a:txBody>
                  <a:tcPr marL="58057" marR="58057" marT="29029" marB="2902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58057" marR="58057" marT="29029" marB="290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49180"/>
                  </a:ext>
                </a:extLst>
              </a:tr>
            </a:tbl>
          </a:graphicData>
        </a:graphic>
      </p:graphicFrame>
      <p:pic>
        <p:nvPicPr>
          <p:cNvPr id="38918" name="Picture 6" descr="http://apollo.lsc.vsc.edu/classes/remote/lecture_notes/radar/doppler/graphics/total_dist.fre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70" y="2805617"/>
            <a:ext cx="4661647" cy="206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08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457200"/>
          </a:xfrm>
        </p:spPr>
        <p:txBody>
          <a:bodyPr anchor="t">
            <a:normAutofit fontScale="90000"/>
          </a:bodyPr>
          <a:lstStyle/>
          <a:p>
            <a:r>
              <a:rPr lang="en-US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Pulse-Pair Method</a:t>
            </a:r>
            <a:endParaRPr lang="en-US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10241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31375"/>
              </p:ext>
            </p:extLst>
          </p:nvPr>
        </p:nvGraphicFramePr>
        <p:xfrm>
          <a:off x="709628" y="486105"/>
          <a:ext cx="11134164" cy="6093098"/>
        </p:xfrm>
        <a:graphic>
          <a:graphicData uri="http://schemas.openxmlformats.org/drawingml/2006/table">
            <a:tbl>
              <a:tblPr/>
              <a:tblGrid>
                <a:gridCol w="5850475">
                  <a:extLst>
                    <a:ext uri="{9D8B030D-6E8A-4147-A177-3AD203B41FA5}">
                      <a16:colId xmlns:a16="http://schemas.microsoft.com/office/drawing/2014/main" val="703089925"/>
                    </a:ext>
                  </a:extLst>
                </a:gridCol>
                <a:gridCol w="5283689">
                  <a:extLst>
                    <a:ext uri="{9D8B030D-6E8A-4147-A177-3AD203B41FA5}">
                      <a16:colId xmlns:a16="http://schemas.microsoft.com/office/drawing/2014/main" val="2854278388"/>
                    </a:ext>
                  </a:extLst>
                </a:gridCol>
              </a:tblGrid>
              <a:tr h="5662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Take two consecutive pulses and measure the phase of the received pulses as shown in the schematic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--&gt;&gt;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Recall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φ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 = (4∏/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λ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 ) (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dr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)             …..(1)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             where 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φ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φ</a:t>
                      </a:r>
                      <a:r>
                        <a:rPr kumimoji="0" lang="en-US" alt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φ</a:t>
                      </a:r>
                      <a:r>
                        <a:rPr kumimoji="0" lang="en-US" alt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       = time between pulses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1/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    = PRF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dr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   = radial velocity of target=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so: V  = (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λ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 /4∏) (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φ</a:t>
                      </a:r>
                      <a:r>
                        <a:rPr kumimoji="0" lang="en-US" alt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el-G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φ</a:t>
                      </a:r>
                      <a:r>
                        <a:rPr kumimoji="0" lang="en-US" alt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) (PRF)      ….(2)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Maximum unambiguously measurable  phase difference is 2∏ radians.</a:t>
                      </a:r>
                    </a:p>
                  </a:txBody>
                  <a:tcPr marL="58057" marR="58057" marT="29029" marB="2902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If </a:t>
                      </a:r>
                      <a:r>
                        <a:rPr kumimoji="0" lang="en-US" alt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PRF =1000 s</a:t>
                      </a:r>
                      <a:r>
                        <a:rPr kumimoji="0" lang="en-US" altLang="en-US" sz="11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-1</a:t>
                      </a:r>
                      <a:r>
                        <a:rPr kumimoji="0" lang="en-US" alt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and </a:t>
                      </a:r>
                      <a:r>
                        <a:rPr kumimoji="0" lang="el-GR" alt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λ</a:t>
                      </a:r>
                      <a:r>
                        <a:rPr kumimoji="0" lang="en-US" alt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=10 cm, then </a:t>
                      </a:r>
                      <a:r>
                        <a:rPr kumimoji="0" lang="en-US" altLang="en-US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1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max</a:t>
                      </a: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 =± 25 ms</a:t>
                      </a:r>
                      <a:r>
                        <a:rPr kumimoji="0" lang="en-US" altLang="en-US" sz="11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-1</a:t>
                      </a:r>
                      <a:endPara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8057" marR="58057" marT="29029" marB="290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846361"/>
                  </a:ext>
                </a:extLst>
              </a:tr>
            </a:tbl>
          </a:graphicData>
        </a:graphic>
      </p:graphicFrame>
      <p:pic>
        <p:nvPicPr>
          <p:cNvPr id="40966" name="Picture 5" descr="http://apollo.lsc.vsc.edu/classes/remote/lecture_notes/radar/doppler/graphics/two_pulses.fre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47" y="943305"/>
            <a:ext cx="4343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23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Pulse-Pair Method continue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59832"/>
                <a:ext cx="8946541" cy="4788567"/>
              </a:xfrm>
            </p:spPr>
            <p:txBody>
              <a:bodyPr>
                <a:normAutofit/>
              </a:bodyPr>
              <a:lstStyle/>
              <a:p>
                <a:pPr marL="0" lvl="0" indent="0" defTabSz="914400" fontAlgn="base"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None/>
                </a:pP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Thus maximum unambiguously measurable velocity works out to be</a:t>
                </a:r>
              </a:p>
              <a:p>
                <a:pPr marL="0" lvl="0" indent="0" defTabSz="914400" fontAlgn="base"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None/>
                </a:pPr>
                <a:r>
                  <a:rPr lang="en-US" altLang="en-US" dirty="0" err="1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V</a:t>
                </a:r>
                <a:r>
                  <a:rPr lang="en-US" altLang="en-US" baseline="-25000" dirty="0" err="1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max</a:t>
                </a: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=(</a:t>
                </a:r>
                <a:r>
                  <a:rPr lang="el-GR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λ</a:t>
                </a: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/4∏)(2∏)(PRF) =( </a:t>
                </a:r>
                <a:r>
                  <a:rPr lang="el-GR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λ</a:t>
                </a: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/2)(PRF)</a:t>
                </a:r>
              </a:p>
              <a:p>
                <a:pPr marL="0" lvl="0" indent="0" defTabSz="914400" fontAlgn="base"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None/>
                </a:pP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In practice half of the  </a:t>
                </a:r>
                <a:r>
                  <a:rPr lang="en-US" altLang="en-US" dirty="0" err="1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V</a:t>
                </a:r>
                <a:r>
                  <a:rPr lang="en-US" altLang="en-US" baseline="-25000" dirty="0" err="1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max</a:t>
                </a: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is used for accounting approaching velocity and the other half for accounting receding velocity</a:t>
                </a:r>
              </a:p>
              <a:p>
                <a:pPr marL="0" lvl="0" indent="0" defTabSz="914400" fontAlgn="base"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None/>
                </a:pP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Thus  </a:t>
                </a:r>
                <a:r>
                  <a:rPr lang="en-US" altLang="en-US" dirty="0" err="1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Vmax</a:t>
                </a: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=± (</a:t>
                </a:r>
                <a:r>
                  <a:rPr lang="el-GR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λ</a:t>
                </a: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/4)  (PRF) </a:t>
                </a:r>
              </a:p>
              <a:p>
                <a:pPr marL="0" lvl="0" indent="0" defTabSz="914400" fontAlgn="base"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None/>
                </a:pP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+ sign indicates the away from the radar radial wind direction </a:t>
                </a:r>
              </a:p>
              <a:p>
                <a:pPr marL="0" lvl="0" indent="0" defTabSz="914400" fontAlgn="base"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None/>
                  <a:defRPr/>
                </a:pP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- Sign indicates towards  the radar radial wind direction </a:t>
                </a:r>
              </a:p>
              <a:p>
                <a:pPr marL="0" lvl="0" indent="0" defTabSz="914400" fontAlgn="base"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None/>
                </a:pPr>
                <a:endParaRPr lang="en-US" altLang="en-US" dirty="0">
                  <a:latin typeface="Verdan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pPr marL="0" lvl="0" indent="0" defTabSz="914400" fontAlgn="base"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None/>
                </a:pP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Doppler shift :d</a:t>
                </a:r>
                <a:r>
                  <a:rPr lang="el-GR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φ </a:t>
                </a: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/</a:t>
                </a:r>
                <a:r>
                  <a:rPr lang="en-US" altLang="en-US" dirty="0" err="1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dt</a:t>
                </a: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= (4∏/</a:t>
                </a:r>
                <a:r>
                  <a:rPr lang="el-GR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λ</a:t>
                </a: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) V   since  </a:t>
                </a:r>
                <a:r>
                  <a:rPr lang="el-GR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ω</a:t>
                </a: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=(4∏/</a:t>
                </a:r>
                <a:r>
                  <a:rPr lang="el-GR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λ</a:t>
                </a: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) V    </a:t>
                </a:r>
              </a:p>
              <a:p>
                <a:pPr marL="0" lvl="0" indent="0" defTabSz="914400" fontAlgn="base"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None/>
                </a:pP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 2∏</a:t>
                </a:r>
                <a:r>
                  <a:rPr lang="en-US" altLang="en-US" dirty="0"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4∏/</a:t>
                </a:r>
                <a:r>
                  <a:rPr lang="el-GR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λ</a:t>
                </a:r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* V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=2V/</a:t>
                </a:r>
                <a:r>
                  <a:rPr lang="el-GR" altLang="en-US" dirty="0">
                    <a:latin typeface="Verdan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λ</a:t>
                </a:r>
                <a:endParaRPr lang="en-US" altLang="en-US" dirty="0">
                  <a:latin typeface="Verdan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59832"/>
                <a:ext cx="8946541" cy="4788567"/>
              </a:xfrm>
              <a:blipFill>
                <a:blip r:embed="rId2"/>
                <a:stretch>
                  <a:fillRect l="-749" t="-636" r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3595345" y="5625628"/>
            <a:ext cx="2684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0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7AC19B-A581-484F-9F3D-957F43678C86}"/>
                  </a:ext>
                </a:extLst>
              </p:cNvPr>
              <p:cNvSpPr txBox="1"/>
              <p:nvPr/>
            </p:nvSpPr>
            <p:spPr>
              <a:xfrm>
                <a:off x="447907" y="1225052"/>
                <a:ext cx="9274361" cy="5323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1" i="0" u="none" strike="noStrike" baseline="0" dirty="0">
                    <a:latin typeface="Times-Bold"/>
                  </a:rPr>
                  <a:t>Velocity without unfolding  method</a:t>
                </a:r>
              </a:p>
              <a:p>
                <a:pPr algn="l"/>
                <a:br>
                  <a:rPr lang="en-US" sz="1800" b="1" i="0" u="none" strike="noStrike" baseline="0" dirty="0">
                    <a:latin typeface="Times-Bold"/>
                  </a:rPr>
                </a:br>
                <a:r>
                  <a:rPr lang="en-US" sz="1800" b="1" i="0" u="none" strike="noStrike" baseline="0" dirty="0">
                    <a:latin typeface="Times-Bold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baseline="-250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dmax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𝑉𝑚𝑎𝑥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b="0" dirty="0"/>
                  <a:t> </a:t>
                </a:r>
              </a:p>
              <a:p>
                <a:pPr algn="l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pPr algn="l"/>
                <a:endParaRPr lang="en-US" sz="1800" b="0" i="0" u="none" strike="noStrike" baseline="0" dirty="0">
                  <a:latin typeface="Times-Roman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800" b="0" i="0" u="none" strike="noStrike" baseline="0" dirty="0">
                    <a:latin typeface="Times-Roman"/>
                  </a:rPr>
                  <a:t>= 0.053333</a:t>
                </a:r>
              </a:p>
              <a:p>
                <a:pPr algn="l">
                  <a:lnSpc>
                    <a:spcPct val="200000"/>
                  </a:lnSpc>
                </a:pPr>
                <a:r>
                  <a:rPr lang="en-US" sz="1800" b="0" i="0" u="none" strike="noStrike" baseline="0" dirty="0">
                    <a:latin typeface="Times-Roman"/>
                  </a:rPr>
                  <a:t>For PRF = 1200 </a:t>
                </a:r>
                <a:r>
                  <a:rPr lang="en-US" sz="1800" b="0" i="0" u="none" strike="noStrike" baseline="0" dirty="0">
                    <a:latin typeface="TTE1753388t00"/>
                  </a:rPr>
                  <a:t> </a:t>
                </a:r>
                <a:r>
                  <a:rPr lang="en-US" sz="1800" b="0" i="0" u="none" strike="noStrike" baseline="0" dirty="0" err="1">
                    <a:latin typeface="Times-Roman"/>
                  </a:rPr>
                  <a:t>f</a:t>
                </a:r>
                <a:r>
                  <a:rPr lang="en-US" sz="1050" b="0" i="0" u="none" strike="noStrike" baseline="0" dirty="0" err="1">
                    <a:latin typeface="Times-Roman"/>
                  </a:rPr>
                  <a:t>dmax</a:t>
                </a:r>
                <a:r>
                  <a:rPr lang="en-US" sz="1050" b="0" i="0" u="none" strike="noStrike" baseline="0" dirty="0">
                    <a:latin typeface="Times-Roman"/>
                  </a:rPr>
                  <a:t> </a:t>
                </a:r>
                <a:r>
                  <a:rPr lang="en-US" sz="1800" b="0" i="0" u="none" strike="noStrike" baseline="0" dirty="0">
                    <a:latin typeface="Times-Roman"/>
                  </a:rPr>
                  <a:t>= 600 Hz </a:t>
                </a:r>
                <a:r>
                  <a:rPr lang="en-US" sz="1800" b="0" i="0" u="none" strike="noStrike" baseline="0" dirty="0">
                    <a:latin typeface="TTE1753388t00"/>
                  </a:rPr>
                  <a:t> </a:t>
                </a:r>
                <a:r>
                  <a:rPr lang="en-US" sz="1800" b="0" i="0" u="none" strike="noStrike" baseline="0" dirty="0" err="1">
                    <a:latin typeface="Times-Roman"/>
                  </a:rPr>
                  <a:t>v</a:t>
                </a:r>
                <a:r>
                  <a:rPr lang="en-US" sz="1050" b="0" i="0" u="none" strike="noStrike" baseline="0" dirty="0" err="1">
                    <a:latin typeface="Times-Roman"/>
                  </a:rPr>
                  <a:t>max</a:t>
                </a:r>
                <a:r>
                  <a:rPr lang="en-US" sz="1050" b="0" i="0" u="none" strike="noStrike" baseline="0" dirty="0">
                    <a:latin typeface="Times-Roman"/>
                  </a:rPr>
                  <a:t> </a:t>
                </a:r>
                <a:r>
                  <a:rPr lang="en-US" sz="1800" b="0" i="0" u="none" strike="noStrike" baseline="0" dirty="0">
                    <a:latin typeface="Times-Roman"/>
                  </a:rPr>
                  <a:t>= 300*</a:t>
                </a:r>
                <a:r>
                  <a:rPr lang="en-US" sz="1800" b="0" i="0" u="none" strike="noStrike" baseline="0" dirty="0">
                    <a:latin typeface="TTE17510E0t00"/>
                  </a:rPr>
                  <a:t> </a:t>
                </a:r>
                <a:r>
                  <a:rPr lang="en-US" sz="1800" b="0" i="0" u="none" strike="noStrike" baseline="0" dirty="0">
                    <a:latin typeface="Times-Roman"/>
                  </a:rPr>
                  <a:t>=16 m/s</a:t>
                </a:r>
              </a:p>
              <a:p>
                <a:pPr algn="l">
                  <a:lnSpc>
                    <a:spcPct val="200000"/>
                  </a:lnSpc>
                </a:pPr>
                <a:r>
                  <a:rPr lang="en-US" sz="1800" b="1" i="0" u="none" strike="noStrike" baseline="0" dirty="0">
                    <a:latin typeface="Times-Bold"/>
                  </a:rPr>
                  <a:t>800Hz </a:t>
                </a:r>
                <a:r>
                  <a:rPr lang="en-US" sz="1800" b="0" i="0" u="none" strike="noStrike" baseline="0" dirty="0">
                    <a:latin typeface="Times-Roman"/>
                  </a:rPr>
                  <a:t>which corresponds to </a:t>
                </a:r>
                <a:r>
                  <a:rPr lang="en-US" sz="1800" b="1" i="0" u="none" strike="noStrike" baseline="0" dirty="0">
                    <a:latin typeface="Times-Bold"/>
                  </a:rPr>
                  <a:t>21,33m/s </a:t>
                </a:r>
                <a:r>
                  <a:rPr lang="en-US" sz="1800" b="0" i="0" u="none" strike="noStrike" baseline="0" dirty="0">
                    <a:latin typeface="Times-Roman"/>
                  </a:rPr>
                  <a:t>in real, but Radar sees this echo as</a:t>
                </a:r>
              </a:p>
              <a:p>
                <a:pPr algn="l">
                  <a:lnSpc>
                    <a:spcPct val="200000"/>
                  </a:lnSpc>
                </a:pPr>
                <a:r>
                  <a:rPr lang="en-US" sz="1800" b="1" i="0" u="none" strike="noStrike" baseline="0" dirty="0">
                    <a:latin typeface="Times-Bold"/>
                  </a:rPr>
                  <a:t>200Hz </a:t>
                </a:r>
                <a:r>
                  <a:rPr lang="en-US" sz="1800" b="0" i="0" u="none" strike="noStrike" baseline="0" dirty="0">
                    <a:latin typeface="Times-Roman"/>
                  </a:rPr>
                  <a:t>which corresponds to 5,33m</a:t>
                </a:r>
                <a:r>
                  <a:rPr lang="en-US" sz="1800" b="1" i="0" u="none" strike="noStrike" baseline="0" dirty="0">
                    <a:latin typeface="Times-Bold"/>
                  </a:rPr>
                  <a:t>/s </a:t>
                </a:r>
                <a:r>
                  <a:rPr lang="en-US" sz="1800" b="0" i="0" u="none" strike="noStrike" baseline="0" dirty="0">
                    <a:latin typeface="Times-Roman"/>
                  </a:rPr>
                  <a:t>for </a:t>
                </a:r>
                <a:r>
                  <a:rPr lang="en-US" sz="1800" b="1" i="0" u="none" strike="noStrike" baseline="0" dirty="0">
                    <a:latin typeface="Times-Bold"/>
                  </a:rPr>
                  <a:t>PRF: 1200Hz (</a:t>
                </a:r>
                <a:r>
                  <a:rPr lang="en-US" sz="1800" b="1" i="0" u="none" strike="noStrike" baseline="0" dirty="0" err="1">
                    <a:latin typeface="Times-Bold"/>
                  </a:rPr>
                  <a:t>v</a:t>
                </a:r>
                <a:r>
                  <a:rPr lang="en-US" sz="1050" b="1" i="0" u="none" strike="noStrike" baseline="0" dirty="0" err="1">
                    <a:latin typeface="Times-Bold"/>
                  </a:rPr>
                  <a:t>max</a:t>
                </a:r>
                <a:r>
                  <a:rPr lang="en-US" sz="1050" b="1" i="0" u="none" strike="noStrike" baseline="0" dirty="0">
                    <a:latin typeface="Times-Bold"/>
                  </a:rPr>
                  <a:t> </a:t>
                </a:r>
                <a:r>
                  <a:rPr lang="en-US" sz="1800" b="1" i="0" u="none" strike="noStrike" baseline="0" dirty="0">
                    <a:latin typeface="Times-Bold"/>
                  </a:rPr>
                  <a:t>=16m/s) </a:t>
                </a:r>
                <a:r>
                  <a:rPr lang="en-US" sz="1800" b="0" i="0" u="none" strike="noStrike" baseline="0" dirty="0">
                    <a:latin typeface="Times-Roman"/>
                  </a:rPr>
                  <a:t>and</a:t>
                </a:r>
              </a:p>
              <a:p>
                <a:pPr algn="l">
                  <a:lnSpc>
                    <a:spcPct val="200000"/>
                  </a:lnSpc>
                </a:pPr>
                <a:r>
                  <a:rPr lang="en-US" sz="1800" b="1" i="0" u="none" strike="noStrike" baseline="0" dirty="0">
                    <a:latin typeface="Times-Bold"/>
                  </a:rPr>
                  <a:t>350Hz </a:t>
                </a:r>
                <a:r>
                  <a:rPr lang="en-US" sz="1800" b="0" i="0" u="none" strike="noStrike" baseline="0" dirty="0">
                    <a:latin typeface="Times-Roman"/>
                  </a:rPr>
                  <a:t>which corresponds to 9,33m</a:t>
                </a:r>
                <a:r>
                  <a:rPr lang="en-US" sz="1800" b="1" i="0" u="none" strike="noStrike" baseline="0" dirty="0">
                    <a:latin typeface="Times-Bold"/>
                  </a:rPr>
                  <a:t>/s </a:t>
                </a:r>
                <a:r>
                  <a:rPr lang="en-US" sz="1800" b="0" i="0" u="none" strike="noStrike" baseline="0" dirty="0">
                    <a:latin typeface="Times-Roman"/>
                  </a:rPr>
                  <a:t>for </a:t>
                </a:r>
                <a:r>
                  <a:rPr lang="en-US" sz="1800" b="1" i="0" u="none" strike="noStrike" baseline="0" dirty="0">
                    <a:latin typeface="Times-Bold"/>
                  </a:rPr>
                  <a:t>PRF: 900Hz (</a:t>
                </a:r>
                <a:r>
                  <a:rPr lang="en-US" sz="1800" b="1" i="0" u="none" strike="noStrike" baseline="0" dirty="0" err="1">
                    <a:latin typeface="Times-Bold"/>
                  </a:rPr>
                  <a:t>v</a:t>
                </a:r>
                <a:r>
                  <a:rPr lang="en-US" sz="1050" b="1" i="0" u="none" strike="noStrike" baseline="0" dirty="0" err="1">
                    <a:latin typeface="Times-Bold"/>
                  </a:rPr>
                  <a:t>max</a:t>
                </a:r>
                <a:r>
                  <a:rPr lang="en-US" sz="1050" b="1" i="0" u="none" strike="noStrike" baseline="0" dirty="0">
                    <a:latin typeface="Times-Bold"/>
                  </a:rPr>
                  <a:t> </a:t>
                </a:r>
                <a:r>
                  <a:rPr lang="en-US" sz="1800" b="1" i="0" u="none" strike="noStrike" baseline="0" dirty="0">
                    <a:latin typeface="Times-Bold"/>
                  </a:rPr>
                  <a:t>=12m/s</a:t>
                </a:r>
                <a:r>
                  <a:rPr lang="en-US" sz="1800" b="0" i="0" u="none" strike="noStrike" baseline="0" dirty="0">
                    <a:latin typeface="Times-Roman"/>
                  </a:rPr>
                  <a:t>)</a:t>
                </a:r>
              </a:p>
              <a:p>
                <a:pPr algn="l"/>
                <a:endParaRPr lang="en-US" sz="1800" b="0" i="0" u="none" strike="noStrike" baseline="0" dirty="0">
                  <a:latin typeface="Times-Roman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Times-Roman"/>
                  </a:rPr>
                  <a:t>If 3:4 PRF Ratio applied, folding intersection of </a:t>
                </a:r>
                <a:r>
                  <a:rPr lang="en-US" sz="1800" b="0" i="0" u="none" strike="noStrike" baseline="0" dirty="0" err="1">
                    <a:latin typeface="Times-Roman"/>
                  </a:rPr>
                  <a:t>F</a:t>
                </a:r>
                <a:r>
                  <a:rPr lang="en-US" sz="1800" b="0" i="0" u="none" strike="noStrike" baseline="-25000" dirty="0" err="1">
                    <a:latin typeface="Times-Roman"/>
                  </a:rPr>
                  <a:t>d</a:t>
                </a:r>
                <a:r>
                  <a:rPr lang="en-US" sz="1800" b="0" i="0" u="none" strike="noStrike" baseline="-25000" dirty="0">
                    <a:latin typeface="Times-Roman"/>
                  </a:rPr>
                  <a:t> max </a:t>
                </a:r>
                <a:r>
                  <a:rPr lang="en-US" sz="1800" b="0" i="0" u="none" strike="noStrike" baseline="0" dirty="0">
                    <a:latin typeface="Times-Roman"/>
                  </a:rPr>
                  <a:t>for these two PRF will be 1800Hz</a:t>
                </a:r>
              </a:p>
              <a:p>
                <a:pPr algn="l"/>
                <a:r>
                  <a:rPr lang="en-US" sz="1800" b="0" i="0" u="none" strike="noStrike" baseline="0" dirty="0">
                    <a:latin typeface="Times-Roman"/>
                  </a:rPr>
                  <a:t>new </a:t>
                </a:r>
                <a:r>
                  <a:rPr lang="en-US" sz="1800" b="0" i="0" u="none" strike="noStrike" baseline="0" dirty="0" err="1">
                    <a:latin typeface="Times-Roman"/>
                  </a:rPr>
                  <a:t>F</a:t>
                </a:r>
                <a:r>
                  <a:rPr lang="en-US" sz="1800" b="0" i="0" u="none" strike="noStrike" baseline="-25000" dirty="0" err="1">
                    <a:latin typeface="Times-Roman"/>
                  </a:rPr>
                  <a:t>d</a:t>
                </a:r>
                <a:r>
                  <a:rPr lang="en-US" sz="1800" b="0" i="0" u="none" strike="noStrike" baseline="-25000" dirty="0">
                    <a:latin typeface="Times-Roman"/>
                  </a:rPr>
                  <a:t> max </a:t>
                </a:r>
                <a:r>
                  <a:rPr lang="en-US" sz="1800" b="0" i="0" u="none" strike="noStrike" baseline="0" dirty="0">
                    <a:latin typeface="Times-Roman"/>
                  </a:rPr>
                  <a:t>=1800Hz.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7AC19B-A581-484F-9F3D-957F43678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7" y="1225052"/>
                <a:ext cx="9274361" cy="5323124"/>
              </a:xfrm>
              <a:prstGeom prst="rect">
                <a:avLst/>
              </a:prstGeom>
              <a:blipFill>
                <a:blip r:embed="rId2"/>
                <a:stretch>
                  <a:fillRect l="-526" t="-687" b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9173BB8-354C-4637-A3E4-57848F16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8" y="34909"/>
            <a:ext cx="9601946" cy="140053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Staggering PRF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1F05F1-3908-4E25-82EE-64674204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436" y="6865877"/>
            <a:ext cx="2605344" cy="6294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A9FB3-6C97-434A-9E2A-E2BBA9F7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48" y="723938"/>
            <a:ext cx="5862919" cy="3378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7FCF7B-98F2-4A52-BC69-4E5DDD964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036" y="4198553"/>
            <a:ext cx="2965531" cy="25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0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505201" y="304800"/>
            <a:ext cx="5667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</a:rPr>
              <a:t>Magnitude of the Doppler Shift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18212" y="975519"/>
            <a:ext cx="303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i="1" dirty="0"/>
              <a:t>Transmitted Frequency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876800" y="1447801"/>
            <a:ext cx="4262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i="1" dirty="0"/>
              <a:t>X band             C band	S band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800600" y="1905001"/>
            <a:ext cx="4548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i="1" dirty="0"/>
              <a:t>9.37 GHz	  5.62 GHz        3.0 GHz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743201" y="2286000"/>
            <a:ext cx="7086599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i="1">
              <a:solidFill>
                <a:srgbClr val="0070C0"/>
              </a:solidFill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2743201" y="1524001"/>
            <a:ext cx="203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i="1" dirty="0"/>
              <a:t>Radial velocity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457577" y="2285999"/>
            <a:ext cx="1295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i="1" dirty="0"/>
              <a:t>1 m/s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10 m/s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50 m/s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953001" y="2362200"/>
            <a:ext cx="46767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i="1" dirty="0"/>
              <a:t>62.5 Hz           37.5 Hz          20.0 Hz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625 Hz            375 Hz           200 Hz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3125 Hz         1876 Hz         1000 Hz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981201" y="4267201"/>
            <a:ext cx="8321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/>
              <a:t>These frequency shifts are very small</a:t>
            </a:r>
            <a:r>
              <a:rPr lang="en-US" altLang="en-US" dirty="0"/>
              <a:t>:  for this reason, Doppler radars must employ very stable transmitters and receivers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2057400" y="52578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In practice, the pulse volume contains billions of targets moving at different radial speeds and an </a:t>
            </a:r>
            <a:r>
              <a:rPr lang="en-US" altLang="en-US" b="1" dirty="0"/>
              <a:t>average phase shift is determined from a train of pulses. V is measured in m/s.</a:t>
            </a:r>
          </a:p>
        </p:txBody>
      </p:sp>
    </p:spTree>
    <p:extLst>
      <p:ext uri="{BB962C8B-B14F-4D97-AF65-F5344CB8AC3E}">
        <p14:creationId xmlns:p14="http://schemas.microsoft.com/office/powerpoint/2010/main" val="156215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42649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/>
              <a:t>Velocity folding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2" y="1389500"/>
            <a:ext cx="6763525" cy="4191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67" y="1395604"/>
            <a:ext cx="4892233" cy="41914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7516" y="5937588"/>
            <a:ext cx="11293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Velocity folding can be recognized in radar images as sudden change in sign of the radial velocity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9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77" y="256904"/>
            <a:ext cx="8229600" cy="563563"/>
          </a:xfrm>
        </p:spPr>
        <p:txBody>
          <a:bodyPr anchor="t">
            <a:normAutofit fontScale="90000"/>
          </a:bodyPr>
          <a:lstStyle/>
          <a:p>
            <a:r>
              <a:rPr lang="en-US" altLang="en-US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Nyquist</a:t>
            </a:r>
            <a:r>
              <a:rPr lang="en-US" alt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Velocity versus Unambiguous Range</a:t>
            </a: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91095"/>
              </p:ext>
            </p:extLst>
          </p:nvPr>
        </p:nvGraphicFramePr>
        <p:xfrm>
          <a:off x="912223" y="1232264"/>
          <a:ext cx="7924800" cy="4670425"/>
        </p:xfrm>
        <a:graphic>
          <a:graphicData uri="http://schemas.openxmlformats.org/drawingml/2006/table">
            <a:tbl>
              <a:tblPr/>
              <a:tblGrid>
                <a:gridCol w="7696200">
                  <a:extLst>
                    <a:ext uri="{9D8B030D-6E8A-4147-A177-3AD203B41FA5}">
                      <a16:colId xmlns:a16="http://schemas.microsoft.com/office/drawing/2014/main" val="34936638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52404967"/>
                    </a:ext>
                  </a:extLst>
                </a:gridCol>
              </a:tblGrid>
              <a:tr h="4670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We can now find a relationship between the </a:t>
                      </a:r>
                      <a:r>
                        <a:rPr kumimoji="0" lang="en-US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nyquist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velocity (</a:t>
                      </a:r>
                      <a:r>
                        <a:rPr kumimoji="0" lang="en-US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7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max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) and the unambiguous range (</a:t>
                      </a:r>
                      <a:r>
                        <a:rPr kumimoji="0" lang="en-US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kumimoji="0" lang="en-US" altLang="en-US" sz="17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max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Recall that: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max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=± (</a:t>
                      </a:r>
                      <a:r>
                        <a:rPr kumimoji="0" lang="el-GR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λ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/4)  (PRF) ……….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Also recall from way back: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kumimoji="0" lang="en-US" altLang="en-US" sz="16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max</a:t>
                      </a:r>
                      <a:r>
                        <a:rPr kumimoji="0" lang="en-US" altLang="en-US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alt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=  C /(2PRF)            ……….. 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(2)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(1)  X (2) gives: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n-US" altLang="en-US" sz="16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max</a:t>
                      </a:r>
                      <a:r>
                        <a:rPr kumimoji="0" lang="en-US" alt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kumimoji="0" lang="en-US" altLang="en-US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max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alt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±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 </a:t>
                      </a:r>
                      <a:r>
                        <a:rPr kumimoji="0" lang="el-GR" alt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λ</a:t>
                      </a:r>
                      <a:r>
                        <a:rPr kumimoji="0" lang="en-US" alt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/8        .……….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 </a:t>
                      </a:r>
                      <a:r>
                        <a:rPr kumimoji="0" lang="el-GR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λ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/8  a constant for a radar and is the Doppler Dilemma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So, to increase the </a:t>
                      </a:r>
                      <a:r>
                        <a:rPr kumimoji="0" lang="en-US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nyquist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interval, one must decrease the unambiguous range and vice versa.</a:t>
                      </a:r>
                    </a:p>
                  </a:txBody>
                  <a:tcPr marL="88348" marR="88348" marT="44174" marB="4417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8348" marR="88348" marT="44174" marB="4417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68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57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A0E2-8CAF-4BCB-9FA8-3E5B5B4C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</a:rPr>
              <a:t>VELOCITY – RANGE FACTOR (Doppler dilemma)</a:t>
            </a:r>
            <a:br>
              <a:rPr lang="en-US" altLang="en-US" sz="3200" dirty="0">
                <a:solidFill>
                  <a:schemeClr val="bg1"/>
                </a:solidFill>
              </a:rPr>
            </a:br>
            <a:r>
              <a:rPr lang="en-US" altLang="en-US" sz="3200" dirty="0">
                <a:solidFill>
                  <a:schemeClr val="bg1"/>
                </a:solidFill>
              </a:rPr>
              <a:t> for different radar bands and PRFs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3E019AD-0175-42DC-B466-93DF14AD9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>
          <a:xfrm>
            <a:off x="3371010" y="1698532"/>
            <a:ext cx="4519612" cy="4622800"/>
          </a:xfrm>
          <a:prstGeom prst="rect">
            <a:avLst/>
          </a:prstGeom>
          <a:ln w="3175" algn="ctr">
            <a:solidFill>
              <a:srgbClr val="CC3300"/>
            </a:solidFill>
          </a:ln>
          <a:effectLst>
            <a:outerShdw dist="143684" dir="2700000" algn="ctr" rotWithShape="0">
              <a:srgbClr val="000010"/>
            </a:outerShdw>
          </a:effectLst>
        </p:spPr>
      </p:pic>
    </p:spTree>
    <p:extLst>
      <p:ext uri="{BB962C8B-B14F-4D97-AF65-F5344CB8AC3E}">
        <p14:creationId xmlns:p14="http://schemas.microsoft.com/office/powerpoint/2010/main" val="40699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1797838" y="111729"/>
            <a:ext cx="76423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dirty="0">
                <a:solidFill>
                  <a:schemeClr val="bg1"/>
                </a:solidFill>
                <a:cs typeface="Times New Roman" panose="02020603050405020304" pitchFamily="18" charset="0"/>
              </a:rPr>
              <a:t>How do pulsed radars calculate range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23979" y="4014607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Arial Narrow" panose="020B0606020202030204" pitchFamily="34" charset="0"/>
              </a:rPr>
              <a:t>Receiving period</a:t>
            </a:r>
          </a:p>
        </p:txBody>
      </p:sp>
      <p:sp>
        <p:nvSpPr>
          <p:cNvPr id="22533" name="AutoShape 18"/>
          <p:cNvSpPr>
            <a:spLocks/>
          </p:cNvSpPr>
          <p:nvPr/>
        </p:nvSpPr>
        <p:spPr bwMode="auto">
          <a:xfrm rot="5400000">
            <a:off x="1914379" y="2092416"/>
            <a:ext cx="381000" cy="838200"/>
          </a:xfrm>
          <a:prstGeom prst="leftBrace">
            <a:avLst>
              <a:gd name="adj1" fmla="val 55000"/>
              <a:gd name="adj2" fmla="val 50000"/>
            </a:avLst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534" name="Text Box 19"/>
          <p:cNvSpPr txBox="1">
            <a:spLocks noChangeArrowheads="1"/>
          </p:cNvSpPr>
          <p:nvPr/>
        </p:nvSpPr>
        <p:spPr bwMode="auto">
          <a:xfrm>
            <a:off x="1318419" y="1828799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Pulse width (h)</a:t>
            </a:r>
          </a:p>
        </p:txBody>
      </p:sp>
      <p:grpSp>
        <p:nvGrpSpPr>
          <p:cNvPr id="22535" name="Group 20"/>
          <p:cNvGrpSpPr>
            <a:grpSpLocks/>
          </p:cNvGrpSpPr>
          <p:nvPr/>
        </p:nvGrpSpPr>
        <p:grpSpPr bwMode="auto">
          <a:xfrm>
            <a:off x="2527154" y="3169261"/>
            <a:ext cx="2057400" cy="152400"/>
            <a:chOff x="1296" y="2160"/>
            <a:chExt cx="528" cy="288"/>
          </a:xfrm>
        </p:grpSpPr>
        <p:sp>
          <p:nvSpPr>
            <p:cNvPr id="22561" name="Line 21"/>
            <p:cNvSpPr>
              <a:spLocks noChangeShapeType="1"/>
            </p:cNvSpPr>
            <p:nvPr/>
          </p:nvSpPr>
          <p:spPr bwMode="auto">
            <a:xfrm>
              <a:off x="1296" y="2160"/>
              <a:ext cx="0" cy="28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2" name="Line 22"/>
            <p:cNvSpPr>
              <a:spLocks noChangeShapeType="1"/>
            </p:cNvSpPr>
            <p:nvPr/>
          </p:nvSpPr>
          <p:spPr bwMode="auto">
            <a:xfrm>
              <a:off x="1296" y="2448"/>
              <a:ext cx="528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3" name="Line 23"/>
            <p:cNvSpPr>
              <a:spLocks noChangeShapeType="1"/>
            </p:cNvSpPr>
            <p:nvPr/>
          </p:nvSpPr>
          <p:spPr bwMode="auto">
            <a:xfrm>
              <a:off x="1824" y="2160"/>
              <a:ext cx="0" cy="28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536" name="AutoShape 24"/>
          <p:cNvSpPr>
            <a:spLocks noChangeArrowheads="1"/>
          </p:cNvSpPr>
          <p:nvPr/>
        </p:nvSpPr>
        <p:spPr bwMode="auto">
          <a:xfrm>
            <a:off x="3612119" y="3322141"/>
            <a:ext cx="152400" cy="838200"/>
          </a:xfrm>
          <a:prstGeom prst="upArrow">
            <a:avLst>
              <a:gd name="adj1" fmla="val 50000"/>
              <a:gd name="adj2" fmla="val 74988"/>
            </a:avLst>
          </a:prstGeom>
          <a:solidFill>
            <a:schemeClr val="accent1"/>
          </a:solidFill>
          <a:ln w="158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537" name="Text Box 25"/>
          <p:cNvSpPr txBox="1">
            <a:spLocks noChangeArrowheads="1"/>
          </p:cNvSpPr>
          <p:nvPr/>
        </p:nvSpPr>
        <p:spPr bwMode="auto">
          <a:xfrm>
            <a:off x="1978025" y="4716401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Time period (T)</a:t>
            </a:r>
          </a:p>
        </p:txBody>
      </p:sp>
      <p:grpSp>
        <p:nvGrpSpPr>
          <p:cNvPr id="22538" name="Group 32"/>
          <p:cNvGrpSpPr>
            <a:grpSpLocks/>
          </p:cNvGrpSpPr>
          <p:nvPr/>
        </p:nvGrpSpPr>
        <p:grpSpPr bwMode="auto">
          <a:xfrm>
            <a:off x="1641948" y="3179305"/>
            <a:ext cx="2947988" cy="762000"/>
            <a:chOff x="1806" y="2016"/>
            <a:chExt cx="1296" cy="480"/>
          </a:xfrm>
        </p:grpSpPr>
        <p:grpSp>
          <p:nvGrpSpPr>
            <p:cNvPr id="22557" name="Group 26"/>
            <p:cNvGrpSpPr>
              <a:grpSpLocks/>
            </p:cNvGrpSpPr>
            <p:nvPr/>
          </p:nvGrpSpPr>
          <p:grpSpPr bwMode="auto">
            <a:xfrm>
              <a:off x="1806" y="2016"/>
              <a:ext cx="1296" cy="480"/>
              <a:chOff x="1842" y="2160"/>
              <a:chExt cx="1296" cy="480"/>
            </a:xfrm>
          </p:grpSpPr>
          <p:sp>
            <p:nvSpPr>
              <p:cNvPr id="22559" name="Line 27"/>
              <p:cNvSpPr>
                <a:spLocks noChangeShapeType="1"/>
              </p:cNvSpPr>
              <p:nvPr/>
            </p:nvSpPr>
            <p:spPr bwMode="auto">
              <a:xfrm>
                <a:off x="3138" y="2160"/>
                <a:ext cx="0" cy="48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60" name="Line 28"/>
              <p:cNvSpPr>
                <a:spLocks noChangeShapeType="1"/>
              </p:cNvSpPr>
              <p:nvPr/>
            </p:nvSpPr>
            <p:spPr bwMode="auto">
              <a:xfrm>
                <a:off x="1842" y="2640"/>
                <a:ext cx="1296" cy="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558" name="Line 29"/>
            <p:cNvSpPr>
              <a:spLocks noChangeShapeType="1"/>
            </p:cNvSpPr>
            <p:nvPr/>
          </p:nvSpPr>
          <p:spPr bwMode="auto">
            <a:xfrm>
              <a:off x="1806" y="2016"/>
              <a:ext cx="0" cy="48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539" name="AutoShape 30"/>
          <p:cNvSpPr>
            <a:spLocks noChangeArrowheads="1"/>
          </p:cNvSpPr>
          <p:nvPr/>
        </p:nvSpPr>
        <p:spPr bwMode="auto">
          <a:xfrm>
            <a:off x="2859088" y="3955284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158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540" name="Text Box 31"/>
          <p:cNvSpPr txBox="1">
            <a:spLocks noChangeArrowheads="1"/>
          </p:cNvSpPr>
          <p:nvPr/>
        </p:nvSpPr>
        <p:spPr bwMode="auto">
          <a:xfrm>
            <a:off x="2362200" y="5638801"/>
            <a:ext cx="7353300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latin typeface="Arial Narrow" panose="020B0606020202030204" pitchFamily="34" charset="0"/>
              </a:rPr>
              <a:t>PRF – Number of pulses transmitted per second</a:t>
            </a:r>
          </a:p>
        </p:txBody>
      </p:sp>
      <p:sp>
        <p:nvSpPr>
          <p:cNvPr id="22541" name="Text Box 33"/>
          <p:cNvSpPr txBox="1">
            <a:spLocks noChangeArrowheads="1"/>
          </p:cNvSpPr>
          <p:nvPr/>
        </p:nvSpPr>
        <p:spPr bwMode="auto">
          <a:xfrm>
            <a:off x="8045912" y="1945151"/>
            <a:ext cx="3667124" cy="3231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Distance =Velocity *Time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Distance =2*Range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Range (R) = C . t /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err="1"/>
              <a:t>Rmax</a:t>
            </a:r>
            <a:r>
              <a:rPr lang="en-US" altLang="en-US" dirty="0"/>
              <a:t> = C. T /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T = 1/ PRF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err="1"/>
              <a:t>Rmax</a:t>
            </a:r>
            <a:r>
              <a:rPr lang="en-US" altLang="en-US" dirty="0"/>
              <a:t> = C/ 2 PRF</a:t>
            </a:r>
          </a:p>
        </p:txBody>
      </p:sp>
      <p:grpSp>
        <p:nvGrpSpPr>
          <p:cNvPr id="22544" name="Group 5"/>
          <p:cNvGrpSpPr>
            <a:grpSpLocks/>
          </p:cNvGrpSpPr>
          <p:nvPr/>
        </p:nvGrpSpPr>
        <p:grpSpPr bwMode="auto">
          <a:xfrm>
            <a:off x="999979" y="2702018"/>
            <a:ext cx="6400800" cy="457200"/>
            <a:chOff x="1104" y="1632"/>
            <a:chExt cx="4032" cy="288"/>
          </a:xfrm>
        </p:grpSpPr>
        <p:grpSp>
          <p:nvGrpSpPr>
            <p:cNvPr id="22545" name="Group 6"/>
            <p:cNvGrpSpPr>
              <a:grpSpLocks/>
            </p:cNvGrpSpPr>
            <p:nvPr/>
          </p:nvGrpSpPr>
          <p:grpSpPr bwMode="auto">
            <a:xfrm>
              <a:off x="1104" y="1632"/>
              <a:ext cx="2208" cy="288"/>
              <a:chOff x="1104" y="1632"/>
              <a:chExt cx="2208" cy="288"/>
            </a:xfrm>
          </p:grpSpPr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>
                <a:off x="1104" y="1920"/>
                <a:ext cx="432" cy="0"/>
              </a:xfrm>
              <a:prstGeom prst="line">
                <a:avLst/>
              </a:prstGeom>
              <a:noFill/>
              <a:ln w="222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Times New Roman" charset="0"/>
                </a:endParaRPr>
              </a:p>
            </p:txBody>
          </p:sp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 flipV="1">
                <a:off x="1536" y="1632"/>
                <a:ext cx="0" cy="288"/>
              </a:xfrm>
              <a:prstGeom prst="line">
                <a:avLst/>
              </a:prstGeom>
              <a:noFill/>
              <a:ln w="222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Times New Roman" charset="0"/>
                </a:endParaRPr>
              </a:p>
            </p:txBody>
          </p:sp>
          <p:sp>
            <p:nvSpPr>
              <p:cNvPr id="59" name="Line 9"/>
              <p:cNvSpPr>
                <a:spLocks noChangeShapeType="1"/>
              </p:cNvSpPr>
              <p:nvPr/>
            </p:nvSpPr>
            <p:spPr bwMode="auto">
              <a:xfrm>
                <a:off x="1536" y="1632"/>
                <a:ext cx="528" cy="0"/>
              </a:xfrm>
              <a:prstGeom prst="line">
                <a:avLst/>
              </a:prstGeom>
              <a:noFill/>
              <a:ln w="222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Times New Roman" charset="0"/>
                </a:endParaRPr>
              </a:p>
            </p:txBody>
          </p:sp>
          <p:sp>
            <p:nvSpPr>
              <p:cNvPr id="60" name="Line 10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0" cy="288"/>
              </a:xfrm>
              <a:prstGeom prst="line">
                <a:avLst/>
              </a:prstGeom>
              <a:noFill/>
              <a:ln w="222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Times New Roman" charset="0"/>
                </a:endParaRPr>
              </a:p>
            </p:txBody>
          </p:sp>
          <p:sp>
            <p:nvSpPr>
              <p:cNvPr id="61" name="Line 11"/>
              <p:cNvSpPr>
                <a:spLocks noChangeShapeType="1"/>
              </p:cNvSpPr>
              <p:nvPr/>
            </p:nvSpPr>
            <p:spPr bwMode="auto">
              <a:xfrm>
                <a:off x="2064" y="1920"/>
                <a:ext cx="1248" cy="0"/>
              </a:xfrm>
              <a:prstGeom prst="line">
                <a:avLst/>
              </a:prstGeom>
              <a:noFill/>
              <a:ln w="222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22546" name="Group 12"/>
            <p:cNvGrpSpPr>
              <a:grpSpLocks/>
            </p:cNvGrpSpPr>
            <p:nvPr/>
          </p:nvGrpSpPr>
          <p:grpSpPr bwMode="auto">
            <a:xfrm>
              <a:off x="2928" y="1632"/>
              <a:ext cx="2208" cy="288"/>
              <a:chOff x="1104" y="1632"/>
              <a:chExt cx="2208" cy="288"/>
            </a:xfrm>
          </p:grpSpPr>
          <p:sp>
            <p:nvSpPr>
              <p:cNvPr id="52" name="Line 13"/>
              <p:cNvSpPr>
                <a:spLocks noChangeShapeType="1"/>
              </p:cNvSpPr>
              <p:nvPr/>
            </p:nvSpPr>
            <p:spPr bwMode="auto">
              <a:xfrm>
                <a:off x="1104" y="1920"/>
                <a:ext cx="432" cy="0"/>
              </a:xfrm>
              <a:prstGeom prst="line">
                <a:avLst/>
              </a:prstGeom>
              <a:noFill/>
              <a:ln w="222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Times New Roman" charset="0"/>
                </a:endParaRPr>
              </a:p>
            </p:txBody>
          </p:sp>
          <p:sp>
            <p:nvSpPr>
              <p:cNvPr id="53" name="Line 14"/>
              <p:cNvSpPr>
                <a:spLocks noChangeShapeType="1"/>
              </p:cNvSpPr>
              <p:nvPr/>
            </p:nvSpPr>
            <p:spPr bwMode="auto">
              <a:xfrm flipV="1">
                <a:off x="1536" y="1632"/>
                <a:ext cx="0" cy="288"/>
              </a:xfrm>
              <a:prstGeom prst="line">
                <a:avLst/>
              </a:prstGeom>
              <a:noFill/>
              <a:ln w="222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Times New Roman" charset="0"/>
                </a:endParaRPr>
              </a:p>
            </p:txBody>
          </p:sp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>
                <a:off x="1536" y="1632"/>
                <a:ext cx="528" cy="0"/>
              </a:xfrm>
              <a:prstGeom prst="line">
                <a:avLst/>
              </a:prstGeom>
              <a:noFill/>
              <a:ln w="222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Times New Roman" charset="0"/>
                </a:endParaRPr>
              </a:p>
            </p:txBody>
          </p:sp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0" cy="288"/>
              </a:xfrm>
              <a:prstGeom prst="line">
                <a:avLst/>
              </a:prstGeom>
              <a:noFill/>
              <a:ln w="222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Times New Roman" charset="0"/>
                </a:endParaRPr>
              </a:p>
            </p:txBody>
          </p:sp>
          <p:sp>
            <p:nvSpPr>
              <p:cNvPr id="56" name="Line 17"/>
              <p:cNvSpPr>
                <a:spLocks noChangeShapeType="1"/>
              </p:cNvSpPr>
              <p:nvPr/>
            </p:nvSpPr>
            <p:spPr bwMode="auto">
              <a:xfrm>
                <a:off x="2064" y="1920"/>
                <a:ext cx="1248" cy="0"/>
              </a:xfrm>
              <a:prstGeom prst="line">
                <a:avLst/>
              </a:prstGeom>
              <a:noFill/>
              <a:ln w="222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631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921" y="65760"/>
            <a:ext cx="8825658" cy="1041404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Radar equation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944" y="1280160"/>
            <a:ext cx="8825658" cy="55778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Single target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Distributed targets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84" y="1810658"/>
            <a:ext cx="5965630" cy="1128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84" y="3473767"/>
            <a:ext cx="5965630" cy="119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84" y="5113893"/>
            <a:ext cx="5965630" cy="828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80514" y="1992312"/>
            <a:ext cx="4811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NewRomanPSMT"/>
              </a:rPr>
              <a:t>Reason: As contributing volume grows with distance, more targets are added. Number of targets added is proportional to r2, which reduces the dependence of the returned power from r-4 to r-2.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8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Radar equation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31" y="1538559"/>
            <a:ext cx="6413863" cy="1428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32" y="3225708"/>
            <a:ext cx="6413862" cy="119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31" y="4631327"/>
            <a:ext cx="6413863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29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0A17-9A7C-4972-9DD4-3826C384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33" y="98612"/>
            <a:ext cx="8825657" cy="723341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Calibration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E4BFD-2F6F-499E-8F21-AAE69A8C7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872" y="1106314"/>
            <a:ext cx="11520256" cy="4362157"/>
          </a:xfrm>
        </p:spPr>
        <p:txBody>
          <a:bodyPr>
            <a:normAutofit/>
          </a:bodyPr>
          <a:lstStyle/>
          <a:p>
            <a:pPr marL="469265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Arial"/>
                <a:cs typeface="Arial"/>
              </a:rPr>
              <a:t>Accuracy</a:t>
            </a:r>
          </a:p>
          <a:p>
            <a:pPr marL="469265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Arial"/>
                <a:cs typeface="Arial"/>
              </a:rPr>
              <a:t>Consistency</a:t>
            </a:r>
          </a:p>
          <a:p>
            <a:pPr marL="469265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Arial"/>
                <a:cs typeface="Arial"/>
              </a:rPr>
              <a:t>Quality Control</a:t>
            </a:r>
          </a:p>
          <a:p>
            <a:pPr marL="469265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Arial"/>
                <a:cs typeface="Arial"/>
              </a:rPr>
              <a:t>Comparison and integration </a:t>
            </a:r>
          </a:p>
        </p:txBody>
      </p:sp>
    </p:spTree>
    <p:extLst>
      <p:ext uri="{BB962C8B-B14F-4D97-AF65-F5344CB8AC3E}">
        <p14:creationId xmlns:p14="http://schemas.microsoft.com/office/powerpoint/2010/main" val="2683055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DE26-FD6B-4309-A618-B0AD850F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20" y="86930"/>
            <a:ext cx="8825657" cy="84344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Calibration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710E4-2DA1-438E-90DA-311218E49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469" y="1178944"/>
            <a:ext cx="11315739" cy="5311503"/>
          </a:xfrm>
        </p:spPr>
        <p:txBody>
          <a:bodyPr/>
          <a:lstStyle/>
          <a:p>
            <a:pPr algn="ctr"/>
            <a:r>
              <a:rPr lang="en-IN" dirty="0"/>
              <a:t>Weather radar Calibration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DCDC8B-43F0-483C-8CF6-B584CD0D7DD4}"/>
              </a:ext>
            </a:extLst>
          </p:cNvPr>
          <p:cNvCxnSpPr>
            <a:cxnSpLocks/>
          </p:cNvCxnSpPr>
          <p:nvPr/>
        </p:nvCxnSpPr>
        <p:spPr>
          <a:xfrm>
            <a:off x="5788241" y="1535837"/>
            <a:ext cx="0" cy="49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CE7CA9-D57B-4032-8951-E88B9ECF9B63}"/>
              </a:ext>
            </a:extLst>
          </p:cNvPr>
          <p:cNvCxnSpPr/>
          <p:nvPr/>
        </p:nvCxnSpPr>
        <p:spPr>
          <a:xfrm>
            <a:off x="1811044" y="2032986"/>
            <a:ext cx="810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5B39DD-2497-4FE0-84D4-DC1BC0D1CA58}"/>
              </a:ext>
            </a:extLst>
          </p:cNvPr>
          <p:cNvCxnSpPr>
            <a:cxnSpLocks/>
          </p:cNvCxnSpPr>
          <p:nvPr/>
        </p:nvCxnSpPr>
        <p:spPr>
          <a:xfrm>
            <a:off x="1819921" y="2032986"/>
            <a:ext cx="0" cy="65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C92C3D-3C3A-4D61-8ED0-F56ACC26DA30}"/>
              </a:ext>
            </a:extLst>
          </p:cNvPr>
          <p:cNvCxnSpPr>
            <a:cxnSpLocks/>
          </p:cNvCxnSpPr>
          <p:nvPr/>
        </p:nvCxnSpPr>
        <p:spPr>
          <a:xfrm>
            <a:off x="5788241" y="2032986"/>
            <a:ext cx="0" cy="63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F9BAB6-C856-477D-8A12-C8504A3D305B}"/>
              </a:ext>
            </a:extLst>
          </p:cNvPr>
          <p:cNvCxnSpPr>
            <a:cxnSpLocks/>
          </p:cNvCxnSpPr>
          <p:nvPr/>
        </p:nvCxnSpPr>
        <p:spPr>
          <a:xfrm>
            <a:off x="9916357" y="2032986"/>
            <a:ext cx="0" cy="63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7CDC71A4-DE63-4DE4-8E5F-345733EBB70B}"/>
              </a:ext>
            </a:extLst>
          </p:cNvPr>
          <p:cNvGraphicFramePr>
            <a:graphicFrameLocks noGrp="1"/>
          </p:cNvGraphicFramePr>
          <p:nvPr/>
        </p:nvGraphicFramePr>
        <p:xfrm>
          <a:off x="408373" y="2693633"/>
          <a:ext cx="310718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184">
                  <a:extLst>
                    <a:ext uri="{9D8B030D-6E8A-4147-A177-3AD203B41FA5}">
                      <a16:colId xmlns:a16="http://schemas.microsoft.com/office/drawing/2014/main" val="2879311414"/>
                    </a:ext>
                  </a:extLst>
                </a:gridCol>
              </a:tblGrid>
              <a:tr h="3483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Transmitter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96924"/>
                  </a:ext>
                </a:extLst>
              </a:tr>
              <a:tr h="348356">
                <a:tc>
                  <a:txBody>
                    <a:bodyPr/>
                    <a:lstStyle/>
                    <a:p>
                      <a:pPr marL="12065" indent="0" algn="l" rtl="0" eaLnBrk="0" fontAlgn="base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SzPct val="83333"/>
                        <a:buFont typeface="Wingdings" panose="05000000000000000000" pitchFamily="2" charset="2"/>
                        <a:buNone/>
                        <a:tabLst>
                          <a:tab pos="170180" algn="l"/>
                        </a:tabLst>
                      </a:pPr>
                      <a:r>
                        <a:rPr lang="en-IN" sz="1800" b="1" kern="1200" spc="-5" dirty="0">
                          <a:solidFill>
                            <a:srgbClr val="0033CC"/>
                          </a:solidFill>
                          <a:latin typeface="Arial"/>
                          <a:ea typeface="+mn-ea"/>
                          <a:cs typeface="Arial"/>
                        </a:rPr>
                        <a:t>Tx calibration</a:t>
                      </a:r>
                      <a:endParaRPr lang="en-US" sz="1800" b="1" kern="1200" spc="-5" dirty="0">
                        <a:solidFill>
                          <a:srgbClr val="0033CC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7853"/>
                  </a:ext>
                </a:extLst>
              </a:tr>
              <a:tr h="348356">
                <a:tc>
                  <a:txBody>
                    <a:bodyPr/>
                    <a:lstStyle/>
                    <a:p>
                      <a:pPr marL="1206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3333"/>
                        <a:buFont typeface="Wingdings" panose="05000000000000000000" pitchFamily="2" charset="2"/>
                        <a:buNone/>
                        <a:tabLst>
                          <a:tab pos="170180" algn="l"/>
                        </a:tabLst>
                        <a:defRPr/>
                      </a:pPr>
                      <a:r>
                        <a:rPr lang="en-US" sz="1800" b="1" kern="1200" spc="-5" dirty="0">
                          <a:solidFill>
                            <a:srgbClr val="0033CC"/>
                          </a:solidFill>
                          <a:latin typeface="Arial"/>
                          <a:ea typeface="+mn-ea"/>
                          <a:cs typeface="Arial"/>
                        </a:rPr>
                        <a:t>Transmitted Power, Frequency, PW &amp;  OBW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4671"/>
                  </a:ext>
                </a:extLst>
              </a:tr>
              <a:tr h="348356">
                <a:tc>
                  <a:txBody>
                    <a:bodyPr/>
                    <a:lstStyle/>
                    <a:p>
                      <a:pPr marL="1206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3333"/>
                        <a:buFont typeface="Wingdings" panose="05000000000000000000" pitchFamily="2" charset="2"/>
                        <a:buNone/>
                        <a:tabLst>
                          <a:tab pos="170180" algn="l"/>
                        </a:tabLst>
                        <a:defRPr/>
                      </a:pPr>
                      <a:r>
                        <a:rPr lang="en-IN" sz="1800" b="1" kern="1200" spc="-5" dirty="0">
                          <a:solidFill>
                            <a:srgbClr val="0033CC"/>
                          </a:solidFill>
                          <a:latin typeface="Arial"/>
                          <a:ea typeface="+mn-ea"/>
                          <a:cs typeface="Arial"/>
                        </a:rPr>
                        <a:t>VSWR </a:t>
                      </a:r>
                      <a:endParaRPr lang="en-US" sz="1800" b="1" kern="1200" spc="-5" dirty="0">
                        <a:solidFill>
                          <a:srgbClr val="0033CC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844193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D017C3C6-A2FD-40C7-8709-050B95A1E736}"/>
              </a:ext>
            </a:extLst>
          </p:cNvPr>
          <p:cNvGraphicFramePr>
            <a:graphicFrameLocks noGrp="1"/>
          </p:cNvGraphicFramePr>
          <p:nvPr/>
        </p:nvGraphicFramePr>
        <p:xfrm>
          <a:off x="4154750" y="2689933"/>
          <a:ext cx="3263037" cy="364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037">
                  <a:extLst>
                    <a:ext uri="{9D8B030D-6E8A-4147-A177-3AD203B41FA5}">
                      <a16:colId xmlns:a16="http://schemas.microsoft.com/office/drawing/2014/main" val="2223109685"/>
                    </a:ext>
                  </a:extLst>
                </a:gridCol>
              </a:tblGrid>
              <a:tr h="3397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Receiver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59294"/>
                  </a:ext>
                </a:extLst>
              </a:tr>
              <a:tr h="339731">
                <a:tc>
                  <a:txBody>
                    <a:bodyPr/>
                    <a:lstStyle/>
                    <a:p>
                      <a:pPr marL="12065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SzPct val="83333"/>
                        <a:buFont typeface="Wingdings" panose="05000000000000000000" pitchFamily="2" charset="2"/>
                        <a:buNone/>
                        <a:tabLst>
                          <a:tab pos="170180" algn="l"/>
                        </a:tabLst>
                      </a:pPr>
                      <a:r>
                        <a:rPr lang="en-US" sz="1800" b="1" kern="1200" spc="-5" dirty="0">
                          <a:solidFill>
                            <a:srgbClr val="0033CC"/>
                          </a:solidFill>
                          <a:latin typeface="Arial"/>
                          <a:ea typeface="+mn-ea"/>
                          <a:cs typeface="Arial"/>
                        </a:rPr>
                        <a:t>Noise Figure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1957"/>
                  </a:ext>
                </a:extLst>
              </a:tr>
              <a:tr h="339731">
                <a:tc>
                  <a:txBody>
                    <a:bodyPr/>
                    <a:lstStyle/>
                    <a:p>
                      <a:pPr marL="12065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SzPct val="83333"/>
                        <a:buFont typeface="Wingdings" panose="05000000000000000000" pitchFamily="2" charset="2"/>
                        <a:buNone/>
                        <a:tabLst>
                          <a:tab pos="170180" algn="l"/>
                        </a:tabLst>
                      </a:pPr>
                      <a:r>
                        <a:rPr lang="en-US" sz="1800" b="1" kern="1200" spc="-5" dirty="0">
                          <a:solidFill>
                            <a:srgbClr val="0033CC"/>
                          </a:solidFill>
                          <a:latin typeface="Arial"/>
                          <a:ea typeface="+mn-ea"/>
                          <a:cs typeface="Arial"/>
                        </a:rPr>
                        <a:t>Front End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4824"/>
                  </a:ext>
                </a:extLst>
              </a:tr>
              <a:tr h="339731">
                <a:tc>
                  <a:txBody>
                    <a:bodyPr/>
                    <a:lstStyle/>
                    <a:p>
                      <a:pPr marL="12065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SzPct val="83333"/>
                        <a:buFont typeface="Wingdings" panose="05000000000000000000" pitchFamily="2" charset="2"/>
                        <a:buNone/>
                        <a:tabLst>
                          <a:tab pos="170180" algn="l"/>
                        </a:tabLst>
                      </a:pPr>
                      <a:r>
                        <a:rPr lang="en-US" sz="1800" b="1" kern="1200" spc="-5" dirty="0">
                          <a:solidFill>
                            <a:srgbClr val="0033CC"/>
                          </a:solidFill>
                          <a:latin typeface="Arial"/>
                          <a:ea typeface="+mn-ea"/>
                          <a:cs typeface="Arial"/>
                        </a:rPr>
                        <a:t>IRR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21218"/>
                  </a:ext>
                </a:extLst>
              </a:tr>
              <a:tr h="339731">
                <a:tc>
                  <a:txBody>
                    <a:bodyPr/>
                    <a:lstStyle/>
                    <a:p>
                      <a:pPr marL="12065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SzPct val="83333"/>
                        <a:buFont typeface="Wingdings" panose="05000000000000000000" pitchFamily="2" charset="2"/>
                        <a:buNone/>
                        <a:tabLst>
                          <a:tab pos="170180" algn="l"/>
                        </a:tabLst>
                      </a:pPr>
                      <a:r>
                        <a:rPr lang="en-US" sz="1800" b="1" kern="1200" spc="-5" dirty="0">
                          <a:solidFill>
                            <a:srgbClr val="0033CC"/>
                          </a:solidFill>
                          <a:latin typeface="Arial"/>
                          <a:ea typeface="+mn-ea"/>
                          <a:cs typeface="Arial"/>
                        </a:rPr>
                        <a:t>MDS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94756"/>
                  </a:ext>
                </a:extLst>
              </a:tr>
              <a:tr h="339731">
                <a:tc>
                  <a:txBody>
                    <a:bodyPr/>
                    <a:lstStyle/>
                    <a:p>
                      <a:pPr marL="12065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SzPct val="83333"/>
                        <a:buFont typeface="Wingdings" panose="05000000000000000000" pitchFamily="2" charset="2"/>
                        <a:buNone/>
                        <a:tabLst>
                          <a:tab pos="170180" algn="l"/>
                        </a:tabLst>
                      </a:pPr>
                      <a:r>
                        <a:rPr lang="en-US" sz="1800" b="1" kern="1200" spc="-5" dirty="0">
                          <a:solidFill>
                            <a:srgbClr val="0033CC"/>
                          </a:solidFill>
                          <a:latin typeface="Arial"/>
                          <a:ea typeface="+mn-ea"/>
                          <a:cs typeface="Arial"/>
                        </a:rPr>
                        <a:t>Dynamic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66485"/>
                  </a:ext>
                </a:extLst>
              </a:tr>
              <a:tr h="1104127">
                <a:tc>
                  <a:txBody>
                    <a:bodyPr/>
                    <a:lstStyle/>
                    <a:p>
                      <a:pPr marL="12065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SzPct val="83333"/>
                        <a:buFont typeface="Wingdings" panose="05000000000000000000" pitchFamily="2" charset="2"/>
                        <a:buNone/>
                        <a:tabLst>
                          <a:tab pos="170180" algn="l"/>
                        </a:tabLst>
                      </a:pPr>
                      <a:r>
                        <a:rPr lang="en-US" sz="1800" b="1" kern="1200" spc="-5" dirty="0">
                          <a:solidFill>
                            <a:srgbClr val="0033CC"/>
                          </a:solidFill>
                          <a:latin typeface="Arial"/>
                          <a:ea typeface="+mn-ea"/>
                          <a:cs typeface="Arial"/>
                        </a:rPr>
                        <a:t>Freq &amp; Power at Test Points</a:t>
                      </a:r>
                    </a:p>
                    <a:p>
                      <a:pPr marL="12065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SzPct val="83333"/>
                        <a:buFont typeface="Wingdings" panose="05000000000000000000" pitchFamily="2" charset="2"/>
                        <a:buNone/>
                        <a:tabLst>
                          <a:tab pos="170180" algn="l"/>
                        </a:tabLst>
                      </a:pPr>
                      <a:r>
                        <a:rPr lang="en-US" sz="1800" b="1" kern="1200" spc="-5" dirty="0">
                          <a:solidFill>
                            <a:srgbClr val="0033CC"/>
                          </a:solidFill>
                          <a:latin typeface="Arial"/>
                          <a:ea typeface="+mn-ea"/>
                          <a:cs typeface="Arial"/>
                        </a:rPr>
                        <a:t>-1.f. Tx Channel</a:t>
                      </a:r>
                    </a:p>
                    <a:p>
                      <a:pPr marL="12065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SzPct val="83333"/>
                        <a:buFont typeface="Wingdings" panose="05000000000000000000" pitchFamily="2" charset="2"/>
                        <a:buNone/>
                        <a:tabLst>
                          <a:tab pos="170180" algn="l"/>
                        </a:tabLst>
                      </a:pPr>
                      <a:r>
                        <a:rPr lang="en-US" sz="1800" b="1" kern="1200" spc="-5" dirty="0">
                          <a:solidFill>
                            <a:srgbClr val="0033CC"/>
                          </a:solidFill>
                          <a:latin typeface="Arial"/>
                          <a:ea typeface="+mn-ea"/>
                          <a:cs typeface="Arial"/>
                        </a:rPr>
                        <a:t>-1.g. STALO</a:t>
                      </a:r>
                    </a:p>
                    <a:p>
                      <a:pPr marL="12065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SzPct val="83333"/>
                        <a:buFont typeface="Wingdings" panose="05000000000000000000" pitchFamily="2" charset="2"/>
                        <a:buNone/>
                        <a:tabLst>
                          <a:tab pos="170180" algn="l"/>
                        </a:tabLst>
                      </a:pPr>
                      <a:r>
                        <a:rPr lang="en-US" sz="1800" b="1" kern="1200" spc="-5" dirty="0">
                          <a:solidFill>
                            <a:srgbClr val="0033CC"/>
                          </a:solidFill>
                          <a:latin typeface="Arial"/>
                          <a:ea typeface="+mn-ea"/>
                          <a:cs typeface="Arial"/>
                        </a:rPr>
                        <a:t>-1.h. 2nd 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97789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0DB8D1BC-F55E-4EC8-AC51-C26C17F38B51}"/>
              </a:ext>
            </a:extLst>
          </p:cNvPr>
          <p:cNvGraphicFramePr>
            <a:graphicFrameLocks noGrp="1"/>
          </p:cNvGraphicFramePr>
          <p:nvPr/>
        </p:nvGraphicFramePr>
        <p:xfrm>
          <a:off x="8580269" y="2689933"/>
          <a:ext cx="23525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581">
                  <a:extLst>
                    <a:ext uri="{9D8B030D-6E8A-4147-A177-3AD203B41FA5}">
                      <a16:colId xmlns:a16="http://schemas.microsoft.com/office/drawing/2014/main" val="297239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Antenna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65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SzPct val="83333"/>
                        <a:buFont typeface="Wingdings" panose="05000000000000000000" pitchFamily="2" charset="2"/>
                        <a:buNone/>
                        <a:tabLst>
                          <a:tab pos="170180" algn="l"/>
                        </a:tabLst>
                      </a:pPr>
                      <a:r>
                        <a:rPr lang="en-US" sz="1800" b="1" kern="1200" spc="-5" dirty="0">
                          <a:solidFill>
                            <a:srgbClr val="0033CC"/>
                          </a:solidFill>
                          <a:latin typeface="Arial"/>
                          <a:ea typeface="+mn-ea"/>
                          <a:cs typeface="Arial"/>
                        </a:rPr>
                        <a:t>Sun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8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302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1"/>
            <a:ext cx="7772400" cy="962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RAW DATA OF DOPPLER RADAR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82000" cy="5334000"/>
          </a:xfrm>
        </p:spPr>
        <p:txBody>
          <a:bodyPr/>
          <a:lstStyle/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 dirty="0"/>
              <a:t>   REFLECTIVITY (Z)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chemeClr val="bg1"/>
                </a:solidFill>
              </a:rPr>
              <a:t>INTENSITY OF ECHOES IN THE RANGE –31.5 TO 91 </a:t>
            </a:r>
            <a:r>
              <a:rPr lang="en-US" altLang="en-US" sz="1800" dirty="0" err="1">
                <a:solidFill>
                  <a:schemeClr val="bg1"/>
                </a:solidFill>
              </a:rPr>
              <a:t>dBZ</a:t>
            </a:r>
            <a:endParaRPr lang="en-US" altLang="en-US" sz="1800" dirty="0">
              <a:solidFill>
                <a:schemeClr val="bg1"/>
              </a:solidFill>
            </a:endParaRPr>
          </a:p>
          <a:p>
            <a:pPr lvl="2" algn="just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chemeClr val="bg1"/>
                </a:solidFill>
              </a:rPr>
              <a:t>Correlates strength of cloud/rain.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 	</a:t>
            </a:r>
            <a:r>
              <a:rPr lang="en-US" altLang="en-US" dirty="0"/>
              <a:t>VELOCITY (V)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chemeClr val="bg1"/>
                </a:solidFill>
              </a:rPr>
              <a:t>Cosine component of actual wind (Radial velocity). Average of  various velocities of different scatterers within a sample volume. One value for each sample volume. 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chemeClr val="bg1"/>
                </a:solidFill>
              </a:rPr>
              <a:t>RADIAL VELOCITY OF ECHOES IN THE RANGE +/- 120 MPS MAX AT 1200 PRF AND 4/5 STAGGER RATIO (S-Band radar)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chemeClr val="bg1"/>
                </a:solidFill>
              </a:rPr>
              <a:t>Correlates Radial Velocity of sample volume.</a:t>
            </a: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endParaRPr lang="en-US" altLang="en-US" dirty="0"/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 dirty="0"/>
              <a:t> 	SPECTRAL WIDTH (W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chemeClr val="bg1"/>
                </a:solidFill>
              </a:rPr>
              <a:t>It is a measure of dispersion of velocities within the pulse volume and is the standard deviation of velocity spectrum.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chemeClr val="bg1"/>
                </a:solidFill>
              </a:rPr>
              <a:t>Depends on turbulence within the pulse volume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chemeClr val="bg1"/>
                </a:solidFill>
              </a:rPr>
              <a:t>Unit of measurement = | m/s |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chemeClr val="bg1"/>
                </a:solidFill>
              </a:rPr>
              <a:t>Useful for measuring </a:t>
            </a:r>
            <a:r>
              <a:rPr lang="en-US" altLang="en-US" sz="1800" dirty="0" err="1">
                <a:solidFill>
                  <a:schemeClr val="bg1"/>
                </a:solidFill>
              </a:rPr>
              <a:t>Turbulance</a:t>
            </a:r>
            <a:r>
              <a:rPr lang="en-US" altLang="en-US" sz="1800" dirty="0">
                <a:solidFill>
                  <a:schemeClr val="bg1"/>
                </a:solidFill>
              </a:rPr>
              <a:t>.</a:t>
            </a:r>
          </a:p>
          <a:p>
            <a:pPr lvl="2" algn="just" eaLnBrk="1" hangingPunct="1">
              <a:spcBef>
                <a:spcPct val="0"/>
              </a:spcBef>
            </a:pPr>
            <a:endParaRPr lang="en-US" altLang="en-US" sz="1800" dirty="0">
              <a:solidFill>
                <a:srgbClr val="00CC00"/>
              </a:solidFill>
              <a:sym typeface="Symbol" panose="05050102010706020507" pitchFamily="18" charset="2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00CC00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09094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5364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Radar Volume Scan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1919473"/>
            <a:ext cx="5850385" cy="4623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12" y="1919473"/>
            <a:ext cx="5663953" cy="46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53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11218" y="2610397"/>
            <a:ext cx="8825658" cy="3006634"/>
          </a:xfrm>
        </p:spPr>
        <p:txBody>
          <a:bodyPr/>
          <a:lstStyle/>
          <a:p>
            <a:pPr algn="ctr"/>
            <a:r>
              <a:rPr lang="en-US" dirty="0"/>
              <a:t>       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95927" y="8691575"/>
            <a:ext cx="8825658" cy="3849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    </a:t>
            </a:r>
          </a:p>
        </p:txBody>
      </p:sp>
      <p:pic>
        <p:nvPicPr>
          <p:cNvPr id="8196" name="Picture 4" descr="40 cnt Greenery Wreath Thank You Stickers - Favor Stickers - Thank You  Labels : Amazon.in: Home &amp;amp; Kit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47" y="422378"/>
            <a:ext cx="8191499" cy="317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Green Question Mark Png - Any Question Clip Art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47" y="3798317"/>
            <a:ext cx="8191500" cy="287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27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705852" y="826168"/>
            <a:ext cx="6142213" cy="603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1313" eaLnBrk="0" hangingPunc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eaLnBrk="0" hangingPunc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An example: 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endParaRPr lang="en-US" altLang="en-US" sz="14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	For a Pulse duration of 1 </a:t>
            </a:r>
            <a:r>
              <a:rPr lang="en-US" altLang="en-US" sz="14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μs</a:t>
            </a: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 and 2 </a:t>
            </a:r>
            <a:r>
              <a:rPr lang="en-US" altLang="en-US" sz="14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μs</a:t>
            </a: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 and considering the Speed of light: 300 meters per microsecond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      </a:t>
            </a:r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In a pulsed radar ,If a pulse width of 1 µ sec is used 150 meters is the distance from radar where we starts to receive/process the echo   (because receive is off when transmitter is on in </a:t>
            </a:r>
            <a:r>
              <a:rPr lang="en-US" sz="14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plused</a:t>
            </a:r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 radars )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endParaRPr lang="en-US" altLang="en-US" sz="14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	Pulse Length = Pulse duration </a:t>
            </a:r>
            <a:r>
              <a:rPr lang="en-US" altLang="en-US" sz="1400" b="1" dirty="0">
                <a:solidFill>
                  <a:schemeClr val="tx1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s X 300 m </a:t>
            </a:r>
            <a:r>
              <a:rPr lang="en-US" altLang="en-US" sz="1400" b="1" dirty="0">
                <a:solidFill>
                  <a:schemeClr val="tx1"/>
                </a:solidFill>
                <a:latin typeface="Symbol" panose="05050102010706020507" pitchFamily="18" charset="2"/>
              </a:rPr>
              <a:t></a:t>
            </a: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s-1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	The pulse length are:  300 m and 600 m respectively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endParaRPr lang="en-US" altLang="en-US" sz="14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endParaRPr lang="en-US" altLang="en-US" sz="14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	Half of Pulse length will be equivalent to the "length" of each “bin”  for which the data is collected.  It determines the range resolution.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endParaRPr lang="en-US" altLang="en-US" sz="16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Verdana" panose="020B0604030504040204" pitchFamily="34" charset="0"/>
              <a:buChar char="o"/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Pulse creates a BIN volume: length times width and height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</a:pPr>
            <a:endParaRPr lang="en-US" altLang="en-US" sz="14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Verdana" panose="020B0604030504040204" pitchFamily="34" charset="0"/>
              <a:buChar char="o"/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Better resolution with shorter duration and shorter range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</a:pPr>
            <a:endParaRPr lang="en-US" altLang="en-US" sz="14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3601197" y="202214"/>
            <a:ext cx="518152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DETERMINING THE PULSE LENGTH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63" y="1692865"/>
            <a:ext cx="4372617" cy="256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606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1171074" y="1219200"/>
            <a:ext cx="10603831" cy="538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1313" eaLnBrk="0" hangingPunc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7013" eaLnBrk="0" hangingPunc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An example: </a:t>
            </a:r>
          </a:p>
          <a:p>
            <a:pPr eaLnBrk="1" hangingPunct="1">
              <a:spcBef>
                <a:spcPts val="800"/>
              </a:spcBef>
            </a:pPr>
            <a:endParaRPr lang="en-US" altLang="en-US" sz="14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	With a PRF of 500 pulses per second (</a:t>
            </a:r>
            <a:r>
              <a:rPr lang="en-US" altLang="en-US" sz="14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pps</a:t>
            </a: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), which correspond to a pulse every 2000 </a:t>
            </a:r>
            <a:r>
              <a:rPr lang="en-US" altLang="en-US" sz="1400" b="1" dirty="0">
                <a:solidFill>
                  <a:schemeClr val="tx1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s</a:t>
            </a:r>
          </a:p>
          <a:p>
            <a:pPr eaLnBrk="1" hangingPunct="1">
              <a:spcBef>
                <a:spcPts val="800"/>
              </a:spcBef>
            </a:pPr>
            <a:endParaRPr lang="en-US" altLang="en-US" sz="14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	Pulse travels 2000</a:t>
            </a:r>
            <a:r>
              <a:rPr lang="en-US" altLang="en-US" sz="1400" b="1" dirty="0">
                <a:solidFill>
                  <a:schemeClr val="tx1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s x 300m </a:t>
            </a:r>
            <a:r>
              <a:rPr lang="en-US" altLang="en-US" sz="1400" b="1" dirty="0">
                <a:solidFill>
                  <a:schemeClr val="tx1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s</a:t>
            </a:r>
            <a:r>
              <a:rPr lang="en-US" altLang="en-US" sz="1400" b="1" baseline="30000" dirty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 = 600,000 m or 600 km</a:t>
            </a:r>
          </a:p>
          <a:p>
            <a:pPr eaLnBrk="1" hangingPunct="1">
              <a:spcBef>
                <a:spcPts val="800"/>
              </a:spcBef>
            </a:pPr>
            <a:endParaRPr lang="en-US" altLang="en-US" sz="14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	Maximum Range is 300 km, given equal time for a return echo to come back to the radar</a:t>
            </a:r>
          </a:p>
          <a:p>
            <a:pPr eaLnBrk="1" hangingPunct="1">
              <a:spcBef>
                <a:spcPts val="800"/>
              </a:spcBef>
            </a:pPr>
            <a:endParaRPr lang="en-US" altLang="en-US" sz="14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	IMD DWR PRF´s: 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		250 Hz to 800 Hz  at 2 </a:t>
            </a:r>
            <a:r>
              <a:rPr lang="en-US" altLang="en-US" sz="14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μs</a:t>
            </a: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  (</a:t>
            </a:r>
            <a:r>
              <a:rPr lang="en-US" altLang="en-US" sz="14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Max.range</a:t>
            </a: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 of 600 to  188 km )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		250 Hz to 1200 Hz at 1 </a:t>
            </a:r>
            <a:r>
              <a:rPr lang="en-US" altLang="en-US" sz="14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μs</a:t>
            </a: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( Max range of 600 to 125 km ) </a:t>
            </a:r>
          </a:p>
          <a:p>
            <a:pPr eaLnBrk="1" hangingPunct="1">
              <a:spcBef>
                <a:spcPts val="800"/>
              </a:spcBef>
            </a:pPr>
            <a:endParaRPr lang="en-US" altLang="en-US" sz="14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	Conclusion: 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higher PRF, shorter range; 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lower PRF = longer range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endParaRPr lang="en-US" altLang="en-US" sz="14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2754231" y="360083"/>
            <a:ext cx="668353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DETERMINING THE MAXIMUM RADAR RANGE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31" y="3391270"/>
            <a:ext cx="4572000" cy="32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9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1728" y="989902"/>
            <a:ext cx="72145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Q: What is the maximum unambiguous range at which a radar can see a target?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so, if target is at range less than or equal to Ru, target will be displayed at correct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target is beyond Ru, it will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 if target is at r=170 km and Ru=150 km, the radar thinks it is at 20 km and that is where the echo will be displayed.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called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range folding.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Range folded echoes are called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second trip echoes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2051" name="Picture 3" descr="https://apollo.nvu.vsc.edu/classes/remote/lecture_notes/radar/conventional/graphics/range_pulses.f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948" y="1413895"/>
            <a:ext cx="3933825" cy="22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86" y="3941686"/>
            <a:ext cx="5004878" cy="191757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C6CD02-2CA3-4A7B-B7B5-473627D1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1366"/>
            <a:ext cx="9404723" cy="762000"/>
          </a:xfrm>
        </p:spPr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Range Folding</a:t>
            </a:r>
            <a:b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FFB45-FD9D-4A7D-8679-3EC7A9E7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59" y="503447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04140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49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bg1"/>
                </a:solidFill>
              </a:rPr>
              <a:t>Second-Trip Echo</a:t>
            </a:r>
          </a:p>
        </p:txBody>
      </p:sp>
      <p:graphicFrame>
        <p:nvGraphicFramePr>
          <p:cNvPr id="35843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9697786"/>
              </p:ext>
            </p:extLst>
          </p:nvPr>
        </p:nvGraphicFramePr>
        <p:xfrm>
          <a:off x="972970" y="3335338"/>
          <a:ext cx="4038600" cy="35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Photo Editor Photo" r:id="rId4" imgW="6552381" imgH="5714286" progId="MSPhotoEd.3">
                  <p:embed/>
                </p:oleObj>
              </mc:Choice>
              <mc:Fallback>
                <p:oleObj name="Photo Editor Photo" r:id="rId4" imgW="6552381" imgH="5714286" progId="MSPhotoEd.3">
                  <p:embed/>
                  <p:pic>
                    <p:nvPicPr>
                      <p:cNvPr id="358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970" y="3335338"/>
                        <a:ext cx="4038600" cy="352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7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19" y="3491842"/>
            <a:ext cx="5508170" cy="3296841"/>
          </a:xfrm>
          <a:noFill/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70" y="600075"/>
            <a:ext cx="4497388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4800600" y="685800"/>
            <a:ext cx="0" cy="2743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248401" y="1066800"/>
            <a:ext cx="565484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</a:rPr>
              <a:t>First pulse from strong storm beyond </a:t>
            </a:r>
            <a:r>
              <a:rPr lang="en-US" altLang="en-US" sz="2400" b="0" dirty="0" err="1">
                <a:solidFill>
                  <a:schemeClr val="tx1"/>
                </a:solidFill>
              </a:rPr>
              <a:t>R</a:t>
            </a:r>
            <a:r>
              <a:rPr lang="en-US" altLang="en-US" sz="2400" b="0" baseline="-25000" dirty="0" err="1">
                <a:solidFill>
                  <a:schemeClr val="tx1"/>
                </a:solidFill>
              </a:rPr>
              <a:t>max</a:t>
            </a:r>
            <a:r>
              <a:rPr lang="en-US" altLang="en-US" sz="2400" b="0" dirty="0">
                <a:solidFill>
                  <a:schemeClr val="tx1"/>
                </a:solidFill>
              </a:rPr>
              <a:t> arrives same time the receiver expects a second pulse from within </a:t>
            </a:r>
            <a:r>
              <a:rPr lang="en-US" altLang="en-US" sz="2400" b="0" dirty="0" err="1">
                <a:solidFill>
                  <a:schemeClr val="tx1"/>
                </a:solidFill>
              </a:rPr>
              <a:t>R</a:t>
            </a:r>
            <a:r>
              <a:rPr lang="en-US" altLang="en-US" sz="2400" b="0" baseline="-25000" dirty="0" err="1">
                <a:solidFill>
                  <a:schemeClr val="tx1"/>
                </a:solidFill>
              </a:rPr>
              <a:t>max</a:t>
            </a:r>
            <a:r>
              <a:rPr lang="en-US" altLang="en-US" sz="2400" b="0" dirty="0">
                <a:solidFill>
                  <a:schemeClr val="tx1"/>
                </a:solidFill>
              </a:rPr>
              <a:t>, at same relative distance.  Echoes show up as elongated streaks along radials.</a:t>
            </a:r>
          </a:p>
        </p:txBody>
      </p:sp>
    </p:spTree>
    <p:extLst>
      <p:ext uri="{BB962C8B-B14F-4D97-AF65-F5344CB8AC3E}">
        <p14:creationId xmlns:p14="http://schemas.microsoft.com/office/powerpoint/2010/main" val="140474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0229" y="1394287"/>
            <a:ext cx="1124551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</a:p>
          <a:p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0229" y="97798"/>
            <a:ext cx="8825658" cy="785949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Unfolding the folded range of the radar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37389" y="1159155"/>
            <a:ext cx="8825658" cy="528083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Target distance from radar when using 300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prf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=110KM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Target distance from radar when using 500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prf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=10KM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Cal the actual distance of target=X1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RU1=500KM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RU2=300KM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110+n1*500=X1------&gt; (1)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10+n2*300 =X1 -----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&gt;  (2)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Equating and solving 1 and 2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100=n2*300-n1*500-----&gt; (3)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Put n1=1 and n2=2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eq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(1)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X1=610KM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5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Doppler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>
          <a:xfrm>
            <a:off x="1585519" y="1971412"/>
            <a:ext cx="8320481" cy="4048387"/>
          </a:xfrm>
        </p:spPr>
        <p:txBody>
          <a:bodyPr/>
          <a:lstStyle/>
          <a:p>
            <a:pPr eaLnBrk="1" hangingPunct="1"/>
            <a:r>
              <a:rPr lang="en-US" altLang="en-US" dirty="0"/>
              <a:t>Frequency shift associated with motion</a:t>
            </a:r>
          </a:p>
          <a:p>
            <a:pPr eaLnBrk="1" hangingPunct="1"/>
            <a:r>
              <a:rPr lang="en-US" altLang="en-US" dirty="0"/>
              <a:t>Examples</a:t>
            </a:r>
          </a:p>
          <a:p>
            <a:pPr lvl="1" eaLnBrk="1" hangingPunct="1"/>
            <a:r>
              <a:rPr lang="en-US" altLang="en-US" dirty="0"/>
              <a:t>Sound of a train approaching and receding</a:t>
            </a:r>
          </a:p>
          <a:p>
            <a:pPr lvl="1" eaLnBrk="1" hangingPunct="1"/>
            <a:r>
              <a:rPr lang="en-US" altLang="en-US" dirty="0"/>
              <a:t>Red shift associated with an expanding universe</a:t>
            </a:r>
          </a:p>
          <a:p>
            <a:pPr lvl="1" eaLnBrk="1" hangingPunct="1"/>
            <a:r>
              <a:rPr lang="en-US" altLang="en-US" dirty="0"/>
              <a:t>Measuring blood flow in the veins</a:t>
            </a:r>
          </a:p>
          <a:p>
            <a:pPr lvl="1" eaLnBrk="1" hangingPunct="1"/>
            <a:r>
              <a:rPr lang="en-US" altLang="en-US" dirty="0"/>
              <a:t>Police radars catching speeders</a:t>
            </a:r>
          </a:p>
        </p:txBody>
      </p:sp>
    </p:spTree>
    <p:extLst>
      <p:ext uri="{BB962C8B-B14F-4D97-AF65-F5344CB8AC3E}">
        <p14:creationId xmlns:p14="http://schemas.microsoft.com/office/powerpoint/2010/main" val="246558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76" y="309284"/>
            <a:ext cx="8229600" cy="792163"/>
          </a:xfrm>
        </p:spPr>
        <p:txBody>
          <a:bodyPr anchor="t">
            <a:normAutofit fontScale="90000"/>
          </a:bodyPr>
          <a:lstStyle/>
          <a:p>
            <a:r>
              <a:rPr lang="en-US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Doppler Velocity - The Doppler shift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133600"/>
            <a:ext cx="37433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22119"/>
              </p:ext>
            </p:extLst>
          </p:nvPr>
        </p:nvGraphicFramePr>
        <p:xfrm>
          <a:off x="1084217" y="1854926"/>
          <a:ext cx="9875519" cy="3829912"/>
        </p:xfrm>
        <a:graphic>
          <a:graphicData uri="http://schemas.openxmlformats.org/drawingml/2006/table">
            <a:tbl>
              <a:tblPr/>
              <a:tblGrid>
                <a:gridCol w="4612181">
                  <a:extLst>
                    <a:ext uri="{9D8B030D-6E8A-4147-A177-3AD203B41FA5}">
                      <a16:colId xmlns:a16="http://schemas.microsoft.com/office/drawing/2014/main" val="576593910"/>
                    </a:ext>
                  </a:extLst>
                </a:gridCol>
                <a:gridCol w="5263338">
                  <a:extLst>
                    <a:ext uri="{9D8B030D-6E8A-4147-A177-3AD203B41FA5}">
                      <a16:colId xmlns:a16="http://schemas.microsoft.com/office/drawing/2014/main" val="1595828078"/>
                    </a:ext>
                  </a:extLst>
                </a:gridCol>
              </a:tblGrid>
              <a:tr h="382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How does the radar get velocity information on the particles?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Measures a Doppler shift - change in frequency of radiation due to motion of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scatterers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72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400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2281</TotalTime>
  <Words>1740</Words>
  <Application>Microsoft Office PowerPoint</Application>
  <PresentationFormat>Widescreen</PresentationFormat>
  <Paragraphs>288</Paragraphs>
  <Slides>26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4" baseType="lpstr">
      <vt:lpstr>Arial</vt:lpstr>
      <vt:lpstr>Arial Narrow</vt:lpstr>
      <vt:lpstr>Calibri</vt:lpstr>
      <vt:lpstr>Cambria Math</vt:lpstr>
      <vt:lpstr>Century Gothic</vt:lpstr>
      <vt:lpstr>Palatino Linotype</vt:lpstr>
      <vt:lpstr>Symbol</vt:lpstr>
      <vt:lpstr>Times New Roman</vt:lpstr>
      <vt:lpstr>Times-Bold</vt:lpstr>
      <vt:lpstr>TimesNewRomanPSMT</vt:lpstr>
      <vt:lpstr>Times-Roman</vt:lpstr>
      <vt:lpstr>TTE17510E0t00</vt:lpstr>
      <vt:lpstr>TTE1753388t00</vt:lpstr>
      <vt:lpstr>Verdana</vt:lpstr>
      <vt:lpstr>Wingdings</vt:lpstr>
      <vt:lpstr>Wingdings 3</vt:lpstr>
      <vt:lpstr>Ion</vt:lpstr>
      <vt:lpstr>Photo Editor Photo</vt:lpstr>
      <vt:lpstr>     </vt:lpstr>
      <vt:lpstr>PowerPoint Presentation</vt:lpstr>
      <vt:lpstr>PowerPoint Presentation</vt:lpstr>
      <vt:lpstr>PowerPoint Presentation</vt:lpstr>
      <vt:lpstr>Range Folding </vt:lpstr>
      <vt:lpstr>Second-Trip Echo</vt:lpstr>
      <vt:lpstr>Unfolding the folded range of the radar</vt:lpstr>
      <vt:lpstr>Doppler</vt:lpstr>
      <vt:lpstr>Doppler Velocity - The Doppler shift </vt:lpstr>
      <vt:lpstr>Doppler Radar</vt:lpstr>
      <vt:lpstr>Review of Waves </vt:lpstr>
      <vt:lpstr>Total Distance to Target in Radians </vt:lpstr>
      <vt:lpstr>Pulse-Pair Method</vt:lpstr>
      <vt:lpstr>Pulse-Pair Method continue</vt:lpstr>
      <vt:lpstr>Staggering PRF </vt:lpstr>
      <vt:lpstr>PowerPoint Presentation</vt:lpstr>
      <vt:lpstr>Velocity folding</vt:lpstr>
      <vt:lpstr>Nyquist Velocity versus Unambiguous Range </vt:lpstr>
      <vt:lpstr>VELOCITY – RANGE FACTOR (Doppler dilemma)  for different radar bands and PRFs</vt:lpstr>
      <vt:lpstr>Radar equation</vt:lpstr>
      <vt:lpstr>Radar equation</vt:lpstr>
      <vt:lpstr>Calibration</vt:lpstr>
      <vt:lpstr>Calibration</vt:lpstr>
      <vt:lpstr>RAW DATA OF DOPPLER RADAR</vt:lpstr>
      <vt:lpstr>Radar Volume Scan</vt:lpstr>
      <vt:lpstr>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dwr mpm</dc:creator>
  <cp:lastModifiedBy>dwr mpm</cp:lastModifiedBy>
  <cp:revision>102</cp:revision>
  <cp:lastPrinted>2022-10-14T08:38:54Z</cp:lastPrinted>
  <dcterms:created xsi:type="dcterms:W3CDTF">2021-10-18T09:50:43Z</dcterms:created>
  <dcterms:modified xsi:type="dcterms:W3CDTF">2024-09-23T13:11:33Z</dcterms:modified>
</cp:coreProperties>
</file>