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468474-53CB-4D03-AEAC-7FBCC9C2ED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D7C804E-B29E-4F40-AB59-CFD083256549}">
      <dgm:prSet/>
      <dgm:spPr/>
      <dgm:t>
        <a:bodyPr/>
        <a:lstStyle/>
        <a:p>
          <a:r>
            <a:rPr lang="en-CA" b="1"/>
            <a:t>Insights Gained:</a:t>
          </a:r>
          <a:br>
            <a:rPr lang="en-CA"/>
          </a:br>
          <a:r>
            <a:rPr lang="en-CA"/>
            <a:t>I learned that self-motivation improves significantly with consistent practice and reflection. </a:t>
          </a:r>
          <a:endParaRPr lang="en-US"/>
        </a:p>
      </dgm:t>
    </dgm:pt>
    <dgm:pt modelId="{E06C5C19-1612-4ED5-A92B-BD371F234594}" type="parTrans" cxnId="{CA85561E-0F22-4B1D-A0F2-3DAC211620AD}">
      <dgm:prSet/>
      <dgm:spPr/>
      <dgm:t>
        <a:bodyPr/>
        <a:lstStyle/>
        <a:p>
          <a:endParaRPr lang="en-US"/>
        </a:p>
      </dgm:t>
    </dgm:pt>
    <dgm:pt modelId="{F7BC05EC-EB3D-4423-8695-7A59A22CFE41}" type="sibTrans" cxnId="{CA85561E-0F22-4B1D-A0F2-3DAC211620AD}">
      <dgm:prSet/>
      <dgm:spPr/>
      <dgm:t>
        <a:bodyPr/>
        <a:lstStyle/>
        <a:p>
          <a:endParaRPr lang="en-US"/>
        </a:p>
      </dgm:t>
    </dgm:pt>
    <dgm:pt modelId="{28CA0E65-2CFA-48DD-A804-4F075F850778}">
      <dgm:prSet/>
      <dgm:spPr/>
      <dgm:t>
        <a:bodyPr/>
        <a:lstStyle/>
        <a:p>
          <a:r>
            <a:rPr lang="en-CA" b="1"/>
            <a:t>Areas for Improvement:</a:t>
          </a:r>
          <a:br>
            <a:rPr lang="en-CA"/>
          </a:br>
          <a:r>
            <a:rPr lang="en-CA"/>
            <a:t>For future improvement, I would introduce more varied motivational techniques sooner, such as pairing tasks with small rewards and exploring new ways to stay engaged</a:t>
          </a:r>
          <a:endParaRPr lang="en-US"/>
        </a:p>
      </dgm:t>
    </dgm:pt>
    <dgm:pt modelId="{2966E21E-E7EE-45A2-9E52-527518F66840}" type="parTrans" cxnId="{A9451F97-78D4-45AC-9FC2-B00EF91BD43B}">
      <dgm:prSet/>
      <dgm:spPr/>
      <dgm:t>
        <a:bodyPr/>
        <a:lstStyle/>
        <a:p>
          <a:endParaRPr lang="en-US"/>
        </a:p>
      </dgm:t>
    </dgm:pt>
    <dgm:pt modelId="{DF328EA5-46CC-410D-9281-970B141B9709}" type="sibTrans" cxnId="{A9451F97-78D4-45AC-9FC2-B00EF91BD43B}">
      <dgm:prSet/>
      <dgm:spPr/>
      <dgm:t>
        <a:bodyPr/>
        <a:lstStyle/>
        <a:p>
          <a:endParaRPr lang="en-US"/>
        </a:p>
      </dgm:t>
    </dgm:pt>
    <dgm:pt modelId="{0A097271-F841-492B-83A9-96BD4F43F958}">
      <dgm:prSet/>
      <dgm:spPr/>
      <dgm:t>
        <a:bodyPr/>
        <a:lstStyle/>
        <a:p>
          <a:r>
            <a:rPr lang="en-CA" b="1"/>
            <a:t>Professional Impact:</a:t>
          </a:r>
          <a:br>
            <a:rPr lang="en-CA"/>
          </a:br>
          <a:r>
            <a:rPr lang="en-CA"/>
            <a:t>This project sharpened my time-management skills and taught me resilience techniques valuable in both personal and professional contexts</a:t>
          </a:r>
          <a:endParaRPr lang="en-US"/>
        </a:p>
      </dgm:t>
    </dgm:pt>
    <dgm:pt modelId="{D5C0043F-B9C9-4862-B507-77A3DB783785}" type="parTrans" cxnId="{F512BD63-BA3C-49F4-B3F3-DB562F1C8F4A}">
      <dgm:prSet/>
      <dgm:spPr/>
      <dgm:t>
        <a:bodyPr/>
        <a:lstStyle/>
        <a:p>
          <a:endParaRPr lang="en-US"/>
        </a:p>
      </dgm:t>
    </dgm:pt>
    <dgm:pt modelId="{915460FE-F2F0-4361-92A2-DCF4B79FFB49}" type="sibTrans" cxnId="{F512BD63-BA3C-49F4-B3F3-DB562F1C8F4A}">
      <dgm:prSet/>
      <dgm:spPr/>
      <dgm:t>
        <a:bodyPr/>
        <a:lstStyle/>
        <a:p>
          <a:endParaRPr lang="en-US"/>
        </a:p>
      </dgm:t>
    </dgm:pt>
    <dgm:pt modelId="{61B4BB6F-B4D3-43CC-9F81-B71AAFE83116}" type="pres">
      <dgm:prSet presAssocID="{5D468474-53CB-4D03-AEAC-7FBCC9C2ED49}" presName="root" presStyleCnt="0">
        <dgm:presLayoutVars>
          <dgm:dir/>
          <dgm:resizeHandles val="exact"/>
        </dgm:presLayoutVars>
      </dgm:prSet>
      <dgm:spPr/>
    </dgm:pt>
    <dgm:pt modelId="{D96ABE3D-9298-4279-8B06-54F8CCE65364}" type="pres">
      <dgm:prSet presAssocID="{4D7C804E-B29E-4F40-AB59-CFD083256549}" presName="compNode" presStyleCnt="0"/>
      <dgm:spPr/>
    </dgm:pt>
    <dgm:pt modelId="{BC33B0B1-6C04-4D88-8B73-DFD1AED86A0C}" type="pres">
      <dgm:prSet presAssocID="{4D7C804E-B29E-4F40-AB59-CFD083256549}" presName="bgRect" presStyleLbl="bgShp" presStyleIdx="0" presStyleCnt="3"/>
      <dgm:spPr/>
    </dgm:pt>
    <dgm:pt modelId="{7F9877C7-73EF-417C-BFCE-5B4F26E28511}" type="pres">
      <dgm:prSet presAssocID="{4D7C804E-B29E-4F40-AB59-CFD0832565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BBC28A-8675-4F4E-9A38-914609424054}" type="pres">
      <dgm:prSet presAssocID="{4D7C804E-B29E-4F40-AB59-CFD083256549}" presName="spaceRect" presStyleCnt="0"/>
      <dgm:spPr/>
    </dgm:pt>
    <dgm:pt modelId="{FD089A52-48AF-4D12-908E-B23196183AFE}" type="pres">
      <dgm:prSet presAssocID="{4D7C804E-B29E-4F40-AB59-CFD083256549}" presName="parTx" presStyleLbl="revTx" presStyleIdx="0" presStyleCnt="3">
        <dgm:presLayoutVars>
          <dgm:chMax val="0"/>
          <dgm:chPref val="0"/>
        </dgm:presLayoutVars>
      </dgm:prSet>
      <dgm:spPr/>
    </dgm:pt>
    <dgm:pt modelId="{313C517F-F31F-41A5-A679-C2FCB091DDFF}" type="pres">
      <dgm:prSet presAssocID="{F7BC05EC-EB3D-4423-8695-7A59A22CFE41}" presName="sibTrans" presStyleCnt="0"/>
      <dgm:spPr/>
    </dgm:pt>
    <dgm:pt modelId="{816DC9EC-3032-40D2-A418-DAA6075A5A05}" type="pres">
      <dgm:prSet presAssocID="{28CA0E65-2CFA-48DD-A804-4F075F850778}" presName="compNode" presStyleCnt="0"/>
      <dgm:spPr/>
    </dgm:pt>
    <dgm:pt modelId="{47D2D21C-C297-4A0F-A0F9-89CB0ABB4D29}" type="pres">
      <dgm:prSet presAssocID="{28CA0E65-2CFA-48DD-A804-4F075F850778}" presName="bgRect" presStyleLbl="bgShp" presStyleIdx="1" presStyleCnt="3"/>
      <dgm:spPr/>
    </dgm:pt>
    <dgm:pt modelId="{E0EB8199-ED6B-4422-ACD1-161D5B54DE8B}" type="pres">
      <dgm:prSet presAssocID="{28CA0E65-2CFA-48DD-A804-4F075F8507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52A81FA-47FF-4F16-BEBD-17879E72E587}" type="pres">
      <dgm:prSet presAssocID="{28CA0E65-2CFA-48DD-A804-4F075F850778}" presName="spaceRect" presStyleCnt="0"/>
      <dgm:spPr/>
    </dgm:pt>
    <dgm:pt modelId="{8316B5D5-F114-441F-BD9A-430D43D08C43}" type="pres">
      <dgm:prSet presAssocID="{28CA0E65-2CFA-48DD-A804-4F075F850778}" presName="parTx" presStyleLbl="revTx" presStyleIdx="1" presStyleCnt="3">
        <dgm:presLayoutVars>
          <dgm:chMax val="0"/>
          <dgm:chPref val="0"/>
        </dgm:presLayoutVars>
      </dgm:prSet>
      <dgm:spPr/>
    </dgm:pt>
    <dgm:pt modelId="{434605F9-BCA9-425B-BC5F-9CACE677B2F3}" type="pres">
      <dgm:prSet presAssocID="{DF328EA5-46CC-410D-9281-970B141B9709}" presName="sibTrans" presStyleCnt="0"/>
      <dgm:spPr/>
    </dgm:pt>
    <dgm:pt modelId="{DD8DDFD0-402F-4BEE-81F0-B3F67899AAAA}" type="pres">
      <dgm:prSet presAssocID="{0A097271-F841-492B-83A9-96BD4F43F958}" presName="compNode" presStyleCnt="0"/>
      <dgm:spPr/>
    </dgm:pt>
    <dgm:pt modelId="{89351D0A-ADD4-4A0C-985A-428254A0B9B0}" type="pres">
      <dgm:prSet presAssocID="{0A097271-F841-492B-83A9-96BD4F43F958}" presName="bgRect" presStyleLbl="bgShp" presStyleIdx="2" presStyleCnt="3"/>
      <dgm:spPr/>
    </dgm:pt>
    <dgm:pt modelId="{4048F71D-ECB6-410A-9645-0C087738A23B}" type="pres">
      <dgm:prSet presAssocID="{0A097271-F841-492B-83A9-96BD4F43F9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C1EA381-3EC2-41AF-B8D2-B8470B59D94A}" type="pres">
      <dgm:prSet presAssocID="{0A097271-F841-492B-83A9-96BD4F43F958}" presName="spaceRect" presStyleCnt="0"/>
      <dgm:spPr/>
    </dgm:pt>
    <dgm:pt modelId="{AEC806DE-65BF-4B7D-8802-810FF9264BF0}" type="pres">
      <dgm:prSet presAssocID="{0A097271-F841-492B-83A9-96BD4F43F95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A85561E-0F22-4B1D-A0F2-3DAC211620AD}" srcId="{5D468474-53CB-4D03-AEAC-7FBCC9C2ED49}" destId="{4D7C804E-B29E-4F40-AB59-CFD083256549}" srcOrd="0" destOrd="0" parTransId="{E06C5C19-1612-4ED5-A92B-BD371F234594}" sibTransId="{F7BC05EC-EB3D-4423-8695-7A59A22CFE41}"/>
    <dgm:cxn modelId="{F512BD63-BA3C-49F4-B3F3-DB562F1C8F4A}" srcId="{5D468474-53CB-4D03-AEAC-7FBCC9C2ED49}" destId="{0A097271-F841-492B-83A9-96BD4F43F958}" srcOrd="2" destOrd="0" parTransId="{D5C0043F-B9C9-4862-B507-77A3DB783785}" sibTransId="{915460FE-F2F0-4361-92A2-DCF4B79FFB49}"/>
    <dgm:cxn modelId="{41EFF44B-5E72-4651-B2FB-F73BAB43A1A5}" type="presOf" srcId="{5D468474-53CB-4D03-AEAC-7FBCC9C2ED49}" destId="{61B4BB6F-B4D3-43CC-9F81-B71AAFE83116}" srcOrd="0" destOrd="0" presId="urn:microsoft.com/office/officeart/2018/2/layout/IconVerticalSolidList"/>
    <dgm:cxn modelId="{2CE2BF73-B3F1-4132-A8AD-3805354A85C0}" type="presOf" srcId="{4D7C804E-B29E-4F40-AB59-CFD083256549}" destId="{FD089A52-48AF-4D12-908E-B23196183AFE}" srcOrd="0" destOrd="0" presId="urn:microsoft.com/office/officeart/2018/2/layout/IconVerticalSolidList"/>
    <dgm:cxn modelId="{A9451F97-78D4-45AC-9FC2-B00EF91BD43B}" srcId="{5D468474-53CB-4D03-AEAC-7FBCC9C2ED49}" destId="{28CA0E65-2CFA-48DD-A804-4F075F850778}" srcOrd="1" destOrd="0" parTransId="{2966E21E-E7EE-45A2-9E52-527518F66840}" sibTransId="{DF328EA5-46CC-410D-9281-970B141B9709}"/>
    <dgm:cxn modelId="{A69BCB9E-BB0E-40D3-98B0-84CC9DB53BF0}" type="presOf" srcId="{28CA0E65-2CFA-48DD-A804-4F075F850778}" destId="{8316B5D5-F114-441F-BD9A-430D43D08C43}" srcOrd="0" destOrd="0" presId="urn:microsoft.com/office/officeart/2018/2/layout/IconVerticalSolidList"/>
    <dgm:cxn modelId="{7CDF60F5-A3C1-43D2-A80B-98645980C6E1}" type="presOf" srcId="{0A097271-F841-492B-83A9-96BD4F43F958}" destId="{AEC806DE-65BF-4B7D-8802-810FF9264BF0}" srcOrd="0" destOrd="0" presId="urn:microsoft.com/office/officeart/2018/2/layout/IconVerticalSolidList"/>
    <dgm:cxn modelId="{144784E2-E7DE-444B-BA40-40F97BE42A8F}" type="presParOf" srcId="{61B4BB6F-B4D3-43CC-9F81-B71AAFE83116}" destId="{D96ABE3D-9298-4279-8B06-54F8CCE65364}" srcOrd="0" destOrd="0" presId="urn:microsoft.com/office/officeart/2018/2/layout/IconVerticalSolidList"/>
    <dgm:cxn modelId="{E9D40215-EF69-43C9-805E-022974A3A542}" type="presParOf" srcId="{D96ABE3D-9298-4279-8B06-54F8CCE65364}" destId="{BC33B0B1-6C04-4D88-8B73-DFD1AED86A0C}" srcOrd="0" destOrd="0" presId="urn:microsoft.com/office/officeart/2018/2/layout/IconVerticalSolidList"/>
    <dgm:cxn modelId="{45EEA018-2872-4A83-9758-42D431C819A8}" type="presParOf" srcId="{D96ABE3D-9298-4279-8B06-54F8CCE65364}" destId="{7F9877C7-73EF-417C-BFCE-5B4F26E28511}" srcOrd="1" destOrd="0" presId="urn:microsoft.com/office/officeart/2018/2/layout/IconVerticalSolidList"/>
    <dgm:cxn modelId="{6D7FB8BA-EB64-4E42-955A-B02F4A73D433}" type="presParOf" srcId="{D96ABE3D-9298-4279-8B06-54F8CCE65364}" destId="{C8BBC28A-8675-4F4E-9A38-914609424054}" srcOrd="2" destOrd="0" presId="urn:microsoft.com/office/officeart/2018/2/layout/IconVerticalSolidList"/>
    <dgm:cxn modelId="{96E4DA47-DE96-481C-8F2D-E4360095747B}" type="presParOf" srcId="{D96ABE3D-9298-4279-8B06-54F8CCE65364}" destId="{FD089A52-48AF-4D12-908E-B23196183AFE}" srcOrd="3" destOrd="0" presId="urn:microsoft.com/office/officeart/2018/2/layout/IconVerticalSolidList"/>
    <dgm:cxn modelId="{8B14C875-AEBA-4D86-86AB-AB532B70BB88}" type="presParOf" srcId="{61B4BB6F-B4D3-43CC-9F81-B71AAFE83116}" destId="{313C517F-F31F-41A5-A679-C2FCB091DDFF}" srcOrd="1" destOrd="0" presId="urn:microsoft.com/office/officeart/2018/2/layout/IconVerticalSolidList"/>
    <dgm:cxn modelId="{AD23DDCD-B08B-447D-9A8B-26F7C3625DAC}" type="presParOf" srcId="{61B4BB6F-B4D3-43CC-9F81-B71AAFE83116}" destId="{816DC9EC-3032-40D2-A418-DAA6075A5A05}" srcOrd="2" destOrd="0" presId="urn:microsoft.com/office/officeart/2018/2/layout/IconVerticalSolidList"/>
    <dgm:cxn modelId="{7E4DB8E8-617C-40D2-89CD-988E83241CD6}" type="presParOf" srcId="{816DC9EC-3032-40D2-A418-DAA6075A5A05}" destId="{47D2D21C-C297-4A0F-A0F9-89CB0ABB4D29}" srcOrd="0" destOrd="0" presId="urn:microsoft.com/office/officeart/2018/2/layout/IconVerticalSolidList"/>
    <dgm:cxn modelId="{DE351782-F3A5-4E08-8898-80F029ABB8C2}" type="presParOf" srcId="{816DC9EC-3032-40D2-A418-DAA6075A5A05}" destId="{E0EB8199-ED6B-4422-ACD1-161D5B54DE8B}" srcOrd="1" destOrd="0" presId="urn:microsoft.com/office/officeart/2018/2/layout/IconVerticalSolidList"/>
    <dgm:cxn modelId="{7D670E7E-1C88-498F-B440-F50504C23FAA}" type="presParOf" srcId="{816DC9EC-3032-40D2-A418-DAA6075A5A05}" destId="{052A81FA-47FF-4F16-BEBD-17879E72E587}" srcOrd="2" destOrd="0" presId="urn:microsoft.com/office/officeart/2018/2/layout/IconVerticalSolidList"/>
    <dgm:cxn modelId="{74CCBD31-050C-424A-9E03-660510E274DE}" type="presParOf" srcId="{816DC9EC-3032-40D2-A418-DAA6075A5A05}" destId="{8316B5D5-F114-441F-BD9A-430D43D08C43}" srcOrd="3" destOrd="0" presId="urn:microsoft.com/office/officeart/2018/2/layout/IconVerticalSolidList"/>
    <dgm:cxn modelId="{46508DE0-AC3A-4B81-9D0F-DDF614D2806E}" type="presParOf" srcId="{61B4BB6F-B4D3-43CC-9F81-B71AAFE83116}" destId="{434605F9-BCA9-425B-BC5F-9CACE677B2F3}" srcOrd="3" destOrd="0" presId="urn:microsoft.com/office/officeart/2018/2/layout/IconVerticalSolidList"/>
    <dgm:cxn modelId="{F766229A-D75E-447D-8379-568989D1D03D}" type="presParOf" srcId="{61B4BB6F-B4D3-43CC-9F81-B71AAFE83116}" destId="{DD8DDFD0-402F-4BEE-81F0-B3F67899AAAA}" srcOrd="4" destOrd="0" presId="urn:microsoft.com/office/officeart/2018/2/layout/IconVerticalSolidList"/>
    <dgm:cxn modelId="{396A78FA-F20F-4D00-B352-0EB65AEAD0AF}" type="presParOf" srcId="{DD8DDFD0-402F-4BEE-81F0-B3F67899AAAA}" destId="{89351D0A-ADD4-4A0C-985A-428254A0B9B0}" srcOrd="0" destOrd="0" presId="urn:microsoft.com/office/officeart/2018/2/layout/IconVerticalSolidList"/>
    <dgm:cxn modelId="{6CD20CFA-F7D2-4B22-BD78-E5803D48CC16}" type="presParOf" srcId="{DD8DDFD0-402F-4BEE-81F0-B3F67899AAAA}" destId="{4048F71D-ECB6-410A-9645-0C087738A23B}" srcOrd="1" destOrd="0" presId="urn:microsoft.com/office/officeart/2018/2/layout/IconVerticalSolidList"/>
    <dgm:cxn modelId="{DF7CF7C2-F70B-46E7-9970-92270D47D35C}" type="presParOf" srcId="{DD8DDFD0-402F-4BEE-81F0-B3F67899AAAA}" destId="{8C1EA381-3EC2-41AF-B8D2-B8470B59D94A}" srcOrd="2" destOrd="0" presId="urn:microsoft.com/office/officeart/2018/2/layout/IconVerticalSolidList"/>
    <dgm:cxn modelId="{29DC3A7B-E8D6-4C58-8007-390435A8525F}" type="presParOf" srcId="{DD8DDFD0-402F-4BEE-81F0-B3F67899AAAA}" destId="{AEC806DE-65BF-4B7D-8802-810FF9264B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3B0B1-6C04-4D88-8B73-DFD1AED86A0C}">
      <dsp:nvSpPr>
        <dsp:cNvPr id="0" name=""/>
        <dsp:cNvSpPr/>
      </dsp:nvSpPr>
      <dsp:spPr>
        <a:xfrm>
          <a:off x="0" y="434"/>
          <a:ext cx="9906000" cy="10172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9877C7-73EF-417C-BFCE-5B4F26E28511}">
      <dsp:nvSpPr>
        <dsp:cNvPr id="0" name=""/>
        <dsp:cNvSpPr/>
      </dsp:nvSpPr>
      <dsp:spPr>
        <a:xfrm>
          <a:off x="307708" y="229308"/>
          <a:ext cx="559469" cy="5594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89A52-48AF-4D12-908E-B23196183AFE}">
      <dsp:nvSpPr>
        <dsp:cNvPr id="0" name=""/>
        <dsp:cNvSpPr/>
      </dsp:nvSpPr>
      <dsp:spPr>
        <a:xfrm>
          <a:off x="1174886" y="434"/>
          <a:ext cx="8731113" cy="1017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56" tIns="107656" rIns="107656" bIns="1076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kern="1200"/>
            <a:t>Insights Gained:</a:t>
          </a:r>
          <a:br>
            <a:rPr lang="en-CA" sz="1700" kern="1200"/>
          </a:br>
          <a:r>
            <a:rPr lang="en-CA" sz="1700" kern="1200"/>
            <a:t>I learned that self-motivation improves significantly with consistent practice and reflection. </a:t>
          </a:r>
          <a:endParaRPr lang="en-US" sz="1700" kern="1200"/>
        </a:p>
      </dsp:txBody>
      <dsp:txXfrm>
        <a:off x="1174886" y="434"/>
        <a:ext cx="8731113" cy="1017218"/>
      </dsp:txXfrm>
    </dsp:sp>
    <dsp:sp modelId="{47D2D21C-C297-4A0F-A0F9-89CB0ABB4D29}">
      <dsp:nvSpPr>
        <dsp:cNvPr id="0" name=""/>
        <dsp:cNvSpPr/>
      </dsp:nvSpPr>
      <dsp:spPr>
        <a:xfrm>
          <a:off x="0" y="1271957"/>
          <a:ext cx="9906000" cy="10172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EB8199-ED6B-4422-ACD1-161D5B54DE8B}">
      <dsp:nvSpPr>
        <dsp:cNvPr id="0" name=""/>
        <dsp:cNvSpPr/>
      </dsp:nvSpPr>
      <dsp:spPr>
        <a:xfrm>
          <a:off x="307708" y="1500831"/>
          <a:ext cx="559469" cy="5594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6B5D5-F114-441F-BD9A-430D43D08C43}">
      <dsp:nvSpPr>
        <dsp:cNvPr id="0" name=""/>
        <dsp:cNvSpPr/>
      </dsp:nvSpPr>
      <dsp:spPr>
        <a:xfrm>
          <a:off x="1174886" y="1271957"/>
          <a:ext cx="8731113" cy="1017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56" tIns="107656" rIns="107656" bIns="1076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kern="1200"/>
            <a:t>Areas for Improvement:</a:t>
          </a:r>
          <a:br>
            <a:rPr lang="en-CA" sz="1700" kern="1200"/>
          </a:br>
          <a:r>
            <a:rPr lang="en-CA" sz="1700" kern="1200"/>
            <a:t>For future improvement, I would introduce more varied motivational techniques sooner, such as pairing tasks with small rewards and exploring new ways to stay engaged</a:t>
          </a:r>
          <a:endParaRPr lang="en-US" sz="1700" kern="1200"/>
        </a:p>
      </dsp:txBody>
      <dsp:txXfrm>
        <a:off x="1174886" y="1271957"/>
        <a:ext cx="8731113" cy="1017218"/>
      </dsp:txXfrm>
    </dsp:sp>
    <dsp:sp modelId="{89351D0A-ADD4-4A0C-985A-428254A0B9B0}">
      <dsp:nvSpPr>
        <dsp:cNvPr id="0" name=""/>
        <dsp:cNvSpPr/>
      </dsp:nvSpPr>
      <dsp:spPr>
        <a:xfrm>
          <a:off x="0" y="2543480"/>
          <a:ext cx="9906000" cy="10172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8F71D-ECB6-410A-9645-0C087738A23B}">
      <dsp:nvSpPr>
        <dsp:cNvPr id="0" name=""/>
        <dsp:cNvSpPr/>
      </dsp:nvSpPr>
      <dsp:spPr>
        <a:xfrm>
          <a:off x="307708" y="2772354"/>
          <a:ext cx="559469" cy="5594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806DE-65BF-4B7D-8802-810FF9264BF0}">
      <dsp:nvSpPr>
        <dsp:cNvPr id="0" name=""/>
        <dsp:cNvSpPr/>
      </dsp:nvSpPr>
      <dsp:spPr>
        <a:xfrm>
          <a:off x="1174886" y="2543480"/>
          <a:ext cx="8731113" cy="1017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656" tIns="107656" rIns="107656" bIns="10765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kern="1200"/>
            <a:t>Professional Impact:</a:t>
          </a:r>
          <a:br>
            <a:rPr lang="en-CA" sz="1700" kern="1200"/>
          </a:br>
          <a:r>
            <a:rPr lang="en-CA" sz="1700" kern="1200"/>
            <a:t>This project sharpened my time-management skills and taught me resilience techniques valuable in both personal and professional contexts</a:t>
          </a:r>
          <a:endParaRPr lang="en-US" sz="1700" kern="1200"/>
        </a:p>
      </dsp:txBody>
      <dsp:txXfrm>
        <a:off x="1174886" y="2543480"/>
        <a:ext cx="8731113" cy="1017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22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1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7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94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2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35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5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0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365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0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ink and blue clouds">
            <a:extLst>
              <a:ext uri="{FF2B5EF4-FFF2-40B4-BE49-F238E27FC236}">
                <a16:creationId xmlns:a16="http://schemas.microsoft.com/office/drawing/2014/main" id="{A0AD6F2B-2A0A-37D3-81AC-E758409E92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38" r="1626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C44DF4-C738-F765-B511-0A19559C8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214624" cy="310175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5100" kern="1400" spc="-5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PPIT Final Project</a:t>
            </a:r>
            <a:br>
              <a:rPr lang="en-CA" sz="5100" kern="1400" spc="-5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5100" kern="1400" spc="-5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Improving Self-Motivation</a:t>
            </a:r>
            <a:br>
              <a:rPr lang="en-CA" sz="5100" kern="1400" spc="-50"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5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20CBF-7199-56BC-C5D1-0FD6DEBDE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883144"/>
            <a:ext cx="4175308" cy="941926"/>
          </a:xfrm>
        </p:spPr>
        <p:txBody>
          <a:bodyPr anchor="b">
            <a:normAutofit/>
          </a:bodyPr>
          <a:lstStyle/>
          <a:p>
            <a:pPr>
              <a:spcAft>
                <a:spcPts val="800"/>
              </a:spcAft>
            </a:pPr>
            <a:r>
              <a:rPr lang="en-CA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Kyle Walker - W0263439</a:t>
            </a:r>
          </a:p>
          <a:p>
            <a:r>
              <a:rPr lang="en-CA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ICOM2702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831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783C9-9C4F-9192-0803-C39B9861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CA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Performance Data</a:t>
            </a:r>
            <a:endParaRPr lang="en-CA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6BDD0F-A5B6-136B-1DA5-00B67BCB5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618348"/>
              </p:ext>
            </p:extLst>
          </p:nvPr>
        </p:nvGraphicFramePr>
        <p:xfrm>
          <a:off x="1143000" y="2600324"/>
          <a:ext cx="9906001" cy="3036519"/>
        </p:xfrm>
        <a:graphic>
          <a:graphicData uri="http://schemas.openxmlformats.org/drawingml/2006/table">
            <a:tbl>
              <a:tblPr firstRow="1" firstCol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1323607">
                  <a:extLst>
                    <a:ext uri="{9D8B030D-6E8A-4147-A177-3AD203B41FA5}">
                      <a16:colId xmlns:a16="http://schemas.microsoft.com/office/drawing/2014/main" val="1703467819"/>
                    </a:ext>
                  </a:extLst>
                </a:gridCol>
                <a:gridCol w="4291197">
                  <a:extLst>
                    <a:ext uri="{9D8B030D-6E8A-4147-A177-3AD203B41FA5}">
                      <a16:colId xmlns:a16="http://schemas.microsoft.com/office/drawing/2014/main" val="1644819972"/>
                    </a:ext>
                  </a:extLst>
                </a:gridCol>
                <a:gridCol w="4291197">
                  <a:extLst>
                    <a:ext uri="{9D8B030D-6E8A-4147-A177-3AD203B41FA5}">
                      <a16:colId xmlns:a16="http://schemas.microsoft.com/office/drawing/2014/main" val="1561055737"/>
                    </a:ext>
                  </a:extLst>
                </a:gridCol>
              </a:tblGrid>
              <a:tr h="5033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100" b="0" cap="none" spc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CA" sz="2100" b="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78" marR="12378" marT="118833" marB="1237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100" b="0" cap="none" spc="0">
                          <a:solidFill>
                            <a:schemeClr val="bg1"/>
                          </a:solidFill>
                          <a:effectLst/>
                        </a:rPr>
                        <a:t>Daily Completion Rate (%)</a:t>
                      </a:r>
                      <a:endParaRPr lang="en-CA" sz="2100" b="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78" marR="12378" marT="118833" marB="1237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2100" b="0" cap="none" spc="0">
                          <a:solidFill>
                            <a:schemeClr val="bg1"/>
                          </a:solidFill>
                          <a:effectLst/>
                        </a:rPr>
                        <a:t>Weekly Motivation Score (1-10)</a:t>
                      </a:r>
                      <a:endParaRPr lang="en-CA" sz="2100" b="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78" marR="12378" marT="118833" marB="1237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691"/>
                  </a:ext>
                </a:extLst>
              </a:tr>
              <a:tr h="4221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b="1" cap="none" spc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CA" sz="1600" b="1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78" marR="12378" marT="118833" marB="123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cap="none" spc="0">
                          <a:solidFill>
                            <a:schemeClr val="bg1"/>
                          </a:solidFill>
                          <a:effectLst/>
                        </a:rPr>
                        <a:t>65%</a:t>
                      </a:r>
                      <a:endParaRPr lang="en-CA" sz="16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78" marR="12378" marT="118833" marB="123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cap="none" spc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CA" sz="16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78" marR="12378" marT="118833" marB="123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139855"/>
                  </a:ext>
                </a:extLst>
              </a:tr>
              <a:tr h="4221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b="1" cap="none" spc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CA" sz="1600" b="1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78" marR="12378" marT="118833" marB="123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cap="none" spc="0">
                          <a:solidFill>
                            <a:schemeClr val="bg1"/>
                          </a:solidFill>
                          <a:effectLst/>
                        </a:rPr>
                        <a:t>69%</a:t>
                      </a:r>
                      <a:endParaRPr lang="en-CA" sz="16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78" marR="12378" marT="118833" marB="123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cap="none" spc="0">
                          <a:solidFill>
                            <a:schemeClr val="bg1"/>
                          </a:solidFill>
                          <a:effectLst/>
                        </a:rPr>
                        <a:t>6.5</a:t>
                      </a:r>
                      <a:endParaRPr lang="en-CA" sz="16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78" marR="12378" marT="118833" marB="123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108"/>
                  </a:ext>
                </a:extLst>
              </a:tr>
              <a:tr h="4221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b="1" cap="none" spc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CA" sz="1600" b="1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78" marR="12378" marT="118833" marB="123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cap="none" spc="0">
                          <a:solidFill>
                            <a:schemeClr val="bg1"/>
                          </a:solidFill>
                          <a:effectLst/>
                        </a:rPr>
                        <a:t>73%</a:t>
                      </a:r>
                      <a:endParaRPr lang="en-CA" sz="16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78" marR="12378" marT="118833" marB="123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cap="none" spc="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n-CA" sz="16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78" marR="12378" marT="118833" marB="123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346943"/>
                  </a:ext>
                </a:extLst>
              </a:tr>
              <a:tr h="4221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b="1" cap="none" spc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CA" sz="1600" b="1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78" marR="12378" marT="118833" marB="123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cap="none" spc="0">
                          <a:solidFill>
                            <a:schemeClr val="bg1"/>
                          </a:solidFill>
                          <a:effectLst/>
                        </a:rPr>
                        <a:t>82%</a:t>
                      </a:r>
                      <a:endParaRPr lang="en-CA" sz="16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78" marR="12378" marT="118833" marB="123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cap="none" spc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n-CA" sz="16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78" marR="12378" marT="118833" marB="123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269397"/>
                  </a:ext>
                </a:extLst>
              </a:tr>
              <a:tr h="4221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b="1" cap="none" spc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en-CA" sz="1600" b="1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78" marR="12378" marT="118833" marB="123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cap="none" spc="0">
                          <a:solidFill>
                            <a:schemeClr val="bg1"/>
                          </a:solidFill>
                          <a:effectLst/>
                        </a:rPr>
                        <a:t>85%</a:t>
                      </a:r>
                      <a:endParaRPr lang="en-CA" sz="16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78" marR="12378" marT="118833" marB="123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cap="none" spc="0">
                          <a:solidFill>
                            <a:schemeClr val="bg1"/>
                          </a:solidFill>
                          <a:effectLst/>
                        </a:rPr>
                        <a:t>8.5</a:t>
                      </a:r>
                      <a:endParaRPr lang="en-CA" sz="16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78" marR="12378" marT="118833" marB="123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7603"/>
                  </a:ext>
                </a:extLst>
              </a:tr>
              <a:tr h="42218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b="1" cap="none" spc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CA" sz="1600" b="1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78" marR="12378" marT="118833" marB="123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cap="none" spc="0">
                          <a:solidFill>
                            <a:schemeClr val="bg1"/>
                          </a:solidFill>
                          <a:effectLst/>
                        </a:rPr>
                        <a:t>88%</a:t>
                      </a:r>
                      <a:endParaRPr lang="en-CA" sz="16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78" marR="12378" marT="118833" marB="123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600" cap="none" spc="0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n-CA" sz="16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378" marR="12378" marT="118833" marB="1237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1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20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B0543-E92E-8230-D142-39F831C3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CA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Summary of Activities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8A47D-E59F-319C-E694-C3CA85BA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69468" cy="3840171"/>
          </a:xfrm>
        </p:spPr>
        <p:txBody>
          <a:bodyPr>
            <a:normAutofit/>
          </a:bodyPr>
          <a:lstStyle/>
          <a:p>
            <a:r>
              <a:rPr lang="en-CA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Throughout the project, I consistently journaled my progress, practiced visualization, and completed daily tasks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23B29-C9B7-1E8C-EE45-2093EFF1FE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3954" r="19354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5117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B18AE-EA79-04CF-7C1D-AEEC2C237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CA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Analysis</a:t>
            </a:r>
            <a:endParaRPr lang="en-CA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EC0DAA-5304-A75B-1BA9-7DD3D1184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619313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316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CFBD1-9BBF-D869-4058-922E7BEC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203678"/>
            <a:ext cx="3894412" cy="2028707"/>
          </a:xfrm>
        </p:spPr>
        <p:txBody>
          <a:bodyPr anchor="t">
            <a:normAutofit/>
          </a:bodyPr>
          <a:lstStyle/>
          <a:p>
            <a:r>
              <a:rPr lang="en-CA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Conclusion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D603-B19C-0F7E-F0E7-66C5E7525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548" y="1446418"/>
            <a:ext cx="5595452" cy="4268582"/>
          </a:xfrm>
        </p:spPr>
        <p:txBody>
          <a:bodyPr anchor="b">
            <a:normAutofit/>
          </a:bodyPr>
          <a:lstStyle/>
          <a:p>
            <a:pPr algn="r"/>
            <a:r>
              <a:rPr lang="en-CA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self-motivation project was highly successful in helping me reach my goal of a consistent 85% task completion rate and a motivation score of 8/10 or higher</a:t>
            </a:r>
            <a:endParaRPr lang="en-CA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18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unlit desk">
            <a:extLst>
              <a:ext uri="{FF2B5EF4-FFF2-40B4-BE49-F238E27FC236}">
                <a16:creationId xmlns:a16="http://schemas.microsoft.com/office/drawing/2014/main" id="{24D379D7-A89B-DC28-49B9-4715D0C6F0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98" r="9841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12148-82FB-91F4-6A3F-CA3457E6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CA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DE730-55FD-CD7F-A4DF-070D66EC3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r>
              <a:rPr lang="en-CA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purpose of this project was to improve my self-motivational skills, particularly in relation to maintaining focus on daily tasks, completing personal development goals, and building consistent habits that contribute to my long-term objectives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589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icky notes on a wall">
            <a:extLst>
              <a:ext uri="{FF2B5EF4-FFF2-40B4-BE49-F238E27FC236}">
                <a16:creationId xmlns:a16="http://schemas.microsoft.com/office/drawing/2014/main" id="{8674E62D-DF23-2526-6C78-E5D091A0BC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99" r="3863" b="2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D2A6B-B531-F07C-66E2-B4765D01A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CA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SMART Goal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001E7-B3CD-0920-63EE-0279134AF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CA" sz="8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 Statement:</a:t>
            </a:r>
            <a:br>
              <a:rPr lang="en-CA" sz="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CA" sz="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enhance my self-motivation skills by consistently implementing daily tasks and weekly objectives, focusing on forming habits that support long-term growth, with measurable improvement by November 12th, 2024.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CA" sz="8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SMART Goal Breakdown:</a:t>
            </a:r>
            <a:endParaRPr lang="en-CA" sz="8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8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Specific:</a:t>
            </a:r>
            <a:r>
              <a:rPr lang="en-CA" sz="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 aimed to set and complete daily and weekly personal goals.</a:t>
            </a:r>
          </a:p>
          <a:p>
            <a:pPr marL="342900" lvl="0" indent="-342900">
              <a:lnSpc>
                <a:spcPct val="11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8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Measurable:</a:t>
            </a:r>
            <a:r>
              <a:rPr lang="en-CA" sz="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 tracked my motivation levels and task completion rate weekly.</a:t>
            </a:r>
          </a:p>
          <a:p>
            <a:pPr marL="342900" lvl="0" indent="-342900">
              <a:lnSpc>
                <a:spcPct val="11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8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Achievable:</a:t>
            </a:r>
            <a:r>
              <a:rPr lang="en-CA" sz="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project was designed to fit within my current schedule.</a:t>
            </a:r>
          </a:p>
          <a:p>
            <a:pPr marL="342900" lvl="0" indent="-342900">
              <a:lnSpc>
                <a:spcPct val="11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8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Relevant:</a:t>
            </a:r>
            <a:r>
              <a:rPr lang="en-CA" sz="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Improving self-motivation is critical for professional growth and personal productivity.</a:t>
            </a:r>
          </a:p>
          <a:p>
            <a:pPr>
              <a:lnSpc>
                <a:spcPct val="110000"/>
              </a:lnSpc>
            </a:pPr>
            <a:r>
              <a:rPr lang="en-CA" sz="8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Time-Bound:</a:t>
            </a:r>
            <a:r>
              <a:rPr lang="en-CA" sz="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One month, with progress checks weekly and a final evaluation by November 12th, 2024</a:t>
            </a:r>
            <a:endParaRPr lang="en-CA" sz="800"/>
          </a:p>
        </p:txBody>
      </p:sp>
    </p:spTree>
    <p:extLst>
      <p:ext uri="{BB962C8B-B14F-4D97-AF65-F5344CB8AC3E}">
        <p14:creationId xmlns:p14="http://schemas.microsoft.com/office/powerpoint/2010/main" val="271176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7FD100-AD6C-4FB9-B662-CC1C2F000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6497" y="1526602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4DA2D-1FCF-045F-8CE3-F0184AFE2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8862060" cy="1360898"/>
          </a:xfrm>
        </p:spPr>
        <p:txBody>
          <a:bodyPr>
            <a:normAutofit/>
          </a:bodyPr>
          <a:lstStyle/>
          <a:p>
            <a:r>
              <a:rPr lang="en-CA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Description of Current State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4D01C-947D-D14B-7C9E-B6248951E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2332029"/>
            <a:ext cx="6972301" cy="3524486"/>
          </a:xfrm>
        </p:spPr>
        <p:txBody>
          <a:bodyPr>
            <a:normAutofit/>
          </a:bodyPr>
          <a:lstStyle/>
          <a:p>
            <a:r>
              <a:rPr lang="en-CA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Prior to the start of this project, I struggled with consistent motivation for personal projects, often feeling unmotivated after work or at times when external deadlines were lacking. My baseline included fluctuating productivity levels, especially on non-essential personal goals.</a:t>
            </a:r>
          </a:p>
          <a:p>
            <a:pPr marL="0" indent="0">
              <a:buNone/>
            </a:pPr>
            <a:endParaRPr lang="en-CA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249902-6C42-4139-A46F-ADF022B8C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53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48CEB-3862-8992-0BED-65F1055D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CA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Current State Baseline Measure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C54D3-354B-2300-9679-FE4DAAB66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69468" cy="38401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CA" sz="14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 measured my initial state by evaluating:</a:t>
            </a:r>
          </a:p>
          <a:p>
            <a:pPr marL="342900" lvl="0" indent="-342900">
              <a:lnSpc>
                <a:spcPct val="11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4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Daily Completion Rate:</a:t>
            </a:r>
            <a:r>
              <a:rPr lang="en-CA" sz="14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Percentage of personal tasks completed per day.</a:t>
            </a:r>
          </a:p>
          <a:p>
            <a:pPr marL="342900" lvl="0" indent="-342900">
              <a:lnSpc>
                <a:spcPct val="11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4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Weekly Motivation Score:</a:t>
            </a:r>
            <a:r>
              <a:rPr lang="en-CA" sz="14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Rated from 1 to 10 at the end of each week to self-assess my motivational levels.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CA" sz="14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Baseline Data (Average):</a:t>
            </a:r>
            <a:endParaRPr lang="en-CA" sz="14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4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Daily Completion Rate: 60%</a:t>
            </a:r>
          </a:p>
          <a:p>
            <a:pPr marL="342900" lvl="0" indent="-342900">
              <a:lnSpc>
                <a:spcPct val="11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4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Weekly Motivation Score: 5/10</a:t>
            </a:r>
          </a:p>
          <a:p>
            <a:pPr>
              <a:lnSpc>
                <a:spcPct val="110000"/>
              </a:lnSpc>
            </a:pPr>
            <a:endParaRPr lang="en-CA" sz="1400"/>
          </a:p>
        </p:txBody>
      </p:sp>
      <p:pic>
        <p:nvPicPr>
          <p:cNvPr id="5" name="Picture 4" descr="Calculator and folders">
            <a:extLst>
              <a:ext uri="{FF2B5EF4-FFF2-40B4-BE49-F238E27FC236}">
                <a16:creationId xmlns:a16="http://schemas.microsoft.com/office/drawing/2014/main" id="{3EA02621-3FF7-6322-C6C1-5789B47D64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4812" r="26150" b="-1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5459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all painted with an arrow and a dartboard">
            <a:extLst>
              <a:ext uri="{FF2B5EF4-FFF2-40B4-BE49-F238E27FC236}">
                <a16:creationId xmlns:a16="http://schemas.microsoft.com/office/drawing/2014/main" id="{62D5BFFD-34C9-6BEE-D448-FBFE3B4EC0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38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192BE-1D62-690A-4180-D1B84D61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CA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Target State Description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732F6-A9D6-0CE1-B4B3-D01D45CE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r>
              <a:rPr lang="en-CA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desired outcome was to raise my daily task completion rate to 85% and increase my weekly motivation score to at least 8/10 by consistently using techniques to boost self-motivation, such as positive reinforcement, journaling, and structured breaks.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415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1AD85-6D7F-8456-0820-FFAAA3B9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CA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Target State Measure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350B7-6CEB-D525-1473-8067167B8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69468" cy="3840171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CA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Target Measures:</a:t>
            </a:r>
            <a:endParaRPr lang="en-CA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Daily Completion Rate:</a:t>
            </a:r>
            <a:r>
              <a:rPr lang="en-CA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85% of tasks completed.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Weekly Motivation Score:</a:t>
            </a:r>
            <a:r>
              <a:rPr lang="en-CA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8/10 consistently by the end of the month.</a:t>
            </a:r>
          </a:p>
          <a:p>
            <a:endParaRPr lang="en-CA" dirty="0"/>
          </a:p>
        </p:txBody>
      </p:sp>
      <p:pic>
        <p:nvPicPr>
          <p:cNvPr id="5" name="Picture 4" descr="Dart on bullseye">
            <a:extLst>
              <a:ext uri="{FF2B5EF4-FFF2-40B4-BE49-F238E27FC236}">
                <a16:creationId xmlns:a16="http://schemas.microsoft.com/office/drawing/2014/main" id="{09F9FB45-9C4A-D175-17D7-5956BD5C47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2173" r="10552" b="-1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941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C8B9B-DB27-2944-308B-FD6340ED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en-CA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Methodology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93A32-141C-E848-CA6C-FCE292FBC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32028"/>
            <a:ext cx="3769468" cy="38401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CA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accomplish my goals, I used the following resources and techniques:</a:t>
            </a:r>
          </a:p>
          <a:p>
            <a:pPr marL="342900" lvl="0" indent="-342900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CA" sz="11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Reading:</a:t>
            </a:r>
            <a:r>
              <a:rPr lang="en-CA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Books and articles on motivation techniques.</a:t>
            </a:r>
          </a:p>
          <a:p>
            <a:pPr marL="342900" lvl="0" indent="-342900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CA" sz="11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Practice:</a:t>
            </a:r>
            <a:r>
              <a:rPr lang="en-CA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Daily goal-setting and end-of-day reflection.</a:t>
            </a:r>
          </a:p>
          <a:p>
            <a:pPr marL="342900" lvl="0" indent="-342900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CA" sz="11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Journaling:</a:t>
            </a:r>
            <a:r>
              <a:rPr lang="en-CA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Documenting daily progress, challenges, and motivational levels.</a:t>
            </a:r>
          </a:p>
          <a:p>
            <a:pPr marL="342900" lvl="0" indent="-342900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CA" sz="11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Mindfulness Exercises:</a:t>
            </a:r>
            <a:r>
              <a:rPr lang="en-CA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Short meditation sessions focused on building focus and resilience.</a:t>
            </a:r>
          </a:p>
          <a:p>
            <a:pPr marL="342900" lvl="0" indent="-342900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CA" sz="11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Visualization Techniques:</a:t>
            </a:r>
            <a:r>
              <a:rPr lang="en-CA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Setting mental images of success to maintain drive.</a:t>
            </a:r>
          </a:p>
          <a:p>
            <a:pPr>
              <a:lnSpc>
                <a:spcPct val="110000"/>
              </a:lnSpc>
            </a:pPr>
            <a:endParaRPr lang="en-CA" sz="1100"/>
          </a:p>
        </p:txBody>
      </p:sp>
      <p:pic>
        <p:nvPicPr>
          <p:cNvPr id="5" name="Picture 4" descr="Stack of magazines on table">
            <a:extLst>
              <a:ext uri="{FF2B5EF4-FFF2-40B4-BE49-F238E27FC236}">
                <a16:creationId xmlns:a16="http://schemas.microsoft.com/office/drawing/2014/main" id="{A4C3A7F3-6A44-EE8F-6D2C-6A25EBF3B2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32698" r="27" b="-1"/>
          <a:stretch/>
        </p:blipFill>
        <p:spPr>
          <a:xfrm>
            <a:off x="5280193" y="10"/>
            <a:ext cx="6911808" cy="6857990"/>
          </a:xfrm>
          <a:custGeom>
            <a:avLst/>
            <a:gdLst/>
            <a:ahLst/>
            <a:cxnLst/>
            <a:rect l="l" t="t" r="r" b="b"/>
            <a:pathLst>
              <a:path w="6911808" h="6858000">
                <a:moveTo>
                  <a:pt x="6001291" y="0"/>
                </a:moveTo>
                <a:lnTo>
                  <a:pt x="6010593" y="0"/>
                </a:lnTo>
                <a:lnTo>
                  <a:pt x="6911808" y="0"/>
                </a:lnTo>
                <a:lnTo>
                  <a:pt x="6911808" y="6858000"/>
                </a:lnTo>
                <a:lnTo>
                  <a:pt x="6094479" y="6858000"/>
                </a:lnTo>
                <a:lnTo>
                  <a:pt x="6001291" y="6858000"/>
                </a:lnTo>
                <a:lnTo>
                  <a:pt x="2229335" y="6858000"/>
                </a:lnTo>
                <a:lnTo>
                  <a:pt x="1633138" y="6858000"/>
                </a:lnTo>
                <a:lnTo>
                  <a:pt x="0" y="6858000"/>
                </a:lnTo>
                <a:lnTo>
                  <a:pt x="6001291" y="1061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1045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8FCBD-49AE-504A-9642-1FC8FE37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CA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Six-Week Schedule of Activities</a:t>
            </a:r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9A1C07-529A-8378-162E-DFF4402989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635478"/>
              </p:ext>
            </p:extLst>
          </p:nvPr>
        </p:nvGraphicFramePr>
        <p:xfrm>
          <a:off x="1222082" y="2338016"/>
          <a:ext cx="9747838" cy="356113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251105">
                  <a:extLst>
                    <a:ext uri="{9D8B030D-6E8A-4147-A177-3AD203B41FA5}">
                      <a16:colId xmlns:a16="http://schemas.microsoft.com/office/drawing/2014/main" val="3648791174"/>
                    </a:ext>
                  </a:extLst>
                </a:gridCol>
                <a:gridCol w="3508017">
                  <a:extLst>
                    <a:ext uri="{9D8B030D-6E8A-4147-A177-3AD203B41FA5}">
                      <a16:colId xmlns:a16="http://schemas.microsoft.com/office/drawing/2014/main" val="4170642922"/>
                    </a:ext>
                  </a:extLst>
                </a:gridCol>
                <a:gridCol w="3988716">
                  <a:extLst>
                    <a:ext uri="{9D8B030D-6E8A-4147-A177-3AD203B41FA5}">
                      <a16:colId xmlns:a16="http://schemas.microsoft.com/office/drawing/2014/main" val="1582395327"/>
                    </a:ext>
                  </a:extLst>
                </a:gridCol>
              </a:tblGrid>
              <a:tr h="4241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b="1">
                          <a:solidFill>
                            <a:srgbClr val="FFFFFF"/>
                          </a:solidFill>
                          <a:effectLst/>
                        </a:rPr>
                        <a:t>Week</a:t>
                      </a:r>
                      <a:endParaRPr lang="en-CA" sz="1200" b="1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924" marR="103754" marT="103754" marB="103754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b="1">
                          <a:solidFill>
                            <a:srgbClr val="FFFFFF"/>
                          </a:solidFill>
                          <a:effectLst/>
                        </a:rPr>
                        <a:t>Date Range</a:t>
                      </a:r>
                      <a:endParaRPr lang="en-CA" sz="1200" b="1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924" marR="103754" marT="103754" marB="10375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b="1">
                          <a:solidFill>
                            <a:srgbClr val="FFFFFF"/>
                          </a:solidFill>
                          <a:effectLst/>
                        </a:rPr>
                        <a:t>Activities</a:t>
                      </a:r>
                      <a:endParaRPr lang="en-CA" sz="1200" b="1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924" marR="103754" marT="103754" marB="10375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372012"/>
                  </a:ext>
                </a:extLst>
              </a:tr>
              <a:tr h="621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b="1">
                          <a:solidFill>
                            <a:srgbClr val="FFFFFF"/>
                          </a:solidFill>
                          <a:effectLst/>
                        </a:rPr>
                        <a:t>1</a:t>
                      </a:r>
                      <a:endParaRPr lang="en-CA" sz="1200" b="1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924" marR="103754" marT="103754" marB="103754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Oct 12 - Oct 18</a:t>
                      </a:r>
                      <a:endParaRPr lang="en-CA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924" marR="103754" marT="103754" marB="10375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Baseline setting, establish daily goal habits, begin journal</a:t>
                      </a:r>
                      <a:endParaRPr lang="en-CA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924" marR="103754" marT="103754" marB="10375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974093"/>
                  </a:ext>
                </a:extLst>
              </a:tr>
              <a:tr h="621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b="1">
                          <a:solidFill>
                            <a:srgbClr val="FFFFFF"/>
                          </a:solidFill>
                          <a:effectLst/>
                        </a:rPr>
                        <a:t>2</a:t>
                      </a:r>
                      <a:endParaRPr lang="en-CA" sz="1200" b="1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924" marR="103754" marT="103754" marB="103754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Oct 19 - Oct 25</a:t>
                      </a:r>
                      <a:endParaRPr lang="en-CA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924" marR="103754" marT="103754" marB="10375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Increase task difficulty, introduce visualization exercises</a:t>
                      </a:r>
                      <a:endParaRPr lang="en-CA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924" marR="103754" marT="103754" marB="10375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545914"/>
                  </a:ext>
                </a:extLst>
              </a:tr>
              <a:tr h="6215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b="1">
                          <a:solidFill>
                            <a:srgbClr val="FFFFFF"/>
                          </a:solidFill>
                          <a:effectLst/>
                        </a:rPr>
                        <a:t>3</a:t>
                      </a:r>
                      <a:endParaRPr lang="en-CA" sz="1200" b="1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924" marR="103754" marT="103754" marB="103754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Oct 26 - Nov 1</a:t>
                      </a:r>
                      <a:endParaRPr lang="en-CA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924" marR="103754" marT="103754" marB="10375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Reflect on challenges, adjust techniques, start mindfulness</a:t>
                      </a:r>
                      <a:endParaRPr lang="en-CA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924" marR="103754" marT="103754" marB="10375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246250"/>
                  </a:ext>
                </a:extLst>
              </a:tr>
              <a:tr h="4241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b="1">
                          <a:solidFill>
                            <a:srgbClr val="FFFFFF"/>
                          </a:solidFill>
                          <a:effectLst/>
                        </a:rPr>
                        <a:t>4</a:t>
                      </a:r>
                      <a:endParaRPr lang="en-CA" sz="1200" b="1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924" marR="103754" marT="103754" marB="103754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Nov 2 - Nov 8</a:t>
                      </a:r>
                      <a:endParaRPr lang="en-CA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924" marR="103754" marT="103754" marB="10375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Focus on consistency, increase goal complexity</a:t>
                      </a:r>
                      <a:endParaRPr lang="en-CA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924" marR="103754" marT="103754" marB="10375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01048"/>
                  </a:ext>
                </a:extLst>
              </a:tr>
              <a:tr h="4241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b="1">
                          <a:solidFill>
                            <a:srgbClr val="FFFFFF"/>
                          </a:solidFill>
                          <a:effectLst/>
                        </a:rPr>
                        <a:t>5</a:t>
                      </a:r>
                      <a:endParaRPr lang="en-CA" sz="1200" b="1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924" marR="103754" marT="103754" marB="103754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Nov 9 - Nov 15</a:t>
                      </a:r>
                      <a:endParaRPr lang="en-CA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924" marR="103754" marT="103754" marB="10375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Re-evaluate, introduce weekly review for reflection</a:t>
                      </a:r>
                      <a:endParaRPr lang="en-CA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924" marR="103754" marT="103754" marB="10375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193860"/>
                  </a:ext>
                </a:extLst>
              </a:tr>
              <a:tr h="4241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 b="1">
                          <a:solidFill>
                            <a:srgbClr val="FFFFFF"/>
                          </a:solidFill>
                          <a:effectLst/>
                        </a:rPr>
                        <a:t>6</a:t>
                      </a:r>
                      <a:endParaRPr lang="en-CA" sz="1200" b="1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924" marR="103754" marT="103754" marB="103754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Nov 16 - Nov 12</a:t>
                      </a:r>
                      <a:endParaRPr lang="en-CA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924" marR="103754" marT="103754" marB="10375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CA" sz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Final push, reflect on progress, identify key successes</a:t>
                      </a:r>
                      <a:endParaRPr lang="en-CA" sz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2924" marR="103754" marT="103754" marB="103754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984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30854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242B41"/>
      </a:dk2>
      <a:lt2>
        <a:srgbClr val="E2E8E2"/>
      </a:lt2>
      <a:accent1>
        <a:srgbClr val="D18BD1"/>
      </a:accent1>
      <a:accent2>
        <a:srgbClr val="A471C7"/>
      </a:accent2>
      <a:accent3>
        <a:srgbClr val="978BD1"/>
      </a:accent3>
      <a:accent4>
        <a:srgbClr val="7186C7"/>
      </a:accent4>
      <a:accent5>
        <a:srgbClr val="71AAC7"/>
      </a:accent5>
      <a:accent6>
        <a:srgbClr val="65B1AB"/>
      </a:accent6>
      <a:hlink>
        <a:srgbClr val="568F57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666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Symbol</vt:lpstr>
      <vt:lpstr>Walbaum Display</vt:lpstr>
      <vt:lpstr>RegattaVTI</vt:lpstr>
      <vt:lpstr>PPIT Final Project Improving Self-Motivation </vt:lpstr>
      <vt:lpstr>Introduction</vt:lpstr>
      <vt:lpstr>SMART Goal</vt:lpstr>
      <vt:lpstr>Description of Current State</vt:lpstr>
      <vt:lpstr>Current State Baseline Measure</vt:lpstr>
      <vt:lpstr>Target State Description</vt:lpstr>
      <vt:lpstr>Target State Measure</vt:lpstr>
      <vt:lpstr>Methodology</vt:lpstr>
      <vt:lpstr>Six-Week Schedule of Activities</vt:lpstr>
      <vt:lpstr>Performance Data</vt:lpstr>
      <vt:lpstr>Summary of Activities</vt:lpstr>
      <vt:lpstr>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Walker,Kyle</dc:creator>
  <cp:lastModifiedBy>Walker,Kyle</cp:lastModifiedBy>
  <cp:revision>1</cp:revision>
  <dcterms:created xsi:type="dcterms:W3CDTF">2024-11-19T13:01:17Z</dcterms:created>
  <dcterms:modified xsi:type="dcterms:W3CDTF">2024-11-19T13:14:36Z</dcterms:modified>
</cp:coreProperties>
</file>