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F11565-85A0-4948-BD6F-2522B68C7733}" v="5750" dt="2022-03-14T21:53:31.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4008C-1696-4E06-9BFD-125E64F9CD8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90526A2-3CE9-4080-A570-0728B1C3C62E}">
      <dgm:prSet/>
      <dgm:spPr/>
      <dgm:t>
        <a:bodyPr/>
        <a:lstStyle/>
        <a:p>
          <a:r>
            <a:rPr lang="en-US"/>
            <a:t>Algoritmii de sortare sunt folositi pentru a ordona, in functie de anumite criterii, colectii de date</a:t>
          </a:r>
        </a:p>
      </dgm:t>
    </dgm:pt>
    <dgm:pt modelId="{D1CBB432-435D-405D-8D99-66904696ECA9}" type="parTrans" cxnId="{EA573E12-2285-48BC-9BF1-7A6F5B5881AB}">
      <dgm:prSet/>
      <dgm:spPr/>
      <dgm:t>
        <a:bodyPr/>
        <a:lstStyle/>
        <a:p>
          <a:endParaRPr lang="en-US"/>
        </a:p>
      </dgm:t>
    </dgm:pt>
    <dgm:pt modelId="{4FA73E33-871D-4A59-AFEB-A64807E2E8FE}" type="sibTrans" cxnId="{EA573E12-2285-48BC-9BF1-7A6F5B5881AB}">
      <dgm:prSet/>
      <dgm:spPr/>
      <dgm:t>
        <a:bodyPr/>
        <a:lstStyle/>
        <a:p>
          <a:endParaRPr lang="en-US"/>
        </a:p>
      </dgm:t>
    </dgm:pt>
    <dgm:pt modelId="{451B20E6-F346-4E05-A459-E95DA7A96634}">
      <dgm:prSet/>
      <dgm:spPr/>
      <dgm:t>
        <a:bodyPr/>
        <a:lstStyle/>
        <a:p>
          <a:r>
            <a:rPr lang="en-US"/>
            <a:t>Sortarea acestora se poate realiza in mai multe moduri, fiecare avand avantaje si dezavantaje</a:t>
          </a:r>
        </a:p>
      </dgm:t>
    </dgm:pt>
    <dgm:pt modelId="{64B5356A-5002-46A6-B470-C1515BEB1EA5}" type="parTrans" cxnId="{F7092538-AD7C-4907-9230-4503D8CDB77D}">
      <dgm:prSet/>
      <dgm:spPr/>
      <dgm:t>
        <a:bodyPr/>
        <a:lstStyle/>
        <a:p>
          <a:endParaRPr lang="en-US"/>
        </a:p>
      </dgm:t>
    </dgm:pt>
    <dgm:pt modelId="{13AF55F5-0371-4769-BC2D-16A357034965}" type="sibTrans" cxnId="{F7092538-AD7C-4907-9230-4503D8CDB77D}">
      <dgm:prSet/>
      <dgm:spPr/>
      <dgm:t>
        <a:bodyPr/>
        <a:lstStyle/>
        <a:p>
          <a:endParaRPr lang="en-US"/>
        </a:p>
      </dgm:t>
    </dgm:pt>
    <dgm:pt modelId="{DD27B9F4-5BEF-49ED-AEFC-8F5A82927F19}">
      <dgm:prSet/>
      <dgm:spPr/>
      <dgm:t>
        <a:bodyPr/>
        <a:lstStyle/>
        <a:p>
          <a:r>
            <a:rPr lang="en-US"/>
            <a:t>Scopul acestui proiect este analizarea si compararea algoritmilor de sortare din punct de vedere al eficientei din punct de vedere al timpului de executie si al memoriei utilizate</a:t>
          </a:r>
        </a:p>
      </dgm:t>
    </dgm:pt>
    <dgm:pt modelId="{99C043E2-DCA2-4466-8A29-041DF89BE1F1}" type="parTrans" cxnId="{F070233F-AA0F-4E65-BE39-71390D541B1E}">
      <dgm:prSet/>
      <dgm:spPr/>
      <dgm:t>
        <a:bodyPr/>
        <a:lstStyle/>
        <a:p>
          <a:endParaRPr lang="en-US"/>
        </a:p>
      </dgm:t>
    </dgm:pt>
    <dgm:pt modelId="{2FAED8C9-D9E9-4FA3-9CDD-ABB28E799943}" type="sibTrans" cxnId="{F070233F-AA0F-4E65-BE39-71390D541B1E}">
      <dgm:prSet/>
      <dgm:spPr/>
      <dgm:t>
        <a:bodyPr/>
        <a:lstStyle/>
        <a:p>
          <a:endParaRPr lang="en-US"/>
        </a:p>
      </dgm:t>
    </dgm:pt>
    <dgm:pt modelId="{12498998-9F82-439D-9C4E-3BDA247FFEF8}">
      <dgm:prSet/>
      <dgm:spPr/>
      <dgm:t>
        <a:bodyPr/>
        <a:lstStyle/>
        <a:p>
          <a:r>
            <a:rPr lang="en-US"/>
            <a:t>Testele folosite pentru a compara metodele de sortare consta in vectori de numere naturale in ordine aleatoare iar cerinta este ordonarea acestora crescator</a:t>
          </a:r>
        </a:p>
      </dgm:t>
    </dgm:pt>
    <dgm:pt modelId="{58414506-7776-41FE-B5E0-00180019D71C}" type="parTrans" cxnId="{5949BD17-09BD-4490-B6AA-B0D035FFF452}">
      <dgm:prSet/>
      <dgm:spPr/>
      <dgm:t>
        <a:bodyPr/>
        <a:lstStyle/>
        <a:p>
          <a:endParaRPr lang="en-US"/>
        </a:p>
      </dgm:t>
    </dgm:pt>
    <dgm:pt modelId="{7AA90A19-1B52-4184-A548-1B41A082B3D3}" type="sibTrans" cxnId="{5949BD17-09BD-4490-B6AA-B0D035FFF452}">
      <dgm:prSet/>
      <dgm:spPr/>
      <dgm:t>
        <a:bodyPr/>
        <a:lstStyle/>
        <a:p>
          <a:endParaRPr lang="en-US"/>
        </a:p>
      </dgm:t>
    </dgm:pt>
    <dgm:pt modelId="{32BF5F96-F0D5-4181-A099-BEB55EDA6932}" type="pres">
      <dgm:prSet presAssocID="{4744008C-1696-4E06-9BFD-125E64F9CD81}" presName="linear" presStyleCnt="0">
        <dgm:presLayoutVars>
          <dgm:animLvl val="lvl"/>
          <dgm:resizeHandles val="exact"/>
        </dgm:presLayoutVars>
      </dgm:prSet>
      <dgm:spPr/>
    </dgm:pt>
    <dgm:pt modelId="{AAE90F4F-C751-411F-A151-EF06D895A7A3}" type="pres">
      <dgm:prSet presAssocID="{F90526A2-3CE9-4080-A570-0728B1C3C62E}" presName="parentText" presStyleLbl="node1" presStyleIdx="0" presStyleCnt="4">
        <dgm:presLayoutVars>
          <dgm:chMax val="0"/>
          <dgm:bulletEnabled val="1"/>
        </dgm:presLayoutVars>
      </dgm:prSet>
      <dgm:spPr/>
    </dgm:pt>
    <dgm:pt modelId="{C1243AE2-931C-46B9-B7F5-C4B0394550F0}" type="pres">
      <dgm:prSet presAssocID="{4FA73E33-871D-4A59-AFEB-A64807E2E8FE}" presName="spacer" presStyleCnt="0"/>
      <dgm:spPr/>
    </dgm:pt>
    <dgm:pt modelId="{B33F71E2-95A4-4EDC-A612-FBC83BB5ECA8}" type="pres">
      <dgm:prSet presAssocID="{451B20E6-F346-4E05-A459-E95DA7A96634}" presName="parentText" presStyleLbl="node1" presStyleIdx="1" presStyleCnt="4">
        <dgm:presLayoutVars>
          <dgm:chMax val="0"/>
          <dgm:bulletEnabled val="1"/>
        </dgm:presLayoutVars>
      </dgm:prSet>
      <dgm:spPr/>
    </dgm:pt>
    <dgm:pt modelId="{6BC0C892-A279-44B1-BD54-7A59D36666EC}" type="pres">
      <dgm:prSet presAssocID="{13AF55F5-0371-4769-BC2D-16A357034965}" presName="spacer" presStyleCnt="0"/>
      <dgm:spPr/>
    </dgm:pt>
    <dgm:pt modelId="{69810BDA-6E75-4195-BB68-89B4A4D95207}" type="pres">
      <dgm:prSet presAssocID="{DD27B9F4-5BEF-49ED-AEFC-8F5A82927F19}" presName="parentText" presStyleLbl="node1" presStyleIdx="2" presStyleCnt="4">
        <dgm:presLayoutVars>
          <dgm:chMax val="0"/>
          <dgm:bulletEnabled val="1"/>
        </dgm:presLayoutVars>
      </dgm:prSet>
      <dgm:spPr/>
    </dgm:pt>
    <dgm:pt modelId="{FCD8AF3E-5970-4001-B095-D56D04D95331}" type="pres">
      <dgm:prSet presAssocID="{2FAED8C9-D9E9-4FA3-9CDD-ABB28E799943}" presName="spacer" presStyleCnt="0"/>
      <dgm:spPr/>
    </dgm:pt>
    <dgm:pt modelId="{D53C3F82-4D8A-425F-8FE9-4AE221224884}" type="pres">
      <dgm:prSet presAssocID="{12498998-9F82-439D-9C4E-3BDA247FFEF8}" presName="parentText" presStyleLbl="node1" presStyleIdx="3" presStyleCnt="4">
        <dgm:presLayoutVars>
          <dgm:chMax val="0"/>
          <dgm:bulletEnabled val="1"/>
        </dgm:presLayoutVars>
      </dgm:prSet>
      <dgm:spPr/>
    </dgm:pt>
  </dgm:ptLst>
  <dgm:cxnLst>
    <dgm:cxn modelId="{842B570D-D26E-4732-9358-47622EE9040A}" type="presOf" srcId="{DD27B9F4-5BEF-49ED-AEFC-8F5A82927F19}" destId="{69810BDA-6E75-4195-BB68-89B4A4D95207}" srcOrd="0" destOrd="0" presId="urn:microsoft.com/office/officeart/2005/8/layout/vList2"/>
    <dgm:cxn modelId="{EA573E12-2285-48BC-9BF1-7A6F5B5881AB}" srcId="{4744008C-1696-4E06-9BFD-125E64F9CD81}" destId="{F90526A2-3CE9-4080-A570-0728B1C3C62E}" srcOrd="0" destOrd="0" parTransId="{D1CBB432-435D-405D-8D99-66904696ECA9}" sibTransId="{4FA73E33-871D-4A59-AFEB-A64807E2E8FE}"/>
    <dgm:cxn modelId="{5949BD17-09BD-4490-B6AA-B0D035FFF452}" srcId="{4744008C-1696-4E06-9BFD-125E64F9CD81}" destId="{12498998-9F82-439D-9C4E-3BDA247FFEF8}" srcOrd="3" destOrd="0" parTransId="{58414506-7776-41FE-B5E0-00180019D71C}" sibTransId="{7AA90A19-1B52-4184-A548-1B41A082B3D3}"/>
    <dgm:cxn modelId="{F7092538-AD7C-4907-9230-4503D8CDB77D}" srcId="{4744008C-1696-4E06-9BFD-125E64F9CD81}" destId="{451B20E6-F346-4E05-A459-E95DA7A96634}" srcOrd="1" destOrd="0" parTransId="{64B5356A-5002-46A6-B470-C1515BEB1EA5}" sibTransId="{13AF55F5-0371-4769-BC2D-16A357034965}"/>
    <dgm:cxn modelId="{6364A73C-7580-48EC-8F83-655731315DDF}" type="presOf" srcId="{12498998-9F82-439D-9C4E-3BDA247FFEF8}" destId="{D53C3F82-4D8A-425F-8FE9-4AE221224884}" srcOrd="0" destOrd="0" presId="urn:microsoft.com/office/officeart/2005/8/layout/vList2"/>
    <dgm:cxn modelId="{F070233F-AA0F-4E65-BE39-71390D541B1E}" srcId="{4744008C-1696-4E06-9BFD-125E64F9CD81}" destId="{DD27B9F4-5BEF-49ED-AEFC-8F5A82927F19}" srcOrd="2" destOrd="0" parTransId="{99C043E2-DCA2-4466-8A29-041DF89BE1F1}" sibTransId="{2FAED8C9-D9E9-4FA3-9CDD-ABB28E799943}"/>
    <dgm:cxn modelId="{445AD08C-4F75-430D-BF83-F4FA1B1AA926}" type="presOf" srcId="{F90526A2-3CE9-4080-A570-0728B1C3C62E}" destId="{AAE90F4F-C751-411F-A151-EF06D895A7A3}" srcOrd="0" destOrd="0" presId="urn:microsoft.com/office/officeart/2005/8/layout/vList2"/>
    <dgm:cxn modelId="{D0697A8F-29B4-43EA-8294-80B54B1F6B18}" type="presOf" srcId="{451B20E6-F346-4E05-A459-E95DA7A96634}" destId="{B33F71E2-95A4-4EDC-A612-FBC83BB5ECA8}" srcOrd="0" destOrd="0" presId="urn:microsoft.com/office/officeart/2005/8/layout/vList2"/>
    <dgm:cxn modelId="{9EE8E9A2-0443-4D45-9BD9-26B2CD427C3D}" type="presOf" srcId="{4744008C-1696-4E06-9BFD-125E64F9CD81}" destId="{32BF5F96-F0D5-4181-A099-BEB55EDA6932}" srcOrd="0" destOrd="0" presId="urn:microsoft.com/office/officeart/2005/8/layout/vList2"/>
    <dgm:cxn modelId="{8F3BDA92-1384-4780-8B4B-CDD5C3C60DEC}" type="presParOf" srcId="{32BF5F96-F0D5-4181-A099-BEB55EDA6932}" destId="{AAE90F4F-C751-411F-A151-EF06D895A7A3}" srcOrd="0" destOrd="0" presId="urn:microsoft.com/office/officeart/2005/8/layout/vList2"/>
    <dgm:cxn modelId="{89AFB913-C13E-4160-BBBF-6F99074EC88B}" type="presParOf" srcId="{32BF5F96-F0D5-4181-A099-BEB55EDA6932}" destId="{C1243AE2-931C-46B9-B7F5-C4B0394550F0}" srcOrd="1" destOrd="0" presId="urn:microsoft.com/office/officeart/2005/8/layout/vList2"/>
    <dgm:cxn modelId="{7D93E54C-4891-4A1B-89A4-F78BD3199599}" type="presParOf" srcId="{32BF5F96-F0D5-4181-A099-BEB55EDA6932}" destId="{B33F71E2-95A4-4EDC-A612-FBC83BB5ECA8}" srcOrd="2" destOrd="0" presId="urn:microsoft.com/office/officeart/2005/8/layout/vList2"/>
    <dgm:cxn modelId="{4A11E7E4-36C9-45F8-9D48-9639D057423F}" type="presParOf" srcId="{32BF5F96-F0D5-4181-A099-BEB55EDA6932}" destId="{6BC0C892-A279-44B1-BD54-7A59D36666EC}" srcOrd="3" destOrd="0" presId="urn:microsoft.com/office/officeart/2005/8/layout/vList2"/>
    <dgm:cxn modelId="{E82F6923-ABEA-421E-B0E4-B59078154AA3}" type="presParOf" srcId="{32BF5F96-F0D5-4181-A099-BEB55EDA6932}" destId="{69810BDA-6E75-4195-BB68-89B4A4D95207}" srcOrd="4" destOrd="0" presId="urn:microsoft.com/office/officeart/2005/8/layout/vList2"/>
    <dgm:cxn modelId="{DDFBC0A0-9349-4582-9B19-B18F9A87FE90}" type="presParOf" srcId="{32BF5F96-F0D5-4181-A099-BEB55EDA6932}" destId="{FCD8AF3E-5970-4001-B095-D56D04D95331}" srcOrd="5" destOrd="0" presId="urn:microsoft.com/office/officeart/2005/8/layout/vList2"/>
    <dgm:cxn modelId="{F5FB1493-3DBB-4FB9-91F4-306AEF9CF54E}" type="presParOf" srcId="{32BF5F96-F0D5-4181-A099-BEB55EDA6932}" destId="{D53C3F82-4D8A-425F-8FE9-4AE2212248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90F4F-C751-411F-A151-EF06D895A7A3}">
      <dsp:nvSpPr>
        <dsp:cNvPr id="0" name=""/>
        <dsp:cNvSpPr/>
      </dsp:nvSpPr>
      <dsp:spPr>
        <a:xfrm>
          <a:off x="0" y="611332"/>
          <a:ext cx="6628804" cy="902508"/>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Algoritmii de sortare sunt folositi pentru a ordona, in functie de anumite criterii, colectii de date</a:t>
          </a:r>
        </a:p>
      </dsp:txBody>
      <dsp:txXfrm>
        <a:off x="44057" y="655389"/>
        <a:ext cx="6540690" cy="814394"/>
      </dsp:txXfrm>
    </dsp:sp>
    <dsp:sp modelId="{B33F71E2-95A4-4EDC-A612-FBC83BB5ECA8}">
      <dsp:nvSpPr>
        <dsp:cNvPr id="0" name=""/>
        <dsp:cNvSpPr/>
      </dsp:nvSpPr>
      <dsp:spPr>
        <a:xfrm>
          <a:off x="0" y="1562801"/>
          <a:ext cx="6628804" cy="902508"/>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Sortarea acestora se poate realiza in mai multe moduri, fiecare avand avantaje si dezavantaje</a:t>
          </a:r>
        </a:p>
      </dsp:txBody>
      <dsp:txXfrm>
        <a:off x="44057" y="1606858"/>
        <a:ext cx="6540690" cy="814394"/>
      </dsp:txXfrm>
    </dsp:sp>
    <dsp:sp modelId="{69810BDA-6E75-4195-BB68-89B4A4D95207}">
      <dsp:nvSpPr>
        <dsp:cNvPr id="0" name=""/>
        <dsp:cNvSpPr/>
      </dsp:nvSpPr>
      <dsp:spPr>
        <a:xfrm>
          <a:off x="0" y="2514270"/>
          <a:ext cx="6628804" cy="902508"/>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Scopul acestui proiect este analizarea si compararea algoritmilor de sortare din punct de vedere al eficientei din punct de vedere al timpului de executie si al memoriei utilizate</a:t>
          </a:r>
        </a:p>
      </dsp:txBody>
      <dsp:txXfrm>
        <a:off x="44057" y="2558327"/>
        <a:ext cx="6540690" cy="814394"/>
      </dsp:txXfrm>
    </dsp:sp>
    <dsp:sp modelId="{D53C3F82-4D8A-425F-8FE9-4AE221224884}">
      <dsp:nvSpPr>
        <dsp:cNvPr id="0" name=""/>
        <dsp:cNvSpPr/>
      </dsp:nvSpPr>
      <dsp:spPr>
        <a:xfrm>
          <a:off x="0" y="3465739"/>
          <a:ext cx="6628804" cy="902508"/>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Testele folosite pentru a compara metodele de sortare consta in vectori de numere naturale in ordine aleatoare iar cerinta este ordonarea acestora crescator</a:t>
          </a:r>
        </a:p>
      </dsp:txBody>
      <dsp:txXfrm>
        <a:off x="44057" y="3509796"/>
        <a:ext cx="6540690" cy="814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Algoritmi</a:t>
            </a:r>
            <a:r>
              <a:rPr lang="en-US" dirty="0"/>
              <a:t> de </a:t>
            </a:r>
            <a:r>
              <a:rPr lang="en-US" dirty="0" err="1"/>
              <a:t>sortare</a:t>
            </a:r>
          </a:p>
        </p:txBody>
      </p:sp>
      <p:sp>
        <p:nvSpPr>
          <p:cNvPr id="3" name="Subtitle 2"/>
          <p:cNvSpPr>
            <a:spLocks noGrp="1"/>
          </p:cNvSpPr>
          <p:nvPr>
            <p:ph type="subTitle" idx="1"/>
          </p:nvPr>
        </p:nvSpPr>
        <p:spPr/>
        <p:txBody>
          <a:bodyPr>
            <a:normAutofit lnSpcReduction="10000"/>
          </a:bodyPr>
          <a:lstStyle/>
          <a:p>
            <a:r>
              <a:rPr lang="en-US" dirty="0"/>
              <a:t>Ionescu Radu-Constantin</a:t>
            </a:r>
          </a:p>
          <a:p>
            <a:r>
              <a:rPr lang="en-US" dirty="0"/>
              <a:t> </a:t>
            </a:r>
            <a:r>
              <a:rPr lang="en-US" dirty="0" err="1"/>
              <a:t>Facultatea</a:t>
            </a:r>
            <a:r>
              <a:rPr lang="en-US" dirty="0"/>
              <a:t> de Matematica </a:t>
            </a:r>
            <a:r>
              <a:rPr lang="en-US" dirty="0" err="1"/>
              <a:t>si</a:t>
            </a:r>
            <a:r>
              <a:rPr lang="en-US" dirty="0"/>
              <a:t> Informatica</a:t>
            </a:r>
          </a:p>
          <a:p>
            <a:r>
              <a:rPr lang="en-US" dirty="0"/>
              <a:t> </a:t>
            </a:r>
            <a:r>
              <a:rPr lang="en-US" err="1"/>
              <a:t>Universitatea</a:t>
            </a:r>
            <a:r>
              <a:rPr lang="en-US" dirty="0"/>
              <a:t> </a:t>
            </a:r>
            <a:r>
              <a:rPr lang="en-US" err="1"/>
              <a:t>Bucuresti</a:t>
            </a:r>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88E4-EACD-4446-97A1-776E4AF34884}"/>
              </a:ext>
            </a:extLst>
          </p:cNvPr>
          <p:cNvSpPr>
            <a:spLocks noGrp="1"/>
          </p:cNvSpPr>
          <p:nvPr>
            <p:ph type="title"/>
          </p:nvPr>
        </p:nvSpPr>
        <p:spPr>
          <a:xfrm>
            <a:off x="677334" y="609600"/>
            <a:ext cx="8596668" cy="1320800"/>
          </a:xfrm>
        </p:spPr>
        <p:txBody>
          <a:bodyPr>
            <a:normAutofit/>
          </a:bodyPr>
          <a:lstStyle/>
          <a:p>
            <a:r>
              <a:rPr lang="en-US" dirty="0" err="1"/>
              <a:t>Avantaje</a:t>
            </a:r>
            <a:r>
              <a:rPr lang="en-US" dirty="0"/>
              <a:t> </a:t>
            </a:r>
            <a:r>
              <a:rPr lang="en-US" dirty="0" err="1"/>
              <a:t>si</a:t>
            </a:r>
            <a:r>
              <a:rPr lang="en-US" dirty="0"/>
              <a:t> </a:t>
            </a:r>
            <a:r>
              <a:rPr lang="en-US" dirty="0" err="1"/>
              <a:t>Dezavantaje</a:t>
            </a:r>
            <a:r>
              <a:rPr lang="en-US" dirty="0"/>
              <a:t> </a:t>
            </a:r>
            <a:r>
              <a:rPr lang="en-US" dirty="0" err="1"/>
              <a:t>RadixSort</a:t>
            </a:r>
          </a:p>
        </p:txBody>
      </p:sp>
      <p:graphicFrame>
        <p:nvGraphicFramePr>
          <p:cNvPr id="4" name="Table 4">
            <a:extLst>
              <a:ext uri="{FF2B5EF4-FFF2-40B4-BE49-F238E27FC236}">
                <a16:creationId xmlns:a16="http://schemas.microsoft.com/office/drawing/2014/main" id="{2F50BF50-BB34-4DE2-8D96-ABBA9B4FE073}"/>
              </a:ext>
            </a:extLst>
          </p:cNvPr>
          <p:cNvGraphicFramePr>
            <a:graphicFrameLocks noGrp="1"/>
          </p:cNvGraphicFramePr>
          <p:nvPr>
            <p:ph idx="1"/>
            <p:extLst>
              <p:ext uri="{D42A27DB-BD31-4B8C-83A1-F6EECF244321}">
                <p14:modId xmlns:p14="http://schemas.microsoft.com/office/powerpoint/2010/main" val="4065432863"/>
              </p:ext>
            </p:extLst>
          </p:nvPr>
        </p:nvGraphicFramePr>
        <p:xfrm>
          <a:off x="905750" y="2160588"/>
          <a:ext cx="8140538" cy="3881438"/>
        </p:xfrm>
        <a:graphic>
          <a:graphicData uri="http://schemas.openxmlformats.org/drawingml/2006/table">
            <a:tbl>
              <a:tblPr firstRow="1" bandRow="1">
                <a:tableStyleId>{5C22544A-7EE6-4342-B048-85BDC9FD1C3A}</a:tableStyleId>
              </a:tblPr>
              <a:tblGrid>
                <a:gridCol w="4356377">
                  <a:extLst>
                    <a:ext uri="{9D8B030D-6E8A-4147-A177-3AD203B41FA5}">
                      <a16:colId xmlns:a16="http://schemas.microsoft.com/office/drawing/2014/main" val="3104411085"/>
                    </a:ext>
                  </a:extLst>
                </a:gridCol>
                <a:gridCol w="3784161">
                  <a:extLst>
                    <a:ext uri="{9D8B030D-6E8A-4147-A177-3AD203B41FA5}">
                      <a16:colId xmlns:a16="http://schemas.microsoft.com/office/drawing/2014/main" val="1131973112"/>
                    </a:ext>
                  </a:extLst>
                </a:gridCol>
              </a:tblGrid>
              <a:tr h="477049">
                <a:tc>
                  <a:txBody>
                    <a:bodyPr/>
                    <a:lstStyle/>
                    <a:p>
                      <a:pPr marL="1371600" lvl="3" indent="0">
                        <a:buNone/>
                      </a:pPr>
                      <a:r>
                        <a:rPr lang="en-US" sz="2100" err="1"/>
                        <a:t>Avantaje</a:t>
                      </a:r>
                      <a:r>
                        <a:rPr lang="en-US" sz="2100"/>
                        <a:t> </a:t>
                      </a:r>
                    </a:p>
                  </a:txBody>
                  <a:tcPr marL="108420" marR="108420" marT="54210" marB="54210"/>
                </a:tc>
                <a:tc>
                  <a:txBody>
                    <a:bodyPr/>
                    <a:lstStyle/>
                    <a:p>
                      <a:pPr lvl="3"/>
                      <a:r>
                        <a:rPr lang="en-US" sz="2100" err="1"/>
                        <a:t>Dezavantaje</a:t>
                      </a:r>
                    </a:p>
                  </a:txBody>
                  <a:tcPr marL="108420" marR="108420" marT="54210" marB="54210"/>
                </a:tc>
                <a:extLst>
                  <a:ext uri="{0D108BD9-81ED-4DB2-BD59-A6C34878D82A}">
                    <a16:rowId xmlns:a16="http://schemas.microsoft.com/office/drawing/2014/main" val="3581636152"/>
                  </a:ext>
                </a:extLst>
              </a:tr>
              <a:tr h="3404389">
                <a:tc>
                  <a:txBody>
                    <a:bodyPr/>
                    <a:lstStyle/>
                    <a:p>
                      <a:pPr marL="285750" lvl="0" indent="-285750">
                        <a:buFont typeface="Arial"/>
                        <a:buChar char="•"/>
                      </a:pPr>
                      <a:r>
                        <a:rPr lang="en-US" sz="2100"/>
                        <a:t>Este rapid, in </a:t>
                      </a:r>
                      <a:r>
                        <a:rPr lang="en-US" sz="2100" err="1"/>
                        <a:t>majoritatea</a:t>
                      </a:r>
                      <a:r>
                        <a:rPr lang="en-US" sz="2100"/>
                        <a:t> </a:t>
                      </a:r>
                      <a:r>
                        <a:rPr lang="en-US" sz="2100" err="1"/>
                        <a:t>cazurilor</a:t>
                      </a:r>
                      <a:r>
                        <a:rPr lang="en-US" sz="2100"/>
                        <a:t> </a:t>
                      </a:r>
                      <a:r>
                        <a:rPr lang="en-US" sz="2100" err="1"/>
                        <a:t>este</a:t>
                      </a:r>
                      <a:r>
                        <a:rPr lang="en-US" sz="2100"/>
                        <a:t> </a:t>
                      </a:r>
                      <a:r>
                        <a:rPr lang="en-US" sz="2100" err="1"/>
                        <a:t>mai</a:t>
                      </a:r>
                      <a:r>
                        <a:rPr lang="en-US" sz="2100"/>
                        <a:t> rapid </a:t>
                      </a:r>
                      <a:r>
                        <a:rPr lang="en-US" sz="2100" err="1"/>
                        <a:t>decat</a:t>
                      </a:r>
                      <a:r>
                        <a:rPr lang="en-US" sz="2100"/>
                        <a:t> sort-</a:t>
                      </a:r>
                      <a:r>
                        <a:rPr lang="en-US" sz="2100" err="1"/>
                        <a:t>ul</a:t>
                      </a:r>
                      <a:r>
                        <a:rPr lang="en-US" sz="2100"/>
                        <a:t> din C++</a:t>
                      </a:r>
                    </a:p>
                    <a:p>
                      <a:pPr marL="285750" lvl="0" indent="-285750">
                        <a:buFont typeface="Arial"/>
                        <a:buChar char="•"/>
                      </a:pPr>
                      <a:r>
                        <a:rPr lang="en-US" sz="2100"/>
                        <a:t>Are </a:t>
                      </a:r>
                      <a:r>
                        <a:rPr lang="en-US" sz="2100" err="1"/>
                        <a:t>complexitate</a:t>
                      </a:r>
                      <a:r>
                        <a:rPr lang="en-US" sz="2100"/>
                        <a:t> </a:t>
                      </a:r>
                      <a:r>
                        <a:rPr lang="en-US" sz="2100" err="1"/>
                        <a:t>constanta</a:t>
                      </a:r>
                      <a:r>
                        <a:rPr lang="en-US" sz="2100"/>
                        <a:t> de O(n*l), cu n = </a:t>
                      </a:r>
                      <a:r>
                        <a:rPr lang="en-US" sz="2100" err="1"/>
                        <a:t>numarul</a:t>
                      </a:r>
                      <a:r>
                        <a:rPr lang="en-US" sz="2100"/>
                        <a:t> de </a:t>
                      </a:r>
                      <a:r>
                        <a:rPr lang="en-US" sz="2100" err="1"/>
                        <a:t>elemente</a:t>
                      </a:r>
                      <a:r>
                        <a:rPr lang="en-US" sz="2100"/>
                        <a:t> din vector </a:t>
                      </a:r>
                      <a:r>
                        <a:rPr lang="en-US" sz="2100" err="1"/>
                        <a:t>si</a:t>
                      </a:r>
                      <a:r>
                        <a:rPr lang="en-US" sz="2100"/>
                        <a:t> l = </a:t>
                      </a:r>
                      <a:r>
                        <a:rPr lang="en-US" sz="2100" err="1"/>
                        <a:t>log</a:t>
                      </a:r>
                      <a:r>
                        <a:rPr lang="en-US" sz="1200" err="1"/>
                        <a:t>base</a:t>
                      </a:r>
                      <a:r>
                        <a:rPr lang="en-US" sz="2100"/>
                        <a:t>(maxim), </a:t>
                      </a:r>
                      <a:r>
                        <a:rPr lang="en-US" sz="2100" err="1"/>
                        <a:t>unde</a:t>
                      </a:r>
                      <a:r>
                        <a:rPr lang="en-US" sz="2100"/>
                        <a:t> maxim </a:t>
                      </a:r>
                      <a:r>
                        <a:rPr lang="en-US" sz="2100" err="1"/>
                        <a:t>este</a:t>
                      </a:r>
                      <a:r>
                        <a:rPr lang="en-US" sz="2100"/>
                        <a:t> </a:t>
                      </a:r>
                      <a:r>
                        <a:rPr lang="en-US" sz="2100" err="1"/>
                        <a:t>elementul</a:t>
                      </a:r>
                      <a:r>
                        <a:rPr lang="en-US" sz="2100"/>
                        <a:t> maxim din vector</a:t>
                      </a:r>
                    </a:p>
                    <a:p>
                      <a:pPr marL="285750" lvl="0" indent="-285750">
                        <a:buFont typeface="Arial"/>
                        <a:buChar char="•"/>
                      </a:pPr>
                      <a:endParaRPr lang="en-US" sz="2100"/>
                    </a:p>
                  </a:txBody>
                  <a:tcPr marL="108420" marR="108420" marT="54210" marB="54210"/>
                </a:tc>
                <a:tc>
                  <a:txBody>
                    <a:bodyPr/>
                    <a:lstStyle/>
                    <a:p>
                      <a:pPr marL="285750" lvl="0" indent="-285750">
                        <a:buFont typeface="Arial"/>
                        <a:buChar char="•"/>
                      </a:pPr>
                      <a:r>
                        <a:rPr lang="en-US" sz="2100" err="1"/>
                        <a:t>Necesita</a:t>
                      </a:r>
                      <a:r>
                        <a:rPr lang="en-US" sz="2100"/>
                        <a:t> </a:t>
                      </a:r>
                      <a:r>
                        <a:rPr lang="en-US" sz="2100" err="1"/>
                        <a:t>memorie</a:t>
                      </a:r>
                      <a:r>
                        <a:rPr lang="en-US" sz="2100"/>
                        <a:t> </a:t>
                      </a:r>
                      <a:r>
                        <a:rPr lang="en-US" sz="2100" err="1"/>
                        <a:t>suplimentara</a:t>
                      </a:r>
                      <a:r>
                        <a:rPr lang="en-US" sz="2100"/>
                        <a:t> </a:t>
                      </a:r>
                      <a:r>
                        <a:rPr lang="en-US" sz="2100" err="1"/>
                        <a:t>consistenta</a:t>
                      </a:r>
                      <a:r>
                        <a:rPr lang="en-US" sz="2100"/>
                        <a:t>, </a:t>
                      </a:r>
                      <a:r>
                        <a:rPr lang="en-US" sz="2100" err="1"/>
                        <a:t>folosindu</a:t>
                      </a:r>
                      <a:r>
                        <a:rPr lang="en-US" sz="2100"/>
                        <a:t>-se </a:t>
                      </a:r>
                      <a:r>
                        <a:rPr lang="en-US" sz="2100" err="1"/>
                        <a:t>doi</a:t>
                      </a:r>
                      <a:r>
                        <a:rPr lang="en-US" sz="2100"/>
                        <a:t> </a:t>
                      </a:r>
                      <a:r>
                        <a:rPr lang="en-US" sz="2100" err="1"/>
                        <a:t>vectori</a:t>
                      </a:r>
                      <a:r>
                        <a:rPr lang="en-US" sz="2100"/>
                        <a:t> </a:t>
                      </a:r>
                      <a:r>
                        <a:rPr lang="en-US" sz="2100" err="1"/>
                        <a:t>auxiliari</a:t>
                      </a:r>
                      <a:r>
                        <a:rPr lang="en-US" sz="2100"/>
                        <a:t> de </a:t>
                      </a:r>
                      <a:r>
                        <a:rPr lang="en-US" sz="2100" err="1"/>
                        <a:t>lungime</a:t>
                      </a:r>
                      <a:r>
                        <a:rPr lang="en-US" sz="2100"/>
                        <a:t> n </a:t>
                      </a:r>
                      <a:r>
                        <a:rPr lang="en-US" sz="2100" err="1"/>
                        <a:t>si</a:t>
                      </a:r>
                      <a:r>
                        <a:rPr lang="en-US" sz="2100"/>
                        <a:t> l</a:t>
                      </a:r>
                    </a:p>
                    <a:p>
                      <a:pPr marL="285750" lvl="0" indent="-285750">
                        <a:buFont typeface="Arial"/>
                        <a:buChar char="•"/>
                      </a:pPr>
                      <a:r>
                        <a:rPr lang="en-US" sz="2100" err="1"/>
                        <a:t>Dificultate</a:t>
                      </a:r>
                      <a:r>
                        <a:rPr lang="en-US" sz="2100"/>
                        <a:t> </a:t>
                      </a:r>
                      <a:r>
                        <a:rPr lang="en-US" sz="2100" err="1"/>
                        <a:t>medie</a:t>
                      </a:r>
                      <a:r>
                        <a:rPr lang="en-US" sz="2100"/>
                        <a:t> de </a:t>
                      </a:r>
                      <a:r>
                        <a:rPr lang="en-US" sz="2100" err="1"/>
                        <a:t>implementare</a:t>
                      </a:r>
                    </a:p>
                  </a:txBody>
                  <a:tcPr marL="108420" marR="108420" marT="54210" marB="54210"/>
                </a:tc>
                <a:extLst>
                  <a:ext uri="{0D108BD9-81ED-4DB2-BD59-A6C34878D82A}">
                    <a16:rowId xmlns:a16="http://schemas.microsoft.com/office/drawing/2014/main" val="87259851"/>
                  </a:ext>
                </a:extLst>
              </a:tr>
            </a:tbl>
          </a:graphicData>
        </a:graphic>
      </p:graphicFrame>
    </p:spTree>
    <p:extLst>
      <p:ext uri="{BB962C8B-B14F-4D97-AF65-F5344CB8AC3E}">
        <p14:creationId xmlns:p14="http://schemas.microsoft.com/office/powerpoint/2010/main" val="306236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BD50728-3875-4508-A283-3DF04BF270E1}"/>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MergeSort</a:t>
            </a:r>
          </a:p>
        </p:txBody>
      </p:sp>
      <p:sp>
        <p:nvSpPr>
          <p:cNvPr id="3" name="Content Placeholder 2">
            <a:extLst>
              <a:ext uri="{FF2B5EF4-FFF2-40B4-BE49-F238E27FC236}">
                <a16:creationId xmlns:a16="http://schemas.microsoft.com/office/drawing/2014/main" id="{D2B9300C-E6F1-405E-8AA7-B28779B6504C}"/>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500">
                <a:solidFill>
                  <a:schemeClr val="bg1"/>
                </a:solidFill>
              </a:rPr>
              <a:t>Algoritmul este unul recursiv, acesta impartind vectorul initial in subvectori de lungime egala cu jumatatea lungimii vectorului initial pana cand se ajunge la nivel de elemente, vectori de dimensiune 1</a:t>
            </a:r>
          </a:p>
          <a:p>
            <a:pPr>
              <a:lnSpc>
                <a:spcPct val="90000"/>
              </a:lnSpc>
            </a:pPr>
            <a:r>
              <a:rPr lang="en-US" sz="1500">
                <a:solidFill>
                  <a:schemeClr val="bg1"/>
                </a:solidFill>
              </a:rPr>
              <a:t>Apoi se realizeaza interclasarea acestor vectori, partea de "merge"</a:t>
            </a:r>
          </a:p>
          <a:p>
            <a:pPr>
              <a:lnSpc>
                <a:spcPct val="90000"/>
              </a:lnSpc>
            </a:pPr>
            <a:r>
              <a:rPr lang="en-US" sz="1500">
                <a:solidFill>
                  <a:schemeClr val="bg1"/>
                </a:solidFill>
              </a:rPr>
              <a:t>Se mentioneaza ca, din considerente de utilizare a memoriei, vectorii auxiliari pentru interclasare se declara dinamic si se sterg din memorie dupa ce se folosesc</a:t>
            </a:r>
          </a:p>
        </p:txBody>
      </p:sp>
      <p:pic>
        <p:nvPicPr>
          <p:cNvPr id="4" name="Picture 4" descr="A picture containing table&#10;&#10;Description automatically generated">
            <a:extLst>
              <a:ext uri="{FF2B5EF4-FFF2-40B4-BE49-F238E27FC236}">
                <a16:creationId xmlns:a16="http://schemas.microsoft.com/office/drawing/2014/main" id="{2A84A065-D180-4124-B15F-06A415758526}"/>
              </a:ext>
            </a:extLst>
          </p:cNvPr>
          <p:cNvPicPr>
            <a:picLocks noChangeAspect="1"/>
          </p:cNvPicPr>
          <p:nvPr/>
        </p:nvPicPr>
        <p:blipFill>
          <a:blip r:embed="rId2"/>
          <a:stretch>
            <a:fillRect/>
          </a:stretch>
        </p:blipFill>
        <p:spPr>
          <a:xfrm>
            <a:off x="5816170" y="972608"/>
            <a:ext cx="5080552" cy="558792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8383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4F6F-CC6E-444C-9025-6500799717FD}"/>
              </a:ext>
            </a:extLst>
          </p:cNvPr>
          <p:cNvSpPr>
            <a:spLocks noGrp="1"/>
          </p:cNvSpPr>
          <p:nvPr>
            <p:ph type="title"/>
          </p:nvPr>
        </p:nvSpPr>
        <p:spPr/>
        <p:txBody>
          <a:bodyPr/>
          <a:lstStyle/>
          <a:p>
            <a:r>
              <a:rPr lang="en-US" dirty="0" err="1"/>
              <a:t>Avantaje</a:t>
            </a:r>
            <a:r>
              <a:rPr lang="en-US" dirty="0"/>
              <a:t> </a:t>
            </a:r>
            <a:r>
              <a:rPr lang="en-US" dirty="0" err="1"/>
              <a:t>si</a:t>
            </a:r>
            <a:r>
              <a:rPr lang="en-US" dirty="0"/>
              <a:t> </a:t>
            </a:r>
            <a:r>
              <a:rPr lang="en-US" dirty="0" err="1"/>
              <a:t>Dezavantaje</a:t>
            </a:r>
            <a:r>
              <a:rPr lang="en-US" dirty="0"/>
              <a:t> </a:t>
            </a:r>
            <a:r>
              <a:rPr lang="en-US" dirty="0" err="1"/>
              <a:t>MergeSort</a:t>
            </a:r>
          </a:p>
        </p:txBody>
      </p:sp>
      <p:graphicFrame>
        <p:nvGraphicFramePr>
          <p:cNvPr id="4" name="Table 4">
            <a:extLst>
              <a:ext uri="{FF2B5EF4-FFF2-40B4-BE49-F238E27FC236}">
                <a16:creationId xmlns:a16="http://schemas.microsoft.com/office/drawing/2014/main" id="{754E5EF3-F60B-4C75-A022-06AF0A49FCE5}"/>
              </a:ext>
            </a:extLst>
          </p:cNvPr>
          <p:cNvGraphicFramePr>
            <a:graphicFrameLocks noGrp="1"/>
          </p:cNvGraphicFramePr>
          <p:nvPr>
            <p:ph idx="1"/>
            <p:extLst>
              <p:ext uri="{D42A27DB-BD31-4B8C-83A1-F6EECF244321}">
                <p14:modId xmlns:p14="http://schemas.microsoft.com/office/powerpoint/2010/main" val="2128405083"/>
              </p:ext>
            </p:extLst>
          </p:nvPr>
        </p:nvGraphicFramePr>
        <p:xfrm>
          <a:off x="677863" y="2160588"/>
          <a:ext cx="8596312" cy="15595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618637302"/>
                    </a:ext>
                  </a:extLst>
                </a:gridCol>
                <a:gridCol w="4298156">
                  <a:extLst>
                    <a:ext uri="{9D8B030D-6E8A-4147-A177-3AD203B41FA5}">
                      <a16:colId xmlns:a16="http://schemas.microsoft.com/office/drawing/2014/main" val="3368766459"/>
                    </a:ext>
                  </a:extLst>
                </a:gridCol>
              </a:tblGrid>
              <a:tr h="370840">
                <a:tc>
                  <a:txBody>
                    <a:bodyPr/>
                    <a:lstStyle/>
                    <a:p>
                      <a:pPr lvl="3"/>
                      <a:r>
                        <a:rPr lang="en-US" dirty="0" err="1"/>
                        <a:t>Avantaje</a:t>
                      </a:r>
                    </a:p>
                  </a:txBody>
                  <a:tcPr/>
                </a:tc>
                <a:tc>
                  <a:txBody>
                    <a:bodyPr/>
                    <a:lstStyle/>
                    <a:p>
                      <a:pPr lvl="3"/>
                      <a:r>
                        <a:rPr lang="en-US" dirty="0" err="1"/>
                        <a:t>Dezavantaje</a:t>
                      </a:r>
                    </a:p>
                  </a:txBody>
                  <a:tcPr/>
                </a:tc>
                <a:extLst>
                  <a:ext uri="{0D108BD9-81ED-4DB2-BD59-A6C34878D82A}">
                    <a16:rowId xmlns:a16="http://schemas.microsoft.com/office/drawing/2014/main" val="3046881548"/>
                  </a:ext>
                </a:extLst>
              </a:tr>
              <a:tr h="370840">
                <a:tc>
                  <a:txBody>
                    <a:bodyPr/>
                    <a:lstStyle/>
                    <a:p>
                      <a:pPr marL="285750" indent="-285750">
                        <a:buFont typeface="Arial"/>
                        <a:buChar char="•"/>
                      </a:pPr>
                      <a:r>
                        <a:rPr lang="en-US" dirty="0"/>
                        <a:t>Este </a:t>
                      </a:r>
                      <a:r>
                        <a:rPr lang="en-US" dirty="0" err="1"/>
                        <a:t>destul</a:t>
                      </a:r>
                      <a:r>
                        <a:rPr lang="en-US" dirty="0"/>
                        <a:t> de rapid, </a:t>
                      </a:r>
                      <a:r>
                        <a:rPr lang="en-US" dirty="0" err="1"/>
                        <a:t>avand</a:t>
                      </a:r>
                      <a:r>
                        <a:rPr lang="en-US" dirty="0"/>
                        <a:t> </a:t>
                      </a:r>
                      <a:r>
                        <a:rPr lang="en-US" dirty="0" err="1"/>
                        <a:t>complexitatea</a:t>
                      </a:r>
                      <a:r>
                        <a:rPr lang="en-US" dirty="0"/>
                        <a:t> </a:t>
                      </a:r>
                      <a:r>
                        <a:rPr lang="en-US" dirty="0" err="1"/>
                        <a:t>constanta</a:t>
                      </a:r>
                      <a:r>
                        <a:rPr lang="en-US" dirty="0"/>
                        <a:t> de O(</a:t>
                      </a:r>
                      <a:r>
                        <a:rPr lang="en-US" dirty="0" err="1"/>
                        <a:t>nlogn</a:t>
                      </a:r>
                      <a:r>
                        <a:rPr lang="en-US" dirty="0"/>
                        <a:t>)</a:t>
                      </a:r>
                    </a:p>
                    <a:p>
                      <a:pPr marL="285750" lvl="0" indent="-285750">
                        <a:buFont typeface="Arial"/>
                        <a:buChar char="•"/>
                      </a:pPr>
                      <a:r>
                        <a:rPr lang="en-US" dirty="0" err="1"/>
                        <a:t>Relativ</a:t>
                      </a:r>
                      <a:r>
                        <a:rPr lang="en-US" dirty="0"/>
                        <a:t> </a:t>
                      </a:r>
                      <a:r>
                        <a:rPr lang="en-US" dirty="0" err="1"/>
                        <a:t>usor</a:t>
                      </a:r>
                      <a:r>
                        <a:rPr lang="en-US" dirty="0"/>
                        <a:t> de </a:t>
                      </a:r>
                      <a:r>
                        <a:rPr lang="en-US" dirty="0" err="1"/>
                        <a:t>implementat</a:t>
                      </a:r>
                      <a:endParaRPr lang="en-US" dirty="0"/>
                    </a:p>
                    <a:p>
                      <a:pPr marL="285750" lvl="0" indent="-285750">
                        <a:buFont typeface="Arial"/>
                        <a:buChar char="•"/>
                      </a:pPr>
                      <a:r>
                        <a:rPr lang="en-US" dirty="0" err="1"/>
                        <a:t>Relativ</a:t>
                      </a:r>
                      <a:r>
                        <a:rPr lang="en-US" dirty="0"/>
                        <a:t> </a:t>
                      </a:r>
                      <a:r>
                        <a:rPr lang="en-US" dirty="0" err="1"/>
                        <a:t>usor</a:t>
                      </a:r>
                      <a:r>
                        <a:rPr lang="en-US" dirty="0"/>
                        <a:t> de </a:t>
                      </a:r>
                      <a:r>
                        <a:rPr lang="en-US" dirty="0" err="1"/>
                        <a:t>inteles</a:t>
                      </a:r>
                    </a:p>
                  </a:txBody>
                  <a:tcPr/>
                </a:tc>
                <a:tc>
                  <a:txBody>
                    <a:bodyPr/>
                    <a:lstStyle/>
                    <a:p>
                      <a:pPr marL="285750" indent="-285750">
                        <a:buFont typeface="Arial"/>
                        <a:buChar char="•"/>
                      </a:pPr>
                      <a:r>
                        <a:rPr lang="en-US" dirty="0" err="1"/>
                        <a:t>Necesita</a:t>
                      </a:r>
                      <a:r>
                        <a:rPr lang="en-US" dirty="0"/>
                        <a:t> </a:t>
                      </a:r>
                      <a:r>
                        <a:rPr lang="en-US" dirty="0" err="1"/>
                        <a:t>memorie</a:t>
                      </a:r>
                      <a:r>
                        <a:rPr lang="en-US" dirty="0"/>
                        <a:t> </a:t>
                      </a:r>
                      <a:r>
                        <a:rPr lang="en-US" dirty="0" err="1"/>
                        <a:t>suplimentara</a:t>
                      </a:r>
                      <a:r>
                        <a:rPr lang="en-US" dirty="0"/>
                        <a:t> </a:t>
                      </a:r>
                      <a:r>
                        <a:rPr lang="en-US" dirty="0" err="1"/>
                        <a:t>totala</a:t>
                      </a:r>
                      <a:r>
                        <a:rPr lang="en-US" dirty="0"/>
                        <a:t> de </a:t>
                      </a:r>
                      <a:r>
                        <a:rPr lang="en-US" dirty="0" err="1"/>
                        <a:t>complexitate</a:t>
                      </a:r>
                      <a:r>
                        <a:rPr lang="en-US" dirty="0"/>
                        <a:t> O(n)</a:t>
                      </a:r>
                    </a:p>
                  </a:txBody>
                  <a:tcPr/>
                </a:tc>
                <a:extLst>
                  <a:ext uri="{0D108BD9-81ED-4DB2-BD59-A6C34878D82A}">
                    <a16:rowId xmlns:a16="http://schemas.microsoft.com/office/drawing/2014/main" val="450001698"/>
                  </a:ext>
                </a:extLst>
              </a:tr>
            </a:tbl>
          </a:graphicData>
        </a:graphic>
      </p:graphicFrame>
    </p:spTree>
    <p:extLst>
      <p:ext uri="{BB962C8B-B14F-4D97-AF65-F5344CB8AC3E}">
        <p14:creationId xmlns:p14="http://schemas.microsoft.com/office/powerpoint/2010/main" val="407456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0268992-377B-4EB3-8902-3F87D74F72F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Quicksort</a:t>
            </a:r>
          </a:p>
        </p:txBody>
      </p:sp>
      <p:sp>
        <p:nvSpPr>
          <p:cNvPr id="3" name="Content Placeholder 2">
            <a:extLst>
              <a:ext uri="{FF2B5EF4-FFF2-40B4-BE49-F238E27FC236}">
                <a16:creationId xmlns:a16="http://schemas.microsoft.com/office/drawing/2014/main" id="{2C3273FF-0927-4E02-93DB-51B5B574F604}"/>
              </a:ext>
            </a:extLst>
          </p:cNvPr>
          <p:cNvSpPr>
            <a:spLocks noGrp="1"/>
          </p:cNvSpPr>
          <p:nvPr>
            <p:ph idx="1"/>
          </p:nvPr>
        </p:nvSpPr>
        <p:spPr>
          <a:xfrm>
            <a:off x="673754" y="2160590"/>
            <a:ext cx="3973943" cy="3440110"/>
          </a:xfrm>
        </p:spPr>
        <p:txBody>
          <a:bodyPr vert="horz" lIns="91440" tIns="45720" rIns="91440" bIns="45720" rtlCol="0">
            <a:normAutofit/>
          </a:bodyPr>
          <a:lstStyle/>
          <a:p>
            <a:r>
              <a:rPr lang="en-US">
                <a:solidFill>
                  <a:schemeClr val="bg1"/>
                </a:solidFill>
              </a:rPr>
              <a:t>Algoritmul, la fel ca MergeSort, este unul de tip "Divide et Impera", injumatatind recursiv intervalul pe care actioneaza</a:t>
            </a:r>
          </a:p>
          <a:p>
            <a:r>
              <a:rPr lang="en-US">
                <a:solidFill>
                  <a:schemeClr val="bg1"/>
                </a:solidFill>
              </a:rPr>
              <a:t>La fiecare pas se alege un pivot si elemntele vectorului se distribuie la stanga pivotului daca sunt mai mici decat acesta si la dreapta pivotului daca sunt mai mari</a:t>
            </a:r>
          </a:p>
        </p:txBody>
      </p:sp>
      <p:pic>
        <p:nvPicPr>
          <p:cNvPr id="5" name="Picture 5" descr="Text&#10;&#10;Description automatically generated">
            <a:extLst>
              <a:ext uri="{FF2B5EF4-FFF2-40B4-BE49-F238E27FC236}">
                <a16:creationId xmlns:a16="http://schemas.microsoft.com/office/drawing/2014/main" id="{8374D707-1DF3-4618-A17E-2CED7122F22D}"/>
              </a:ext>
            </a:extLst>
          </p:cNvPr>
          <p:cNvPicPr>
            <a:picLocks noChangeAspect="1"/>
          </p:cNvPicPr>
          <p:nvPr/>
        </p:nvPicPr>
        <p:blipFill>
          <a:blip r:embed="rId2"/>
          <a:stretch>
            <a:fillRect/>
          </a:stretch>
        </p:blipFill>
        <p:spPr>
          <a:xfrm>
            <a:off x="5852375" y="972608"/>
            <a:ext cx="5342679" cy="517904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3998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6DA3-668F-448E-90B5-A06AD1186668}"/>
              </a:ext>
            </a:extLst>
          </p:cNvPr>
          <p:cNvSpPr>
            <a:spLocks noGrp="1"/>
          </p:cNvSpPr>
          <p:nvPr>
            <p:ph type="title"/>
          </p:nvPr>
        </p:nvSpPr>
        <p:spPr/>
        <p:txBody>
          <a:bodyPr/>
          <a:lstStyle/>
          <a:p>
            <a:r>
              <a:rPr lang="en-US" dirty="0" err="1"/>
              <a:t>Avantaje</a:t>
            </a:r>
            <a:r>
              <a:rPr lang="en-US" dirty="0"/>
              <a:t> </a:t>
            </a:r>
            <a:r>
              <a:rPr lang="en-US" dirty="0" err="1"/>
              <a:t>si</a:t>
            </a:r>
            <a:r>
              <a:rPr lang="en-US" dirty="0"/>
              <a:t> </a:t>
            </a:r>
            <a:r>
              <a:rPr lang="en-US" dirty="0" err="1"/>
              <a:t>Dezavantaje</a:t>
            </a:r>
            <a:r>
              <a:rPr lang="en-US" dirty="0"/>
              <a:t> </a:t>
            </a:r>
            <a:r>
              <a:rPr lang="en-US" dirty="0" err="1"/>
              <a:t>QuickSort</a:t>
            </a:r>
          </a:p>
        </p:txBody>
      </p:sp>
      <p:graphicFrame>
        <p:nvGraphicFramePr>
          <p:cNvPr id="4" name="Table 4">
            <a:extLst>
              <a:ext uri="{FF2B5EF4-FFF2-40B4-BE49-F238E27FC236}">
                <a16:creationId xmlns:a16="http://schemas.microsoft.com/office/drawing/2014/main" id="{6A955844-22A0-480B-ACBE-0452C4DE049A}"/>
              </a:ext>
            </a:extLst>
          </p:cNvPr>
          <p:cNvGraphicFramePr>
            <a:graphicFrameLocks noGrp="1"/>
          </p:cNvGraphicFramePr>
          <p:nvPr>
            <p:ph idx="1"/>
            <p:extLst>
              <p:ext uri="{D42A27DB-BD31-4B8C-83A1-F6EECF244321}">
                <p14:modId xmlns:p14="http://schemas.microsoft.com/office/powerpoint/2010/main" val="3140003095"/>
              </p:ext>
            </p:extLst>
          </p:nvPr>
        </p:nvGraphicFramePr>
        <p:xfrm>
          <a:off x="677863" y="2160588"/>
          <a:ext cx="8596312" cy="26568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181506734"/>
                    </a:ext>
                  </a:extLst>
                </a:gridCol>
                <a:gridCol w="4298156">
                  <a:extLst>
                    <a:ext uri="{9D8B030D-6E8A-4147-A177-3AD203B41FA5}">
                      <a16:colId xmlns:a16="http://schemas.microsoft.com/office/drawing/2014/main" val="582195651"/>
                    </a:ext>
                  </a:extLst>
                </a:gridCol>
              </a:tblGrid>
              <a:tr h="370840">
                <a:tc>
                  <a:txBody>
                    <a:bodyPr/>
                    <a:lstStyle/>
                    <a:p>
                      <a:pPr lvl="3"/>
                      <a:r>
                        <a:rPr lang="en-US" dirty="0" err="1"/>
                        <a:t>Avantaje</a:t>
                      </a:r>
                    </a:p>
                  </a:txBody>
                  <a:tcPr/>
                </a:tc>
                <a:tc>
                  <a:txBody>
                    <a:bodyPr/>
                    <a:lstStyle/>
                    <a:p>
                      <a:pPr lvl="3"/>
                      <a:r>
                        <a:rPr lang="en-US" dirty="0" err="1"/>
                        <a:t>Dezavantaje</a:t>
                      </a:r>
                    </a:p>
                  </a:txBody>
                  <a:tcPr/>
                </a:tc>
                <a:extLst>
                  <a:ext uri="{0D108BD9-81ED-4DB2-BD59-A6C34878D82A}">
                    <a16:rowId xmlns:a16="http://schemas.microsoft.com/office/drawing/2014/main" val="1655478690"/>
                  </a:ext>
                </a:extLst>
              </a:tr>
              <a:tr h="370840">
                <a:tc>
                  <a:txBody>
                    <a:bodyPr/>
                    <a:lstStyle/>
                    <a:p>
                      <a:pPr marL="285750" indent="-285750">
                        <a:buFont typeface="Arial"/>
                        <a:buChar char="•"/>
                      </a:pPr>
                      <a:r>
                        <a:rPr lang="en-US" dirty="0"/>
                        <a:t>Este </a:t>
                      </a:r>
                      <a:r>
                        <a:rPr lang="en-US" dirty="0" err="1"/>
                        <a:t>flexibil</a:t>
                      </a:r>
                      <a:r>
                        <a:rPr lang="en-US" dirty="0"/>
                        <a:t> in </a:t>
                      </a:r>
                      <a:r>
                        <a:rPr lang="en-US" dirty="0" err="1"/>
                        <a:t>functie</a:t>
                      </a:r>
                      <a:r>
                        <a:rPr lang="en-US" dirty="0"/>
                        <a:t> de pivot</a:t>
                      </a:r>
                    </a:p>
                    <a:p>
                      <a:pPr marL="285750" lvl="0" indent="-285750">
                        <a:buFont typeface="Arial"/>
                        <a:buChar char="•"/>
                      </a:pPr>
                      <a:r>
                        <a:rPr lang="en-US" dirty="0"/>
                        <a:t>Are o </a:t>
                      </a:r>
                      <a:r>
                        <a:rPr lang="en-US" dirty="0" err="1"/>
                        <a:t>complexitate</a:t>
                      </a:r>
                      <a:r>
                        <a:rPr lang="en-US" dirty="0"/>
                        <a:t> </a:t>
                      </a:r>
                      <a:r>
                        <a:rPr lang="en-US" dirty="0" err="1"/>
                        <a:t>medie</a:t>
                      </a:r>
                      <a:r>
                        <a:rPr lang="en-US" dirty="0"/>
                        <a:t> de O(</a:t>
                      </a:r>
                      <a:r>
                        <a:rPr lang="en-US" dirty="0" err="1"/>
                        <a:t>nlogn</a:t>
                      </a:r>
                      <a:r>
                        <a:rPr lang="en-US" dirty="0"/>
                        <a:t>)</a:t>
                      </a:r>
                    </a:p>
                    <a:p>
                      <a:pPr marL="285750" lvl="0" indent="-285750">
                        <a:buFont typeface="Arial"/>
                        <a:buChar char="•"/>
                      </a:pPr>
                      <a:r>
                        <a:rPr lang="en-US" dirty="0"/>
                        <a:t>Nu </a:t>
                      </a:r>
                      <a:r>
                        <a:rPr lang="en-US" dirty="0" err="1"/>
                        <a:t>necesita</a:t>
                      </a:r>
                      <a:r>
                        <a:rPr lang="en-US" dirty="0"/>
                        <a:t> </a:t>
                      </a:r>
                      <a:r>
                        <a:rPr lang="en-US" dirty="0" err="1"/>
                        <a:t>vectori</a:t>
                      </a:r>
                      <a:r>
                        <a:rPr lang="en-US" dirty="0"/>
                        <a:t> </a:t>
                      </a:r>
                      <a:r>
                        <a:rPr lang="en-US" dirty="0" err="1"/>
                        <a:t>auxiliari</a:t>
                      </a:r>
                      <a:r>
                        <a:rPr lang="en-US" dirty="0"/>
                        <a:t>, </a:t>
                      </a:r>
                      <a:r>
                        <a:rPr lang="en-US" dirty="0" err="1"/>
                        <a:t>fiind</a:t>
                      </a:r>
                      <a:r>
                        <a:rPr lang="en-US" dirty="0"/>
                        <a:t> </a:t>
                      </a:r>
                      <a:r>
                        <a:rPr lang="en-US" dirty="0" err="1"/>
                        <a:t>nevoie</a:t>
                      </a:r>
                      <a:r>
                        <a:rPr lang="en-US" dirty="0"/>
                        <a:t> </a:t>
                      </a:r>
                      <a:r>
                        <a:rPr lang="en-US" dirty="0" err="1"/>
                        <a:t>doar</a:t>
                      </a:r>
                      <a:r>
                        <a:rPr lang="en-US" dirty="0"/>
                        <a:t> de </a:t>
                      </a:r>
                      <a:r>
                        <a:rPr lang="en-US" dirty="0" err="1"/>
                        <a:t>variabila</a:t>
                      </a:r>
                      <a:r>
                        <a:rPr lang="en-US" dirty="0"/>
                        <a:t> </a:t>
                      </a:r>
                      <a:r>
                        <a:rPr lang="en-US" dirty="0" err="1"/>
                        <a:t>pentru</a:t>
                      </a:r>
                      <a:r>
                        <a:rPr lang="en-US" dirty="0"/>
                        <a:t> pivot, </a:t>
                      </a:r>
                      <a:r>
                        <a:rPr lang="en-US" dirty="0" err="1"/>
                        <a:t>complexitatea</a:t>
                      </a:r>
                      <a:r>
                        <a:rPr lang="en-US" dirty="0"/>
                        <a:t> </a:t>
                      </a:r>
                      <a:r>
                        <a:rPr lang="en-US" dirty="0" err="1"/>
                        <a:t>memoriei</a:t>
                      </a:r>
                      <a:r>
                        <a:rPr lang="en-US" dirty="0"/>
                        <a:t> </a:t>
                      </a:r>
                      <a:r>
                        <a:rPr lang="en-US" dirty="0" err="1"/>
                        <a:t>fiind</a:t>
                      </a:r>
                      <a:r>
                        <a:rPr lang="en-US" dirty="0"/>
                        <a:t> O(1)</a:t>
                      </a:r>
                    </a:p>
                    <a:p>
                      <a:pPr marL="285750" lvl="0" indent="-285750">
                        <a:buFont typeface="Arial"/>
                        <a:buChar char="•"/>
                      </a:pPr>
                      <a:endParaRPr lang="en-US" dirty="0"/>
                    </a:p>
                  </a:txBody>
                  <a:tcPr/>
                </a:tc>
                <a:tc>
                  <a:txBody>
                    <a:bodyPr/>
                    <a:lstStyle/>
                    <a:p>
                      <a:pPr marL="285750" indent="-285750">
                        <a:buFont typeface="Arial"/>
                        <a:buChar char="•"/>
                      </a:pPr>
                      <a:r>
                        <a:rPr lang="en-US" dirty="0"/>
                        <a:t>In </a:t>
                      </a:r>
                      <a:r>
                        <a:rPr lang="en-US" dirty="0" err="1"/>
                        <a:t>cel</a:t>
                      </a:r>
                      <a:r>
                        <a:rPr lang="en-US" dirty="0"/>
                        <a:t> </a:t>
                      </a:r>
                      <a:r>
                        <a:rPr lang="en-US" dirty="0" err="1"/>
                        <a:t>mai</a:t>
                      </a:r>
                      <a:r>
                        <a:rPr lang="en-US" dirty="0"/>
                        <a:t> </a:t>
                      </a:r>
                      <a:r>
                        <a:rPr lang="en-US" dirty="0" err="1"/>
                        <a:t>rau</a:t>
                      </a:r>
                      <a:r>
                        <a:rPr lang="en-US" dirty="0"/>
                        <a:t> </a:t>
                      </a:r>
                      <a:r>
                        <a:rPr lang="en-US" dirty="0" err="1"/>
                        <a:t>caz</a:t>
                      </a:r>
                      <a:r>
                        <a:rPr lang="en-US" dirty="0"/>
                        <a:t> are </a:t>
                      </a:r>
                      <a:r>
                        <a:rPr lang="en-US" dirty="0" err="1"/>
                        <a:t>complexitate</a:t>
                      </a:r>
                      <a:r>
                        <a:rPr lang="en-US" dirty="0"/>
                        <a:t> de O(n*n)</a:t>
                      </a:r>
                    </a:p>
                    <a:p>
                      <a:pPr marL="285750" lvl="0" indent="-285750">
                        <a:buFont typeface="Arial"/>
                        <a:buChar char="•"/>
                      </a:pPr>
                      <a:r>
                        <a:rPr lang="en-US" dirty="0" err="1"/>
                        <a:t>Implementare</a:t>
                      </a:r>
                      <a:r>
                        <a:rPr lang="en-US" dirty="0"/>
                        <a:t> </a:t>
                      </a:r>
                      <a:r>
                        <a:rPr lang="en-US" dirty="0" err="1"/>
                        <a:t>ce</a:t>
                      </a:r>
                      <a:r>
                        <a:rPr lang="en-US" dirty="0"/>
                        <a:t> </a:t>
                      </a:r>
                      <a:r>
                        <a:rPr lang="en-US" dirty="0" err="1"/>
                        <a:t>necesita</a:t>
                      </a:r>
                      <a:r>
                        <a:rPr lang="en-US" dirty="0"/>
                        <a:t> </a:t>
                      </a:r>
                      <a:r>
                        <a:rPr lang="en-US" dirty="0" err="1"/>
                        <a:t>atentie</a:t>
                      </a:r>
                      <a:r>
                        <a:rPr lang="en-US" dirty="0"/>
                        <a:t> la </a:t>
                      </a:r>
                      <a:r>
                        <a:rPr lang="en-US" dirty="0" err="1"/>
                        <a:t>detalii</a:t>
                      </a:r>
                    </a:p>
                  </a:txBody>
                  <a:tcPr/>
                </a:tc>
                <a:extLst>
                  <a:ext uri="{0D108BD9-81ED-4DB2-BD59-A6C34878D82A}">
                    <a16:rowId xmlns:a16="http://schemas.microsoft.com/office/drawing/2014/main" val="1610200010"/>
                  </a:ext>
                </a:extLst>
              </a:tr>
            </a:tbl>
          </a:graphicData>
        </a:graphic>
      </p:graphicFrame>
    </p:spTree>
    <p:extLst>
      <p:ext uri="{BB962C8B-B14F-4D97-AF65-F5344CB8AC3E}">
        <p14:creationId xmlns:p14="http://schemas.microsoft.com/office/powerpoint/2010/main" val="57925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F9C7786-1475-4BDC-AF20-21C5892D286E}"/>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ShellSort</a:t>
            </a:r>
          </a:p>
        </p:txBody>
      </p:sp>
      <p:sp>
        <p:nvSpPr>
          <p:cNvPr id="3" name="Content Placeholder 2">
            <a:extLst>
              <a:ext uri="{FF2B5EF4-FFF2-40B4-BE49-F238E27FC236}">
                <a16:creationId xmlns:a16="http://schemas.microsoft.com/office/drawing/2014/main" id="{DEBB94CF-C1E6-4586-B2F6-5B8558EA7D77}"/>
              </a:ext>
            </a:extLst>
          </p:cNvPr>
          <p:cNvSpPr>
            <a:spLocks noGrp="1"/>
          </p:cNvSpPr>
          <p:nvPr>
            <p:ph idx="1"/>
          </p:nvPr>
        </p:nvSpPr>
        <p:spPr>
          <a:xfrm>
            <a:off x="673754" y="2160590"/>
            <a:ext cx="3973943" cy="3440110"/>
          </a:xfrm>
        </p:spPr>
        <p:txBody>
          <a:bodyPr vert="horz" lIns="91440" tIns="45720" rIns="91440" bIns="45720" rtlCol="0">
            <a:normAutofit/>
          </a:bodyPr>
          <a:lstStyle/>
          <a:p>
            <a:r>
              <a:rPr lang="en-US">
                <a:solidFill>
                  <a:schemeClr val="bg1"/>
                </a:solidFill>
              </a:rPr>
              <a:t>Algoritmul foloseste o secventa de partitii a intervalului initial in subintervale, in cazul de fata folosindu-se injumatatiri repetate</a:t>
            </a:r>
          </a:p>
          <a:p>
            <a:r>
              <a:rPr lang="en-US">
                <a:solidFill>
                  <a:schemeClr val="bg1"/>
                </a:solidFill>
              </a:rPr>
              <a:t>Se compara elemntele aflate la distanta de dimensiunea partitiei intervalului si daca acestea nu sunt in ordine crescatoare se interschimba</a:t>
            </a:r>
          </a:p>
        </p:txBody>
      </p:sp>
      <p:pic>
        <p:nvPicPr>
          <p:cNvPr id="4" name="Picture 4" descr="A picture containing text&#10;&#10;Description automatically generated">
            <a:extLst>
              <a:ext uri="{FF2B5EF4-FFF2-40B4-BE49-F238E27FC236}">
                <a16:creationId xmlns:a16="http://schemas.microsoft.com/office/drawing/2014/main" id="{27C7AFF5-84EB-42A3-8C8B-C16545FC6F74}"/>
              </a:ext>
            </a:extLst>
          </p:cNvPr>
          <p:cNvPicPr>
            <a:picLocks noChangeAspect="1"/>
          </p:cNvPicPr>
          <p:nvPr/>
        </p:nvPicPr>
        <p:blipFill>
          <a:blip r:embed="rId2"/>
          <a:stretch>
            <a:fillRect/>
          </a:stretch>
        </p:blipFill>
        <p:spPr>
          <a:xfrm>
            <a:off x="5510562" y="2447805"/>
            <a:ext cx="5728939" cy="217289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5398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7D71-F2D7-40DD-B7C4-F659F11975D5}"/>
              </a:ext>
            </a:extLst>
          </p:cNvPr>
          <p:cNvSpPr>
            <a:spLocks noGrp="1"/>
          </p:cNvSpPr>
          <p:nvPr>
            <p:ph type="title"/>
          </p:nvPr>
        </p:nvSpPr>
        <p:spPr/>
        <p:txBody>
          <a:bodyPr/>
          <a:lstStyle/>
          <a:p>
            <a:r>
              <a:rPr lang="en-US" dirty="0" err="1"/>
              <a:t>Avantaje</a:t>
            </a:r>
            <a:r>
              <a:rPr lang="en-US" dirty="0"/>
              <a:t> </a:t>
            </a:r>
            <a:r>
              <a:rPr lang="en-US" dirty="0" err="1"/>
              <a:t>si</a:t>
            </a:r>
            <a:r>
              <a:rPr lang="en-US" dirty="0"/>
              <a:t> </a:t>
            </a:r>
            <a:r>
              <a:rPr lang="en-US" dirty="0" err="1"/>
              <a:t>dezavantaje</a:t>
            </a:r>
            <a:r>
              <a:rPr lang="en-US" dirty="0"/>
              <a:t> </a:t>
            </a:r>
            <a:r>
              <a:rPr lang="en-US" dirty="0" err="1"/>
              <a:t>ShellSort</a:t>
            </a:r>
          </a:p>
        </p:txBody>
      </p:sp>
      <p:graphicFrame>
        <p:nvGraphicFramePr>
          <p:cNvPr id="4" name="Table 4">
            <a:extLst>
              <a:ext uri="{FF2B5EF4-FFF2-40B4-BE49-F238E27FC236}">
                <a16:creationId xmlns:a16="http://schemas.microsoft.com/office/drawing/2014/main" id="{F8FB61C3-92C1-42C8-B77D-E24D57E0815B}"/>
              </a:ext>
            </a:extLst>
          </p:cNvPr>
          <p:cNvGraphicFramePr>
            <a:graphicFrameLocks noGrp="1"/>
          </p:cNvGraphicFramePr>
          <p:nvPr>
            <p:ph idx="1"/>
            <p:extLst>
              <p:ext uri="{D42A27DB-BD31-4B8C-83A1-F6EECF244321}">
                <p14:modId xmlns:p14="http://schemas.microsoft.com/office/powerpoint/2010/main" val="2526187832"/>
              </p:ext>
            </p:extLst>
          </p:nvPr>
        </p:nvGraphicFramePr>
        <p:xfrm>
          <a:off x="677863" y="2160588"/>
          <a:ext cx="8596312" cy="18338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39820278"/>
                    </a:ext>
                  </a:extLst>
                </a:gridCol>
                <a:gridCol w="4298156">
                  <a:extLst>
                    <a:ext uri="{9D8B030D-6E8A-4147-A177-3AD203B41FA5}">
                      <a16:colId xmlns:a16="http://schemas.microsoft.com/office/drawing/2014/main" val="1251359181"/>
                    </a:ext>
                  </a:extLst>
                </a:gridCol>
              </a:tblGrid>
              <a:tr h="370840">
                <a:tc>
                  <a:txBody>
                    <a:bodyPr/>
                    <a:lstStyle/>
                    <a:p>
                      <a:pPr lvl="3"/>
                      <a:r>
                        <a:rPr lang="en-US" dirty="0" err="1"/>
                        <a:t>Avantaje</a:t>
                      </a:r>
                    </a:p>
                  </a:txBody>
                  <a:tcPr/>
                </a:tc>
                <a:tc>
                  <a:txBody>
                    <a:bodyPr/>
                    <a:lstStyle/>
                    <a:p>
                      <a:pPr lvl="3"/>
                      <a:r>
                        <a:rPr lang="en-US" dirty="0" err="1"/>
                        <a:t>Dezavantaje</a:t>
                      </a:r>
                    </a:p>
                  </a:txBody>
                  <a:tcPr/>
                </a:tc>
                <a:extLst>
                  <a:ext uri="{0D108BD9-81ED-4DB2-BD59-A6C34878D82A}">
                    <a16:rowId xmlns:a16="http://schemas.microsoft.com/office/drawing/2014/main" val="1558381145"/>
                  </a:ext>
                </a:extLst>
              </a:tr>
              <a:tr h="370840">
                <a:tc>
                  <a:txBody>
                    <a:bodyPr/>
                    <a:lstStyle/>
                    <a:p>
                      <a:pPr marL="285750" indent="-285750">
                        <a:buFont typeface="Arial"/>
                        <a:buChar char="•"/>
                      </a:pPr>
                      <a:r>
                        <a:rPr lang="en-US" dirty="0" err="1"/>
                        <a:t>Complexitate</a:t>
                      </a:r>
                      <a:r>
                        <a:rPr lang="en-US" dirty="0"/>
                        <a:t> O(1) din </a:t>
                      </a:r>
                      <a:r>
                        <a:rPr lang="en-US" dirty="0" err="1"/>
                        <a:t>punct</a:t>
                      </a:r>
                      <a:r>
                        <a:rPr lang="en-US" dirty="0"/>
                        <a:t> de </a:t>
                      </a:r>
                      <a:r>
                        <a:rPr lang="en-US" dirty="0" err="1"/>
                        <a:t>vedere</a:t>
                      </a:r>
                      <a:r>
                        <a:rPr lang="en-US" dirty="0"/>
                        <a:t> al </a:t>
                      </a:r>
                      <a:r>
                        <a:rPr lang="en-US" dirty="0" err="1"/>
                        <a:t>memoriei</a:t>
                      </a:r>
                      <a:r>
                        <a:rPr lang="en-US" dirty="0"/>
                        <a:t> </a:t>
                      </a:r>
                      <a:r>
                        <a:rPr lang="en-US" dirty="0" err="1"/>
                        <a:t>deoarece</a:t>
                      </a:r>
                      <a:r>
                        <a:rPr lang="en-US" dirty="0"/>
                        <a:t> se </a:t>
                      </a:r>
                      <a:r>
                        <a:rPr lang="en-US" dirty="0" err="1"/>
                        <a:t>adauga</a:t>
                      </a:r>
                      <a:r>
                        <a:rPr lang="en-US" dirty="0"/>
                        <a:t> </a:t>
                      </a:r>
                      <a:r>
                        <a:rPr lang="en-US" dirty="0" err="1"/>
                        <a:t>doar</a:t>
                      </a:r>
                      <a:r>
                        <a:rPr lang="en-US" dirty="0"/>
                        <a:t> </a:t>
                      </a:r>
                      <a:r>
                        <a:rPr lang="en-US" dirty="0" err="1"/>
                        <a:t>variabilele</a:t>
                      </a:r>
                      <a:r>
                        <a:rPr lang="en-US" dirty="0"/>
                        <a:t> aux </a:t>
                      </a:r>
                      <a:r>
                        <a:rPr lang="en-US" dirty="0" err="1"/>
                        <a:t>si</a:t>
                      </a:r>
                      <a:r>
                        <a:rPr lang="en-US" dirty="0"/>
                        <a:t> k</a:t>
                      </a:r>
                    </a:p>
                    <a:p>
                      <a:pPr marL="285750" lvl="0" indent="-285750">
                        <a:buFont typeface="Arial"/>
                        <a:buChar char="•"/>
                      </a:pPr>
                      <a:r>
                        <a:rPr lang="en-US" dirty="0" err="1"/>
                        <a:t>Complexitate</a:t>
                      </a:r>
                      <a:r>
                        <a:rPr lang="en-US" dirty="0"/>
                        <a:t> </a:t>
                      </a:r>
                      <a:r>
                        <a:rPr lang="en-US" dirty="0" err="1"/>
                        <a:t>medie</a:t>
                      </a:r>
                      <a:r>
                        <a:rPr lang="en-US" dirty="0"/>
                        <a:t> de O(</a:t>
                      </a:r>
                      <a:r>
                        <a:rPr lang="en-US" dirty="0" err="1"/>
                        <a:t>nlogn</a:t>
                      </a:r>
                      <a:r>
                        <a:rPr lang="en-US" dirty="0"/>
                        <a:t>)</a:t>
                      </a:r>
                    </a:p>
                    <a:p>
                      <a:pPr marL="285750" lvl="0" indent="-285750">
                        <a:buFont typeface="Arial"/>
                        <a:buChar char="•"/>
                      </a:pPr>
                      <a:r>
                        <a:rPr lang="en-US" dirty="0" err="1"/>
                        <a:t>Usor</a:t>
                      </a:r>
                      <a:r>
                        <a:rPr lang="en-US" dirty="0"/>
                        <a:t> de </a:t>
                      </a:r>
                      <a:r>
                        <a:rPr lang="en-US" dirty="0" err="1"/>
                        <a:t>implementat</a:t>
                      </a:r>
                    </a:p>
                  </a:txBody>
                  <a:tcPr/>
                </a:tc>
                <a:tc>
                  <a:txBody>
                    <a:bodyPr/>
                    <a:lstStyle/>
                    <a:p>
                      <a:pPr marL="285750" indent="-285750">
                        <a:buFont typeface="Arial"/>
                        <a:buChar char="•"/>
                      </a:pPr>
                      <a:r>
                        <a:rPr lang="en-US" dirty="0" err="1"/>
                        <a:t>Complexitate</a:t>
                      </a:r>
                      <a:r>
                        <a:rPr lang="en-US" dirty="0"/>
                        <a:t> O(n*n) in </a:t>
                      </a:r>
                      <a:r>
                        <a:rPr lang="en-US" dirty="0" err="1"/>
                        <a:t>cel</a:t>
                      </a:r>
                      <a:r>
                        <a:rPr lang="en-US" dirty="0"/>
                        <a:t> </a:t>
                      </a:r>
                      <a:r>
                        <a:rPr lang="en-US" dirty="0" err="1"/>
                        <a:t>mai</a:t>
                      </a:r>
                      <a:r>
                        <a:rPr lang="en-US" dirty="0"/>
                        <a:t> </a:t>
                      </a:r>
                      <a:r>
                        <a:rPr lang="en-US" dirty="0" err="1"/>
                        <a:t>rau</a:t>
                      </a:r>
                      <a:r>
                        <a:rPr lang="en-US" dirty="0"/>
                        <a:t> </a:t>
                      </a:r>
                      <a:r>
                        <a:rPr lang="en-US" dirty="0" err="1"/>
                        <a:t>caz</a:t>
                      </a:r>
                    </a:p>
                  </a:txBody>
                  <a:tcPr/>
                </a:tc>
                <a:extLst>
                  <a:ext uri="{0D108BD9-81ED-4DB2-BD59-A6C34878D82A}">
                    <a16:rowId xmlns:a16="http://schemas.microsoft.com/office/drawing/2014/main" val="1139034730"/>
                  </a:ext>
                </a:extLst>
              </a:tr>
            </a:tbl>
          </a:graphicData>
        </a:graphic>
      </p:graphicFrame>
    </p:spTree>
    <p:extLst>
      <p:ext uri="{BB962C8B-B14F-4D97-AF65-F5344CB8AC3E}">
        <p14:creationId xmlns:p14="http://schemas.microsoft.com/office/powerpoint/2010/main" val="271871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4FB3CC5-6C0E-4B7E-BF0E-F7BC959E91EA}"/>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CountingSort</a:t>
            </a:r>
          </a:p>
        </p:txBody>
      </p:sp>
      <p:sp>
        <p:nvSpPr>
          <p:cNvPr id="3" name="Content Placeholder 2">
            <a:extLst>
              <a:ext uri="{FF2B5EF4-FFF2-40B4-BE49-F238E27FC236}">
                <a16:creationId xmlns:a16="http://schemas.microsoft.com/office/drawing/2014/main" id="{8FA20E94-5A0C-4F33-B334-A7A5D5C8DF28}"/>
              </a:ext>
            </a:extLst>
          </p:cNvPr>
          <p:cNvSpPr>
            <a:spLocks noGrp="1"/>
          </p:cNvSpPr>
          <p:nvPr>
            <p:ph idx="1"/>
          </p:nvPr>
        </p:nvSpPr>
        <p:spPr>
          <a:xfrm>
            <a:off x="673754" y="2160590"/>
            <a:ext cx="3973943" cy="3440110"/>
          </a:xfrm>
        </p:spPr>
        <p:txBody>
          <a:bodyPr vert="horz" lIns="91440" tIns="45720" rIns="91440" bIns="45720" rtlCol="0">
            <a:normAutofit/>
          </a:bodyPr>
          <a:lstStyle/>
          <a:p>
            <a:r>
              <a:rPr lang="en-US">
                <a:solidFill>
                  <a:schemeClr val="bg1"/>
                </a:solidFill>
              </a:rPr>
              <a:t>Algoritmul foloseste un vector de frecventa de dimensiunea elementului maxim si aloca fiecarui element locul sau in vectorul sortat in functie de valoarea precedenta</a:t>
            </a:r>
          </a:p>
          <a:p>
            <a:r>
              <a:rPr lang="en-US">
                <a:solidFill>
                  <a:schemeClr val="bg1"/>
                </a:solidFill>
              </a:rPr>
              <a:t>Pe masura ce se incarca elementele din indicii vectorului de frecventa in vectorul auxiliar, frecventa acestora scade deoarece a fost folosita </a:t>
            </a:r>
          </a:p>
        </p:txBody>
      </p:sp>
      <p:pic>
        <p:nvPicPr>
          <p:cNvPr id="4" name="Picture 4" descr="Text&#10;&#10;Description automatically generated">
            <a:extLst>
              <a:ext uri="{FF2B5EF4-FFF2-40B4-BE49-F238E27FC236}">
                <a16:creationId xmlns:a16="http://schemas.microsoft.com/office/drawing/2014/main" id="{D0AD36C2-94A7-4599-9A7A-3C0A09A878D3}"/>
              </a:ext>
            </a:extLst>
          </p:cNvPr>
          <p:cNvPicPr>
            <a:picLocks noChangeAspect="1"/>
          </p:cNvPicPr>
          <p:nvPr/>
        </p:nvPicPr>
        <p:blipFill>
          <a:blip r:embed="rId2"/>
          <a:stretch>
            <a:fillRect/>
          </a:stretch>
        </p:blipFill>
        <p:spPr>
          <a:xfrm>
            <a:off x="5845099" y="1870747"/>
            <a:ext cx="5394402" cy="3252672"/>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53292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CBD5-FCEC-4DFB-9B9F-B87D393D4B42}"/>
              </a:ext>
            </a:extLst>
          </p:cNvPr>
          <p:cNvSpPr>
            <a:spLocks noGrp="1"/>
          </p:cNvSpPr>
          <p:nvPr>
            <p:ph type="title"/>
          </p:nvPr>
        </p:nvSpPr>
        <p:spPr/>
        <p:txBody>
          <a:bodyPr/>
          <a:lstStyle/>
          <a:p>
            <a:r>
              <a:rPr lang="en-US" dirty="0" err="1"/>
              <a:t>Avantaje</a:t>
            </a:r>
            <a:r>
              <a:rPr lang="en-US" dirty="0"/>
              <a:t> </a:t>
            </a:r>
            <a:r>
              <a:rPr lang="en-US" dirty="0" err="1"/>
              <a:t>si</a:t>
            </a:r>
            <a:r>
              <a:rPr lang="en-US" dirty="0"/>
              <a:t> </a:t>
            </a:r>
            <a:r>
              <a:rPr lang="en-US" dirty="0" err="1"/>
              <a:t>Dezavantaje</a:t>
            </a:r>
            <a:r>
              <a:rPr lang="en-US" dirty="0"/>
              <a:t> </a:t>
            </a:r>
            <a:r>
              <a:rPr lang="en-US" dirty="0" err="1"/>
              <a:t>CountingSort</a:t>
            </a:r>
          </a:p>
        </p:txBody>
      </p:sp>
      <p:graphicFrame>
        <p:nvGraphicFramePr>
          <p:cNvPr id="4" name="Table 4">
            <a:extLst>
              <a:ext uri="{FF2B5EF4-FFF2-40B4-BE49-F238E27FC236}">
                <a16:creationId xmlns:a16="http://schemas.microsoft.com/office/drawing/2014/main" id="{F3DC548A-6BF0-4FBE-B1F5-DAA87C217970}"/>
              </a:ext>
            </a:extLst>
          </p:cNvPr>
          <p:cNvGraphicFramePr>
            <a:graphicFrameLocks noGrp="1"/>
          </p:cNvGraphicFramePr>
          <p:nvPr>
            <p:ph idx="1"/>
            <p:extLst>
              <p:ext uri="{D42A27DB-BD31-4B8C-83A1-F6EECF244321}">
                <p14:modId xmlns:p14="http://schemas.microsoft.com/office/powerpoint/2010/main" val="2544264151"/>
              </p:ext>
            </p:extLst>
          </p:nvPr>
        </p:nvGraphicFramePr>
        <p:xfrm>
          <a:off x="677863" y="2160588"/>
          <a:ext cx="8596312" cy="23825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584794669"/>
                    </a:ext>
                  </a:extLst>
                </a:gridCol>
                <a:gridCol w="4298156">
                  <a:extLst>
                    <a:ext uri="{9D8B030D-6E8A-4147-A177-3AD203B41FA5}">
                      <a16:colId xmlns:a16="http://schemas.microsoft.com/office/drawing/2014/main" val="3767130661"/>
                    </a:ext>
                  </a:extLst>
                </a:gridCol>
              </a:tblGrid>
              <a:tr h="370840">
                <a:tc>
                  <a:txBody>
                    <a:bodyPr/>
                    <a:lstStyle/>
                    <a:p>
                      <a:pPr lvl="3"/>
                      <a:r>
                        <a:rPr lang="en-US" dirty="0" err="1"/>
                        <a:t>Avantaje</a:t>
                      </a:r>
                    </a:p>
                  </a:txBody>
                  <a:tcPr/>
                </a:tc>
                <a:tc>
                  <a:txBody>
                    <a:bodyPr/>
                    <a:lstStyle/>
                    <a:p>
                      <a:pPr lvl="3"/>
                      <a:r>
                        <a:rPr lang="en-US" dirty="0" err="1"/>
                        <a:t>Dezavantaje</a:t>
                      </a:r>
                    </a:p>
                  </a:txBody>
                  <a:tcPr/>
                </a:tc>
                <a:extLst>
                  <a:ext uri="{0D108BD9-81ED-4DB2-BD59-A6C34878D82A}">
                    <a16:rowId xmlns:a16="http://schemas.microsoft.com/office/drawing/2014/main" val="256404505"/>
                  </a:ext>
                </a:extLst>
              </a:tr>
              <a:tr h="370840">
                <a:tc>
                  <a:txBody>
                    <a:bodyPr/>
                    <a:lstStyle/>
                    <a:p>
                      <a:pPr marL="285750" indent="-285750">
                        <a:buFont typeface="Arial"/>
                        <a:buChar char="•"/>
                      </a:pPr>
                      <a:r>
                        <a:rPr lang="en-US" dirty="0" err="1"/>
                        <a:t>Complexitate</a:t>
                      </a:r>
                      <a:r>
                        <a:rPr lang="en-US" dirty="0"/>
                        <a:t> </a:t>
                      </a:r>
                      <a:r>
                        <a:rPr lang="en-US" dirty="0" err="1"/>
                        <a:t>constanta</a:t>
                      </a:r>
                      <a:r>
                        <a:rPr lang="en-US" dirty="0"/>
                        <a:t> de O(</a:t>
                      </a:r>
                      <a:r>
                        <a:rPr lang="en-US" dirty="0" err="1"/>
                        <a:t>n+maxim</a:t>
                      </a:r>
                      <a:r>
                        <a:rPr lang="en-US" dirty="0"/>
                        <a:t>), </a:t>
                      </a:r>
                      <a:r>
                        <a:rPr lang="en-US" dirty="0" err="1"/>
                        <a:t>unde</a:t>
                      </a:r>
                      <a:r>
                        <a:rPr lang="en-US" dirty="0"/>
                        <a:t> maxim </a:t>
                      </a:r>
                      <a:r>
                        <a:rPr lang="en-US" dirty="0" err="1"/>
                        <a:t>este</a:t>
                      </a:r>
                      <a:r>
                        <a:rPr lang="en-US" dirty="0"/>
                        <a:t> </a:t>
                      </a:r>
                      <a:r>
                        <a:rPr lang="en-US" dirty="0" err="1"/>
                        <a:t>valoarea</a:t>
                      </a:r>
                      <a:r>
                        <a:rPr lang="en-US" dirty="0"/>
                        <a:t> maxima din vector </a:t>
                      </a:r>
                      <a:r>
                        <a:rPr lang="en-US" dirty="0" err="1"/>
                        <a:t>si</a:t>
                      </a:r>
                      <a:r>
                        <a:rPr lang="en-US" dirty="0"/>
                        <a:t> n </a:t>
                      </a:r>
                      <a:r>
                        <a:rPr lang="en-US" dirty="0" err="1"/>
                        <a:t>este</a:t>
                      </a:r>
                      <a:r>
                        <a:rPr lang="en-US" dirty="0"/>
                        <a:t> </a:t>
                      </a:r>
                      <a:r>
                        <a:rPr lang="en-US" dirty="0" err="1"/>
                        <a:t>numarul</a:t>
                      </a:r>
                      <a:r>
                        <a:rPr lang="en-US" dirty="0"/>
                        <a:t> de </a:t>
                      </a:r>
                      <a:r>
                        <a:rPr lang="en-US" dirty="0" err="1"/>
                        <a:t>elemente</a:t>
                      </a:r>
                    </a:p>
                    <a:p>
                      <a:pPr marL="285750" lvl="0" indent="-285750">
                        <a:buFont typeface="Arial"/>
                        <a:buChar char="•"/>
                      </a:pPr>
                      <a:r>
                        <a:rPr lang="en-US" dirty="0" err="1"/>
                        <a:t>Algoritm</a:t>
                      </a:r>
                      <a:r>
                        <a:rPr lang="en-US" dirty="0"/>
                        <a:t> </a:t>
                      </a:r>
                      <a:r>
                        <a:rPr lang="en-US" dirty="0" err="1"/>
                        <a:t>intuitiv</a:t>
                      </a:r>
                    </a:p>
                  </a:txBody>
                  <a:tcPr/>
                </a:tc>
                <a:tc>
                  <a:txBody>
                    <a:bodyPr/>
                    <a:lstStyle/>
                    <a:p>
                      <a:pPr marL="285750" indent="-285750">
                        <a:buFont typeface="Arial"/>
                        <a:buChar char="•"/>
                      </a:pPr>
                      <a:r>
                        <a:rPr lang="en-US" dirty="0" err="1"/>
                        <a:t>Complexitatea</a:t>
                      </a:r>
                      <a:r>
                        <a:rPr lang="en-US" dirty="0"/>
                        <a:t> </a:t>
                      </a:r>
                      <a:r>
                        <a:rPr lang="en-US" dirty="0" err="1"/>
                        <a:t>memoriei</a:t>
                      </a:r>
                      <a:r>
                        <a:rPr lang="en-US" dirty="0"/>
                        <a:t> </a:t>
                      </a:r>
                      <a:r>
                        <a:rPr lang="en-US" dirty="0" err="1"/>
                        <a:t>este</a:t>
                      </a:r>
                      <a:r>
                        <a:rPr lang="en-US" dirty="0"/>
                        <a:t> de O(maxim), </a:t>
                      </a:r>
                      <a:r>
                        <a:rPr lang="en-US" dirty="0" err="1"/>
                        <a:t>aceasta</a:t>
                      </a:r>
                      <a:r>
                        <a:rPr lang="en-US" dirty="0"/>
                        <a:t> </a:t>
                      </a:r>
                      <a:r>
                        <a:rPr lang="en-US" dirty="0" err="1"/>
                        <a:t>crescand</a:t>
                      </a:r>
                      <a:r>
                        <a:rPr lang="en-US" dirty="0"/>
                        <a:t> pe </a:t>
                      </a:r>
                      <a:r>
                        <a:rPr lang="en-US" dirty="0" err="1"/>
                        <a:t>masura</a:t>
                      </a:r>
                      <a:r>
                        <a:rPr lang="en-US" dirty="0"/>
                        <a:t> </a:t>
                      </a:r>
                      <a:r>
                        <a:rPr lang="en-US" dirty="0" err="1"/>
                        <a:t>ce</a:t>
                      </a:r>
                      <a:r>
                        <a:rPr lang="en-US" dirty="0"/>
                        <a:t> </a:t>
                      </a:r>
                      <a:r>
                        <a:rPr lang="en-US" dirty="0" err="1"/>
                        <a:t>numerele</a:t>
                      </a:r>
                      <a:r>
                        <a:rPr lang="en-US" dirty="0"/>
                        <a:t> din vector </a:t>
                      </a:r>
                      <a:r>
                        <a:rPr lang="en-US" dirty="0" err="1"/>
                        <a:t>devin</a:t>
                      </a:r>
                      <a:r>
                        <a:rPr lang="en-US" dirty="0"/>
                        <a:t> din </a:t>
                      </a:r>
                      <a:r>
                        <a:rPr lang="en-US" dirty="0" err="1"/>
                        <a:t>ce</a:t>
                      </a:r>
                      <a:r>
                        <a:rPr lang="en-US" dirty="0"/>
                        <a:t> in </a:t>
                      </a:r>
                      <a:r>
                        <a:rPr lang="en-US" dirty="0" err="1"/>
                        <a:t>ce</a:t>
                      </a:r>
                      <a:r>
                        <a:rPr lang="en-US" dirty="0"/>
                        <a:t> </a:t>
                      </a:r>
                      <a:r>
                        <a:rPr lang="en-US" dirty="0" err="1"/>
                        <a:t>mai</a:t>
                      </a:r>
                      <a:r>
                        <a:rPr lang="en-US" dirty="0"/>
                        <a:t> </a:t>
                      </a:r>
                      <a:r>
                        <a:rPr lang="en-US" dirty="0" err="1"/>
                        <a:t>mari</a:t>
                      </a:r>
                    </a:p>
                    <a:p>
                      <a:pPr marL="285750" lvl="0" indent="-285750">
                        <a:buFont typeface="Arial"/>
                        <a:buChar char="•"/>
                      </a:pPr>
                      <a:r>
                        <a:rPr lang="en-US" dirty="0" err="1"/>
                        <a:t>Implementarea</a:t>
                      </a:r>
                      <a:r>
                        <a:rPr lang="en-US" dirty="0"/>
                        <a:t> </a:t>
                      </a:r>
                      <a:r>
                        <a:rPr lang="en-US" dirty="0" err="1"/>
                        <a:t>necesita</a:t>
                      </a:r>
                      <a:r>
                        <a:rPr lang="en-US" dirty="0"/>
                        <a:t> </a:t>
                      </a:r>
                      <a:r>
                        <a:rPr lang="en-US" dirty="0" err="1"/>
                        <a:t>atentie</a:t>
                      </a:r>
                      <a:r>
                        <a:rPr lang="en-US" dirty="0"/>
                        <a:t> la </a:t>
                      </a:r>
                      <a:r>
                        <a:rPr lang="en-US" dirty="0" err="1"/>
                        <a:t>detalii</a:t>
                      </a:r>
                      <a:r>
                        <a:rPr lang="en-US" dirty="0"/>
                        <a:t> </a:t>
                      </a:r>
                      <a:r>
                        <a:rPr lang="en-US" dirty="0" err="1"/>
                        <a:t>si</a:t>
                      </a:r>
                      <a:r>
                        <a:rPr lang="en-US" dirty="0"/>
                        <a:t> o </a:t>
                      </a:r>
                      <a:r>
                        <a:rPr lang="en-US" dirty="0" err="1"/>
                        <a:t>intelegere</a:t>
                      </a:r>
                      <a:r>
                        <a:rPr lang="en-US" dirty="0"/>
                        <a:t> </a:t>
                      </a:r>
                      <a:r>
                        <a:rPr lang="en-US" dirty="0" err="1"/>
                        <a:t>aprofundata</a:t>
                      </a:r>
                      <a:r>
                        <a:rPr lang="en-US" dirty="0"/>
                        <a:t> a </a:t>
                      </a:r>
                      <a:r>
                        <a:rPr lang="en-US" dirty="0" err="1"/>
                        <a:t>teoriei</a:t>
                      </a:r>
                      <a:r>
                        <a:rPr lang="en-US" dirty="0"/>
                        <a:t> din </a:t>
                      </a:r>
                      <a:r>
                        <a:rPr lang="en-US" dirty="0" err="1"/>
                        <a:t>spatele</a:t>
                      </a:r>
                      <a:r>
                        <a:rPr lang="en-US" dirty="0"/>
                        <a:t> </a:t>
                      </a:r>
                      <a:r>
                        <a:rPr lang="en-US" dirty="0" err="1"/>
                        <a:t>codului</a:t>
                      </a:r>
                    </a:p>
                  </a:txBody>
                  <a:tcPr/>
                </a:tc>
                <a:extLst>
                  <a:ext uri="{0D108BD9-81ED-4DB2-BD59-A6C34878D82A}">
                    <a16:rowId xmlns:a16="http://schemas.microsoft.com/office/drawing/2014/main" val="33810429"/>
                  </a:ext>
                </a:extLst>
              </a:tr>
            </a:tbl>
          </a:graphicData>
        </a:graphic>
      </p:graphicFrame>
    </p:spTree>
    <p:extLst>
      <p:ext uri="{BB962C8B-B14F-4D97-AF65-F5344CB8AC3E}">
        <p14:creationId xmlns:p14="http://schemas.microsoft.com/office/powerpoint/2010/main" val="130830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FF143A1-9292-4C44-8E48-DCCD4B4F282C}"/>
              </a:ext>
            </a:extLst>
          </p:cNvPr>
          <p:cNvSpPr>
            <a:spLocks noGrp="1"/>
          </p:cNvSpPr>
          <p:nvPr>
            <p:ph type="title"/>
          </p:nvPr>
        </p:nvSpPr>
        <p:spPr>
          <a:xfrm>
            <a:off x="673754" y="643467"/>
            <a:ext cx="4203045" cy="1375608"/>
          </a:xfrm>
        </p:spPr>
        <p:txBody>
          <a:bodyPr anchor="ctr">
            <a:normAutofit/>
          </a:bodyPr>
          <a:lstStyle/>
          <a:p>
            <a:r>
              <a:rPr lang="en-US" dirty="0" err="1">
                <a:solidFill>
                  <a:schemeClr val="bg1"/>
                </a:solidFill>
              </a:rPr>
              <a:t>Exemple</a:t>
            </a:r>
            <a:r>
              <a:rPr lang="en-US" dirty="0">
                <a:solidFill>
                  <a:schemeClr val="bg1"/>
                </a:solidFill>
              </a:rPr>
              <a:t> </a:t>
            </a:r>
            <a:r>
              <a:rPr lang="en-US" dirty="0" err="1">
                <a:solidFill>
                  <a:schemeClr val="bg1"/>
                </a:solidFill>
              </a:rPr>
              <a:t>si</a:t>
            </a:r>
            <a:r>
              <a:rPr lang="en-US" dirty="0">
                <a:solidFill>
                  <a:schemeClr val="bg1"/>
                </a:solidFill>
              </a:rPr>
              <a:t> </a:t>
            </a:r>
            <a:r>
              <a:rPr lang="en-US" dirty="0" err="1">
                <a:solidFill>
                  <a:schemeClr val="bg1"/>
                </a:solidFill>
              </a:rPr>
              <a:t>explicatii</a:t>
            </a:r>
            <a:endParaRPr lang="en-US">
              <a:solidFill>
                <a:schemeClr val="bg1"/>
              </a:solidFill>
            </a:endParaRPr>
          </a:p>
        </p:txBody>
      </p:sp>
      <p:sp>
        <p:nvSpPr>
          <p:cNvPr id="3" name="Content Placeholder 2">
            <a:extLst>
              <a:ext uri="{FF2B5EF4-FFF2-40B4-BE49-F238E27FC236}">
                <a16:creationId xmlns:a16="http://schemas.microsoft.com/office/drawing/2014/main" id="{DAB6627A-235C-4C23-A5AD-CF59DB84044E}"/>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700">
                <a:solidFill>
                  <a:schemeClr val="bg1"/>
                </a:solidFill>
              </a:rPr>
              <a:t>In acest exemplu putem face urmatoarele observatii:</a:t>
            </a:r>
          </a:p>
          <a:p>
            <a:pPr>
              <a:lnSpc>
                <a:spcPct val="90000"/>
              </a:lnSpc>
              <a:buFont typeface="Arial" charset="2"/>
              <a:buChar char="•"/>
            </a:pPr>
            <a:r>
              <a:rPr lang="en-US" sz="1700">
                <a:solidFill>
                  <a:schemeClr val="bg1"/>
                </a:solidFill>
              </a:rPr>
              <a:t>RadixSort este putin mai rapid decat sortul din C++</a:t>
            </a:r>
          </a:p>
          <a:p>
            <a:pPr>
              <a:lnSpc>
                <a:spcPct val="90000"/>
              </a:lnSpc>
              <a:buFont typeface="Arial" charset="2"/>
              <a:buChar char="•"/>
            </a:pPr>
            <a:r>
              <a:rPr lang="en-US" sz="1700">
                <a:solidFill>
                  <a:schemeClr val="bg1"/>
                </a:solidFill>
              </a:rPr>
              <a:t>ShellSort,QuickSort si MergeSort au timpi de executie similari deoarece au aceiasi complexitate medie</a:t>
            </a:r>
          </a:p>
          <a:p>
            <a:pPr>
              <a:lnSpc>
                <a:spcPct val="90000"/>
              </a:lnSpc>
              <a:buFont typeface="Arial" charset="2"/>
              <a:buChar char="•"/>
            </a:pPr>
            <a:r>
              <a:rPr lang="en-US" sz="1700">
                <a:solidFill>
                  <a:schemeClr val="bg1"/>
                </a:solidFill>
              </a:rPr>
              <a:t>CountingSort functioneaza cel mai rapid atunci cand valoarea maxima este mai mica, dar este intrecut de MergeSort atunci cand valoarea maxima creste deoarece</a:t>
            </a:r>
          </a:p>
        </p:txBody>
      </p:sp>
      <p:pic>
        <p:nvPicPr>
          <p:cNvPr id="5" name="Picture 5" descr="Text&#10;&#10;Description automatically generated">
            <a:extLst>
              <a:ext uri="{FF2B5EF4-FFF2-40B4-BE49-F238E27FC236}">
                <a16:creationId xmlns:a16="http://schemas.microsoft.com/office/drawing/2014/main" id="{0B1BD39B-DA90-438F-8984-42E1C5CCBFAA}"/>
              </a:ext>
            </a:extLst>
          </p:cNvPr>
          <p:cNvPicPr>
            <a:picLocks noChangeAspect="1"/>
          </p:cNvPicPr>
          <p:nvPr/>
        </p:nvPicPr>
        <p:blipFill>
          <a:blip r:embed="rId2"/>
          <a:stretch>
            <a:fillRect/>
          </a:stretch>
        </p:blipFill>
        <p:spPr>
          <a:xfrm>
            <a:off x="6096001" y="1102919"/>
            <a:ext cx="5143500" cy="4639647"/>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517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CB681-431B-43C1-9DBF-AB4CB440C394}"/>
              </a:ext>
            </a:extLst>
          </p:cNvPr>
          <p:cNvSpPr>
            <a:spLocks noGrp="1"/>
          </p:cNvSpPr>
          <p:nvPr>
            <p:ph type="title"/>
          </p:nvPr>
        </p:nvSpPr>
        <p:spPr>
          <a:xfrm>
            <a:off x="652481" y="1382486"/>
            <a:ext cx="3547581" cy="4093028"/>
          </a:xfrm>
        </p:spPr>
        <p:txBody>
          <a:bodyPr anchor="ctr">
            <a:normAutofit/>
          </a:bodyPr>
          <a:lstStyle/>
          <a:p>
            <a:r>
              <a:rPr lang="en-US" sz="4400"/>
              <a:t>Utilizarea algoritmilor de sortare si scopul proiectului</a:t>
            </a:r>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0C81E611-9AE1-90FB-4C2D-7A32945BD150}"/>
              </a:ext>
            </a:extLst>
          </p:cNvPr>
          <p:cNvGraphicFramePr>
            <a:graphicFrameLocks noGrp="1"/>
          </p:cNvGraphicFramePr>
          <p:nvPr>
            <p:ph idx="1"/>
            <p:extLst>
              <p:ext uri="{D42A27DB-BD31-4B8C-83A1-F6EECF244321}">
                <p14:modId xmlns:p14="http://schemas.microsoft.com/office/powerpoint/2010/main" val="428200273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1607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713DA73-8F70-4241-9D57-811E5003433A}"/>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Exemple si explicatii</a:t>
            </a:r>
          </a:p>
        </p:txBody>
      </p:sp>
      <p:sp>
        <p:nvSpPr>
          <p:cNvPr id="3" name="Content Placeholder 2">
            <a:extLst>
              <a:ext uri="{FF2B5EF4-FFF2-40B4-BE49-F238E27FC236}">
                <a16:creationId xmlns:a16="http://schemas.microsoft.com/office/drawing/2014/main" id="{F3A2CD63-D59C-4EFC-99EC-8A3D864D79CE}"/>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500">
                <a:solidFill>
                  <a:schemeClr val="bg1"/>
                </a:solidFill>
              </a:rPr>
              <a:t>In urmatorul exemplu observam ca:</a:t>
            </a:r>
          </a:p>
          <a:p>
            <a:pPr>
              <a:lnSpc>
                <a:spcPct val="90000"/>
              </a:lnSpc>
              <a:buFont typeface="Arial" charset="2"/>
              <a:buChar char="•"/>
            </a:pPr>
            <a:r>
              <a:rPr lang="en-US" sz="1500">
                <a:solidFill>
                  <a:schemeClr val="bg1"/>
                </a:solidFill>
              </a:rPr>
              <a:t>Algoritmii bazati pe numarare(CountingSort) sau care includ secvente de numarare sunt mult mai rapizi in comparatie cu ceilalti atunci cand valoarea maxima posibila este semnificativ mai mica decat numarul de elemente</a:t>
            </a:r>
          </a:p>
          <a:p>
            <a:pPr>
              <a:lnSpc>
                <a:spcPct val="90000"/>
              </a:lnSpc>
              <a:buFont typeface="Arial" charset="2"/>
              <a:buChar char="•"/>
            </a:pPr>
            <a:r>
              <a:rPr lang="en-US" sz="1500" dirty="0" err="1">
                <a:solidFill>
                  <a:schemeClr val="bg1"/>
                </a:solidFill>
              </a:rPr>
              <a:t>Timpul</a:t>
            </a:r>
            <a:r>
              <a:rPr lang="en-US" sz="1500" dirty="0">
                <a:solidFill>
                  <a:schemeClr val="bg1"/>
                </a:solidFill>
              </a:rPr>
              <a:t> de </a:t>
            </a:r>
            <a:r>
              <a:rPr lang="en-US" sz="1500" dirty="0" err="1">
                <a:solidFill>
                  <a:schemeClr val="bg1"/>
                </a:solidFill>
              </a:rPr>
              <a:t>executie</a:t>
            </a:r>
            <a:r>
              <a:rPr lang="en-US" sz="1500" dirty="0">
                <a:solidFill>
                  <a:schemeClr val="bg1"/>
                </a:solidFill>
              </a:rPr>
              <a:t> al </a:t>
            </a:r>
            <a:r>
              <a:rPr lang="en-US" sz="1500" dirty="0" err="1">
                <a:solidFill>
                  <a:schemeClr val="bg1"/>
                </a:solidFill>
              </a:rPr>
              <a:t>QuickSortului</a:t>
            </a:r>
            <a:r>
              <a:rPr lang="en-US" sz="1500" dirty="0">
                <a:solidFill>
                  <a:schemeClr val="bg1"/>
                </a:solidFill>
              </a:rPr>
              <a:t> </a:t>
            </a:r>
            <a:r>
              <a:rPr lang="en-US" sz="1500" dirty="0" err="1">
                <a:solidFill>
                  <a:schemeClr val="bg1"/>
                </a:solidFill>
              </a:rPr>
              <a:t>si</a:t>
            </a:r>
            <a:r>
              <a:rPr lang="en-US" sz="1500" dirty="0">
                <a:solidFill>
                  <a:schemeClr val="bg1"/>
                </a:solidFill>
              </a:rPr>
              <a:t> </a:t>
            </a:r>
            <a:r>
              <a:rPr lang="en-US" sz="1500" dirty="0" err="1">
                <a:solidFill>
                  <a:schemeClr val="bg1"/>
                </a:solidFill>
              </a:rPr>
              <a:t>ShellSortului</a:t>
            </a:r>
            <a:r>
              <a:rPr lang="en-US" sz="1500" dirty="0">
                <a:solidFill>
                  <a:schemeClr val="bg1"/>
                </a:solidFill>
              </a:rPr>
              <a:t>, </a:t>
            </a:r>
            <a:r>
              <a:rPr lang="en-US" sz="1500" dirty="0" err="1">
                <a:solidFill>
                  <a:schemeClr val="bg1"/>
                </a:solidFill>
              </a:rPr>
              <a:t>chiar</a:t>
            </a:r>
            <a:r>
              <a:rPr lang="en-US" sz="1500" dirty="0">
                <a:solidFill>
                  <a:schemeClr val="bg1"/>
                </a:solidFill>
              </a:rPr>
              <a:t> </a:t>
            </a:r>
            <a:r>
              <a:rPr lang="en-US" sz="1500" dirty="0" err="1">
                <a:solidFill>
                  <a:schemeClr val="bg1"/>
                </a:solidFill>
              </a:rPr>
              <a:t>daca</a:t>
            </a:r>
            <a:r>
              <a:rPr lang="en-US" sz="1500" dirty="0">
                <a:solidFill>
                  <a:schemeClr val="bg1"/>
                </a:solidFill>
              </a:rPr>
              <a:t> </a:t>
            </a:r>
            <a:r>
              <a:rPr lang="en-US" sz="1500" dirty="0" err="1">
                <a:solidFill>
                  <a:schemeClr val="bg1"/>
                </a:solidFill>
              </a:rPr>
              <a:t>este</a:t>
            </a:r>
            <a:r>
              <a:rPr lang="en-US" sz="1500" dirty="0">
                <a:solidFill>
                  <a:schemeClr val="bg1"/>
                </a:solidFill>
              </a:rPr>
              <a:t> </a:t>
            </a:r>
            <a:r>
              <a:rPr lang="en-US" sz="1500" dirty="0" err="1">
                <a:solidFill>
                  <a:schemeClr val="bg1"/>
                </a:solidFill>
              </a:rPr>
              <a:t>aproape</a:t>
            </a:r>
            <a:r>
              <a:rPr lang="en-US" sz="1500" dirty="0">
                <a:solidFill>
                  <a:schemeClr val="bg1"/>
                </a:solidFill>
              </a:rPr>
              <a:t> </a:t>
            </a:r>
            <a:r>
              <a:rPr lang="en-US" sz="1500" dirty="0" err="1">
                <a:solidFill>
                  <a:schemeClr val="bg1"/>
                </a:solidFill>
              </a:rPr>
              <a:t>dublul</a:t>
            </a:r>
            <a:r>
              <a:rPr lang="en-US" sz="1500" dirty="0">
                <a:solidFill>
                  <a:schemeClr val="bg1"/>
                </a:solidFill>
              </a:rPr>
              <a:t> </a:t>
            </a:r>
            <a:r>
              <a:rPr lang="en-US" sz="1500" dirty="0" err="1">
                <a:solidFill>
                  <a:schemeClr val="bg1"/>
                </a:solidFill>
              </a:rPr>
              <a:t>celui</a:t>
            </a:r>
            <a:r>
              <a:rPr lang="en-US" sz="1500" dirty="0">
                <a:solidFill>
                  <a:schemeClr val="bg1"/>
                </a:solidFill>
              </a:rPr>
              <a:t> de la </a:t>
            </a:r>
            <a:r>
              <a:rPr lang="en-US" sz="1500" dirty="0" err="1">
                <a:solidFill>
                  <a:schemeClr val="bg1"/>
                </a:solidFill>
              </a:rPr>
              <a:t>MergeSort</a:t>
            </a:r>
            <a:r>
              <a:rPr lang="en-US" sz="1500" dirty="0">
                <a:solidFill>
                  <a:schemeClr val="bg1"/>
                </a:solidFill>
              </a:rPr>
              <a:t>, tot se </a:t>
            </a:r>
            <a:r>
              <a:rPr lang="en-US" sz="1500" dirty="0" err="1">
                <a:solidFill>
                  <a:schemeClr val="bg1"/>
                </a:solidFill>
              </a:rPr>
              <a:t>incadreaza</a:t>
            </a:r>
            <a:r>
              <a:rPr lang="en-US" sz="1500" dirty="0">
                <a:solidFill>
                  <a:schemeClr val="bg1"/>
                </a:solidFill>
              </a:rPr>
              <a:t> in </a:t>
            </a:r>
            <a:r>
              <a:rPr lang="en-US" sz="1500" dirty="0" err="1">
                <a:solidFill>
                  <a:schemeClr val="bg1"/>
                </a:solidFill>
              </a:rPr>
              <a:t>complexitatea</a:t>
            </a:r>
            <a:r>
              <a:rPr lang="en-US" sz="1500" dirty="0">
                <a:solidFill>
                  <a:schemeClr val="bg1"/>
                </a:solidFill>
              </a:rPr>
              <a:t> O(</a:t>
            </a:r>
            <a:r>
              <a:rPr lang="en-US" sz="1500" dirty="0" err="1">
                <a:solidFill>
                  <a:schemeClr val="bg1"/>
                </a:solidFill>
              </a:rPr>
              <a:t>nlogn</a:t>
            </a:r>
            <a:r>
              <a:rPr lang="en-US" sz="1500" dirty="0">
                <a:solidFill>
                  <a:schemeClr val="bg1"/>
                </a:solidFill>
              </a:rPr>
              <a:t>)</a:t>
            </a:r>
          </a:p>
        </p:txBody>
      </p:sp>
      <p:pic>
        <p:nvPicPr>
          <p:cNvPr id="4" name="Picture 4" descr="Text&#10;&#10;Description automatically generated">
            <a:extLst>
              <a:ext uri="{FF2B5EF4-FFF2-40B4-BE49-F238E27FC236}">
                <a16:creationId xmlns:a16="http://schemas.microsoft.com/office/drawing/2014/main" id="{49A78793-E9C5-49A0-B016-7B8714B19490}"/>
              </a:ext>
            </a:extLst>
          </p:cNvPr>
          <p:cNvPicPr>
            <a:picLocks noChangeAspect="1"/>
          </p:cNvPicPr>
          <p:nvPr/>
        </p:nvPicPr>
        <p:blipFill>
          <a:blip r:embed="rId2"/>
          <a:stretch>
            <a:fillRect/>
          </a:stretch>
        </p:blipFill>
        <p:spPr>
          <a:xfrm>
            <a:off x="5715001" y="1713070"/>
            <a:ext cx="5524500" cy="3651662"/>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6451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B7CAA3-8EFA-4645-8BED-D8CCD04E3D20}"/>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Algoritmii utilizati</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2F84AD-E0BC-4DF6-8F9D-D1C5EB993522}"/>
              </a:ext>
            </a:extLst>
          </p:cNvPr>
          <p:cNvSpPr>
            <a:spLocks noGrp="1"/>
          </p:cNvSpPr>
          <p:nvPr>
            <p:ph idx="1"/>
          </p:nvPr>
        </p:nvSpPr>
        <p:spPr>
          <a:xfrm>
            <a:off x="6116084" y="609601"/>
            <a:ext cx="5511296" cy="5175624"/>
          </a:xfrm>
        </p:spPr>
        <p:txBody>
          <a:bodyPr vert="horz" lIns="91440" tIns="45720" rIns="91440" bIns="45720" rtlCol="0" anchor="ctr">
            <a:normAutofit/>
          </a:bodyPr>
          <a:lstStyle/>
          <a:p>
            <a:r>
              <a:rPr lang="en-US">
                <a:solidFill>
                  <a:srgbClr val="FFFFFF"/>
                </a:solidFill>
              </a:rPr>
              <a:t>MergeSort</a:t>
            </a:r>
          </a:p>
          <a:p>
            <a:r>
              <a:rPr lang="en-US">
                <a:solidFill>
                  <a:srgbClr val="FFFFFF"/>
                </a:solidFill>
              </a:rPr>
              <a:t>QuickSort</a:t>
            </a:r>
          </a:p>
          <a:p>
            <a:r>
              <a:rPr lang="en-US">
                <a:solidFill>
                  <a:srgbClr val="FFFFFF"/>
                </a:solidFill>
              </a:rPr>
              <a:t>RadixSort</a:t>
            </a:r>
          </a:p>
          <a:p>
            <a:r>
              <a:rPr lang="en-US">
                <a:solidFill>
                  <a:srgbClr val="FFFFFF"/>
                </a:solidFill>
              </a:rPr>
              <a:t>ShellSort</a:t>
            </a:r>
          </a:p>
          <a:p>
            <a:r>
              <a:rPr lang="en-US">
                <a:solidFill>
                  <a:srgbClr val="FFFFFF"/>
                </a:solidFill>
              </a:rPr>
              <a:t>CountingSort</a:t>
            </a:r>
          </a:p>
          <a:p>
            <a:r>
              <a:rPr lang="en-US">
                <a:solidFill>
                  <a:srgbClr val="FFFFFF"/>
                </a:solidFill>
              </a:rPr>
              <a:t>Sort(doar pentru comparatia eficientei), algoritmul de sortare oferit de C++ in biblioteca &lt;algorithm&gt;</a:t>
            </a:r>
          </a:p>
        </p:txBody>
      </p:sp>
    </p:spTree>
    <p:extLst>
      <p:ext uri="{BB962C8B-B14F-4D97-AF65-F5344CB8AC3E}">
        <p14:creationId xmlns:p14="http://schemas.microsoft.com/office/powerpoint/2010/main" val="22700916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A5-B572-451A-8F4F-4D8D23260C56}"/>
              </a:ext>
            </a:extLst>
          </p:cNvPr>
          <p:cNvSpPr>
            <a:spLocks noGrp="1"/>
          </p:cNvSpPr>
          <p:nvPr>
            <p:ph type="title"/>
          </p:nvPr>
        </p:nvSpPr>
        <p:spPr/>
        <p:txBody>
          <a:bodyPr/>
          <a:lstStyle/>
          <a:p>
            <a:r>
              <a:rPr lang="en-US" dirty="0" err="1"/>
              <a:t>Procedeul</a:t>
            </a:r>
            <a:r>
              <a:rPr lang="en-US" dirty="0"/>
              <a:t> de </a:t>
            </a:r>
            <a:r>
              <a:rPr lang="en-US" dirty="0" err="1"/>
              <a:t>evaluare</a:t>
            </a:r>
          </a:p>
        </p:txBody>
      </p:sp>
      <p:sp>
        <p:nvSpPr>
          <p:cNvPr id="3" name="Content Placeholder 2">
            <a:extLst>
              <a:ext uri="{FF2B5EF4-FFF2-40B4-BE49-F238E27FC236}">
                <a16:creationId xmlns:a16="http://schemas.microsoft.com/office/drawing/2014/main" id="{9B0EF4D5-1B5F-404C-99D1-45F2354E438B}"/>
              </a:ext>
            </a:extLst>
          </p:cNvPr>
          <p:cNvSpPr>
            <a:spLocks noGrp="1"/>
          </p:cNvSpPr>
          <p:nvPr>
            <p:ph idx="1"/>
          </p:nvPr>
        </p:nvSpPr>
        <p:spPr>
          <a:xfrm>
            <a:off x="677334" y="2160589"/>
            <a:ext cx="7546595" cy="3880773"/>
          </a:xfrm>
        </p:spPr>
        <p:txBody>
          <a:bodyPr vert="horz" lIns="91440" tIns="45720" rIns="91440" bIns="45720" rtlCol="0" anchor="t">
            <a:normAutofit/>
          </a:bodyPr>
          <a:lstStyle/>
          <a:p>
            <a:r>
              <a:rPr lang="en-US" dirty="0">
                <a:solidFill>
                  <a:schemeClr val="tx2"/>
                </a:solidFill>
              </a:rPr>
              <a:t>In </a:t>
            </a:r>
            <a:r>
              <a:rPr lang="en-US" dirty="0" err="1">
                <a:solidFill>
                  <a:schemeClr val="tx2"/>
                </a:solidFill>
              </a:rPr>
              <a:t>fisierul</a:t>
            </a:r>
            <a:r>
              <a:rPr lang="en-US" dirty="0">
                <a:solidFill>
                  <a:schemeClr val="tx2"/>
                </a:solidFill>
              </a:rPr>
              <a:t> "date.in" se </a:t>
            </a:r>
            <a:r>
              <a:rPr lang="en-US" dirty="0" err="1">
                <a:solidFill>
                  <a:schemeClr val="tx2"/>
                </a:solidFill>
              </a:rPr>
              <a:t>trec</a:t>
            </a:r>
            <a:r>
              <a:rPr lang="en-US" dirty="0">
                <a:solidFill>
                  <a:schemeClr val="tx2"/>
                </a:solidFill>
              </a:rPr>
              <a:t> pe prima </a:t>
            </a:r>
            <a:r>
              <a:rPr lang="en-US" dirty="0" err="1">
                <a:solidFill>
                  <a:schemeClr val="tx2"/>
                </a:solidFill>
              </a:rPr>
              <a:t>linie</a:t>
            </a:r>
            <a:r>
              <a:rPr lang="en-US" dirty="0">
                <a:solidFill>
                  <a:schemeClr val="tx2"/>
                </a:solidFill>
              </a:rPr>
              <a:t> </a:t>
            </a:r>
            <a:r>
              <a:rPr lang="en-US" dirty="0" err="1">
                <a:solidFill>
                  <a:schemeClr val="tx2"/>
                </a:solidFill>
              </a:rPr>
              <a:t>doua</a:t>
            </a:r>
            <a:r>
              <a:rPr lang="en-US" dirty="0">
                <a:solidFill>
                  <a:schemeClr val="tx2"/>
                </a:solidFill>
              </a:rPr>
              <a:t> </a:t>
            </a:r>
            <a:r>
              <a:rPr lang="en-US" dirty="0" err="1">
                <a:solidFill>
                  <a:schemeClr val="tx2"/>
                </a:solidFill>
              </a:rPr>
              <a:t>numere</a:t>
            </a:r>
            <a:r>
              <a:rPr lang="en-US" dirty="0">
                <a:solidFill>
                  <a:schemeClr val="tx2"/>
                </a:solidFill>
              </a:rPr>
              <a:t> </a:t>
            </a:r>
            <a:r>
              <a:rPr lang="en-US" dirty="0" err="1">
                <a:solidFill>
                  <a:schemeClr val="tx2"/>
                </a:solidFill>
              </a:rPr>
              <a:t>naturale</a:t>
            </a:r>
            <a:r>
              <a:rPr lang="en-US" dirty="0">
                <a:solidFill>
                  <a:schemeClr val="tx2"/>
                </a:solidFill>
              </a:rPr>
              <a:t> </a:t>
            </a:r>
            <a:r>
              <a:rPr lang="en-US" dirty="0" err="1">
                <a:solidFill>
                  <a:schemeClr val="tx2"/>
                </a:solidFill>
              </a:rPr>
              <a:t>nenunle</a:t>
            </a:r>
            <a:r>
              <a:rPr lang="en-US" dirty="0">
                <a:solidFill>
                  <a:schemeClr val="tx2"/>
                </a:solidFill>
              </a:rPr>
              <a:t>, </a:t>
            </a:r>
            <a:r>
              <a:rPr lang="en-US" dirty="0" err="1">
                <a:solidFill>
                  <a:schemeClr val="tx2"/>
                </a:solidFill>
              </a:rPr>
              <a:t>primul</a:t>
            </a:r>
            <a:r>
              <a:rPr lang="en-US" dirty="0">
                <a:solidFill>
                  <a:schemeClr val="tx2"/>
                </a:solidFill>
              </a:rPr>
              <a:t> </a:t>
            </a:r>
            <a:r>
              <a:rPr lang="en-US" dirty="0" err="1">
                <a:solidFill>
                  <a:schemeClr val="tx2"/>
                </a:solidFill>
              </a:rPr>
              <a:t>fiind</a:t>
            </a:r>
            <a:r>
              <a:rPr lang="en-US" dirty="0">
                <a:solidFill>
                  <a:schemeClr val="tx2"/>
                </a:solidFill>
              </a:rPr>
              <a:t> </a:t>
            </a:r>
            <a:r>
              <a:rPr lang="en-US" dirty="0" err="1">
                <a:solidFill>
                  <a:schemeClr val="tx2"/>
                </a:solidFill>
              </a:rPr>
              <a:t>valoarea</a:t>
            </a:r>
            <a:r>
              <a:rPr lang="en-US" dirty="0">
                <a:solidFill>
                  <a:schemeClr val="tx2"/>
                </a:solidFill>
              </a:rPr>
              <a:t> </a:t>
            </a:r>
            <a:r>
              <a:rPr lang="en-US" dirty="0" err="1">
                <a:solidFill>
                  <a:schemeClr val="tx2"/>
                </a:solidFill>
              </a:rPr>
              <a:t>bazei</a:t>
            </a:r>
            <a:r>
              <a:rPr lang="en-US" dirty="0">
                <a:solidFill>
                  <a:schemeClr val="tx2"/>
                </a:solidFill>
              </a:rPr>
              <a:t> </a:t>
            </a:r>
            <a:r>
              <a:rPr lang="en-US" dirty="0" err="1">
                <a:solidFill>
                  <a:schemeClr val="tx2"/>
                </a:solidFill>
              </a:rPr>
              <a:t>folosite</a:t>
            </a:r>
            <a:r>
              <a:rPr lang="en-US" dirty="0">
                <a:solidFill>
                  <a:schemeClr val="tx2"/>
                </a:solidFill>
              </a:rPr>
              <a:t> in </a:t>
            </a:r>
            <a:r>
              <a:rPr lang="en-US" dirty="0" err="1">
                <a:solidFill>
                  <a:schemeClr val="tx2"/>
                </a:solidFill>
              </a:rPr>
              <a:t>algoritmul</a:t>
            </a:r>
            <a:r>
              <a:rPr lang="en-US" dirty="0">
                <a:solidFill>
                  <a:schemeClr val="tx2"/>
                </a:solidFill>
              </a:rPr>
              <a:t> </a:t>
            </a:r>
            <a:r>
              <a:rPr lang="en-US" dirty="0" err="1">
                <a:solidFill>
                  <a:schemeClr val="tx2"/>
                </a:solidFill>
              </a:rPr>
              <a:t>RadixSort</a:t>
            </a:r>
            <a:r>
              <a:rPr lang="en-US" dirty="0">
                <a:solidFill>
                  <a:schemeClr val="tx2"/>
                </a:solidFill>
              </a:rPr>
              <a:t> (</a:t>
            </a:r>
            <a:r>
              <a:rPr lang="en-US" dirty="0" err="1">
                <a:solidFill>
                  <a:schemeClr val="tx2"/>
                </a:solidFill>
              </a:rPr>
              <a:t>baza_radix</a:t>
            </a:r>
            <a:r>
              <a:rPr lang="en-US" dirty="0">
                <a:solidFill>
                  <a:schemeClr val="tx2"/>
                </a:solidFill>
              </a:rPr>
              <a:t>) </a:t>
            </a:r>
            <a:r>
              <a:rPr lang="en-US" dirty="0" err="1">
                <a:solidFill>
                  <a:schemeClr val="tx2"/>
                </a:solidFill>
              </a:rPr>
              <a:t>iar</a:t>
            </a:r>
            <a:r>
              <a:rPr lang="en-US" dirty="0">
                <a:solidFill>
                  <a:schemeClr val="tx2"/>
                </a:solidFill>
              </a:rPr>
              <a:t> al </a:t>
            </a:r>
            <a:r>
              <a:rPr lang="en-US" dirty="0" err="1">
                <a:solidFill>
                  <a:schemeClr val="tx2"/>
                </a:solidFill>
              </a:rPr>
              <a:t>doilea</a:t>
            </a:r>
            <a:r>
              <a:rPr lang="en-US" dirty="0">
                <a:solidFill>
                  <a:schemeClr val="tx2"/>
                </a:solidFill>
              </a:rPr>
              <a:t> </a:t>
            </a:r>
            <a:r>
              <a:rPr lang="en-US" dirty="0" err="1">
                <a:solidFill>
                  <a:schemeClr val="tx2"/>
                </a:solidFill>
              </a:rPr>
              <a:t>reprezentand</a:t>
            </a:r>
            <a:r>
              <a:rPr lang="en-US" dirty="0">
                <a:solidFill>
                  <a:schemeClr val="tx2"/>
                </a:solidFill>
              </a:rPr>
              <a:t> </a:t>
            </a:r>
            <a:r>
              <a:rPr lang="en-US" dirty="0" err="1">
                <a:solidFill>
                  <a:schemeClr val="tx2"/>
                </a:solidFill>
              </a:rPr>
              <a:t>numarul</a:t>
            </a:r>
            <a:r>
              <a:rPr lang="en-US" dirty="0">
                <a:solidFill>
                  <a:schemeClr val="tx2"/>
                </a:solidFill>
              </a:rPr>
              <a:t> de teste </a:t>
            </a:r>
            <a:r>
              <a:rPr lang="en-US" dirty="0" err="1">
                <a:solidFill>
                  <a:schemeClr val="tx2"/>
                </a:solidFill>
              </a:rPr>
              <a:t>dorit</a:t>
            </a:r>
            <a:r>
              <a:rPr lang="en-US" dirty="0">
                <a:solidFill>
                  <a:schemeClr val="tx2"/>
                </a:solidFill>
              </a:rPr>
              <a:t> </a:t>
            </a:r>
            <a:r>
              <a:rPr lang="en-US" dirty="0" err="1">
                <a:solidFill>
                  <a:schemeClr val="tx2"/>
                </a:solidFill>
              </a:rPr>
              <a:t>pentru</a:t>
            </a:r>
            <a:r>
              <a:rPr lang="en-US" dirty="0">
                <a:solidFill>
                  <a:schemeClr val="tx2"/>
                </a:solidFill>
              </a:rPr>
              <a:t> experiment(</a:t>
            </a:r>
            <a:r>
              <a:rPr lang="en-US" dirty="0" err="1">
                <a:solidFill>
                  <a:schemeClr val="tx2"/>
                </a:solidFill>
              </a:rPr>
              <a:t>nr_teste</a:t>
            </a:r>
            <a:r>
              <a:rPr lang="en-US" dirty="0">
                <a:solidFill>
                  <a:schemeClr val="tx2"/>
                </a:solidFill>
              </a:rPr>
              <a:t>)</a:t>
            </a:r>
          </a:p>
          <a:p>
            <a:r>
              <a:rPr lang="en-US" dirty="0">
                <a:solidFill>
                  <a:schemeClr val="tx2"/>
                </a:solidFill>
              </a:rPr>
              <a:t>Pe </a:t>
            </a:r>
            <a:r>
              <a:rPr lang="en-US" dirty="0" err="1">
                <a:solidFill>
                  <a:schemeClr val="tx2"/>
                </a:solidFill>
              </a:rPr>
              <a:t>urmatoarele</a:t>
            </a:r>
            <a:r>
              <a:rPr lang="en-US" dirty="0">
                <a:solidFill>
                  <a:schemeClr val="tx2"/>
                </a:solidFill>
              </a:rPr>
              <a:t> </a:t>
            </a:r>
            <a:r>
              <a:rPr lang="en-US" dirty="0" err="1">
                <a:solidFill>
                  <a:schemeClr val="tx2"/>
                </a:solidFill>
              </a:rPr>
              <a:t>nr_teste</a:t>
            </a:r>
            <a:r>
              <a:rPr lang="en-US" dirty="0">
                <a:solidFill>
                  <a:schemeClr val="tx2"/>
                </a:solidFill>
              </a:rPr>
              <a:t> </a:t>
            </a:r>
            <a:r>
              <a:rPr lang="en-US" dirty="0" err="1">
                <a:solidFill>
                  <a:schemeClr val="tx2"/>
                </a:solidFill>
              </a:rPr>
              <a:t>linii</a:t>
            </a:r>
            <a:r>
              <a:rPr lang="en-US" dirty="0">
                <a:solidFill>
                  <a:schemeClr val="tx2"/>
                </a:solidFill>
              </a:rPr>
              <a:t> din </a:t>
            </a:r>
            <a:r>
              <a:rPr lang="en-US" dirty="0" err="1">
                <a:solidFill>
                  <a:schemeClr val="tx2"/>
                </a:solidFill>
              </a:rPr>
              <a:t>fisier</a:t>
            </a:r>
            <a:r>
              <a:rPr lang="en-US" dirty="0">
                <a:solidFill>
                  <a:schemeClr val="tx2"/>
                </a:solidFill>
              </a:rPr>
              <a:t> se </a:t>
            </a:r>
            <a:r>
              <a:rPr lang="en-US" dirty="0" err="1">
                <a:solidFill>
                  <a:schemeClr val="tx2"/>
                </a:solidFill>
              </a:rPr>
              <a:t>vor</a:t>
            </a:r>
            <a:r>
              <a:rPr lang="en-US" dirty="0">
                <a:solidFill>
                  <a:schemeClr val="tx2"/>
                </a:solidFill>
              </a:rPr>
              <a:t> </a:t>
            </a:r>
            <a:r>
              <a:rPr lang="en-US" dirty="0" err="1">
                <a:solidFill>
                  <a:schemeClr val="tx2"/>
                </a:solidFill>
              </a:rPr>
              <a:t>trece</a:t>
            </a:r>
            <a:r>
              <a:rPr lang="en-US" dirty="0">
                <a:solidFill>
                  <a:schemeClr val="tx2"/>
                </a:solidFill>
              </a:rPr>
              <a:t> </a:t>
            </a:r>
            <a:r>
              <a:rPr lang="en-US" dirty="0" err="1">
                <a:solidFill>
                  <a:schemeClr val="tx2"/>
                </a:solidFill>
              </a:rPr>
              <a:t>tupluri</a:t>
            </a:r>
            <a:r>
              <a:rPr lang="en-US" dirty="0">
                <a:solidFill>
                  <a:schemeClr val="tx2"/>
                </a:solidFill>
              </a:rPr>
              <a:t> de </a:t>
            </a:r>
            <a:r>
              <a:rPr lang="en-US" dirty="0" err="1">
                <a:solidFill>
                  <a:schemeClr val="tx2"/>
                </a:solidFill>
              </a:rPr>
              <a:t>numere</a:t>
            </a:r>
            <a:r>
              <a:rPr lang="en-US" dirty="0">
                <a:solidFill>
                  <a:schemeClr val="tx2"/>
                </a:solidFill>
              </a:rPr>
              <a:t> </a:t>
            </a:r>
            <a:r>
              <a:rPr lang="en-US" dirty="0" err="1">
                <a:solidFill>
                  <a:schemeClr val="tx2"/>
                </a:solidFill>
              </a:rPr>
              <a:t>naturale</a:t>
            </a:r>
            <a:r>
              <a:rPr lang="en-US" dirty="0">
                <a:solidFill>
                  <a:schemeClr val="tx2"/>
                </a:solidFill>
              </a:rPr>
              <a:t> </a:t>
            </a:r>
            <a:r>
              <a:rPr lang="en-US" dirty="0" err="1">
                <a:solidFill>
                  <a:schemeClr val="tx2"/>
                </a:solidFill>
              </a:rPr>
              <a:t>nenule</a:t>
            </a:r>
            <a:r>
              <a:rPr lang="en-US" dirty="0">
                <a:solidFill>
                  <a:schemeClr val="tx2"/>
                </a:solidFill>
              </a:rPr>
              <a:t> </a:t>
            </a:r>
            <a:r>
              <a:rPr lang="en-US" dirty="0" err="1">
                <a:solidFill>
                  <a:schemeClr val="tx2"/>
                </a:solidFill>
              </a:rPr>
              <a:t>formate</a:t>
            </a:r>
            <a:r>
              <a:rPr lang="en-US" dirty="0">
                <a:solidFill>
                  <a:schemeClr val="tx2"/>
                </a:solidFill>
              </a:rPr>
              <a:t> din </a:t>
            </a:r>
            <a:r>
              <a:rPr lang="en-US" dirty="0" err="1">
                <a:solidFill>
                  <a:schemeClr val="tx2"/>
                </a:solidFill>
              </a:rPr>
              <a:t>doua</a:t>
            </a:r>
            <a:r>
              <a:rPr lang="en-US" dirty="0">
                <a:solidFill>
                  <a:schemeClr val="tx2"/>
                </a:solidFill>
              </a:rPr>
              <a:t> </a:t>
            </a:r>
            <a:r>
              <a:rPr lang="en-US" dirty="0" err="1">
                <a:solidFill>
                  <a:schemeClr val="tx2"/>
                </a:solidFill>
              </a:rPr>
              <a:t>elemnte</a:t>
            </a:r>
            <a:r>
              <a:rPr lang="en-US" dirty="0">
                <a:solidFill>
                  <a:schemeClr val="tx2"/>
                </a:solidFill>
              </a:rPr>
              <a:t>: </a:t>
            </a:r>
            <a:r>
              <a:rPr lang="en-US" dirty="0" err="1">
                <a:solidFill>
                  <a:schemeClr val="tx2"/>
                </a:solidFill>
              </a:rPr>
              <a:t>numarul</a:t>
            </a:r>
            <a:r>
              <a:rPr lang="en-US" dirty="0">
                <a:solidFill>
                  <a:schemeClr val="tx2"/>
                </a:solidFill>
              </a:rPr>
              <a:t> de </a:t>
            </a:r>
            <a:r>
              <a:rPr lang="en-US" dirty="0" err="1">
                <a:solidFill>
                  <a:schemeClr val="tx2"/>
                </a:solidFill>
              </a:rPr>
              <a:t>elemente</a:t>
            </a:r>
            <a:r>
              <a:rPr lang="en-US" dirty="0">
                <a:solidFill>
                  <a:schemeClr val="tx2"/>
                </a:solidFill>
              </a:rPr>
              <a:t> ale </a:t>
            </a:r>
            <a:r>
              <a:rPr lang="en-US" dirty="0" err="1">
                <a:solidFill>
                  <a:schemeClr val="tx2"/>
                </a:solidFill>
              </a:rPr>
              <a:t>vectorului</a:t>
            </a:r>
            <a:r>
              <a:rPr lang="en-US" dirty="0">
                <a:solidFill>
                  <a:schemeClr val="tx2"/>
                </a:solidFill>
              </a:rPr>
              <a:t>(</a:t>
            </a:r>
            <a:r>
              <a:rPr lang="en-US" dirty="0" err="1">
                <a:solidFill>
                  <a:schemeClr val="tx2"/>
                </a:solidFill>
              </a:rPr>
              <a:t>dim_vec</a:t>
            </a:r>
            <a:r>
              <a:rPr lang="en-US" dirty="0">
                <a:solidFill>
                  <a:schemeClr val="tx2"/>
                </a:solidFill>
              </a:rPr>
              <a:t>) </a:t>
            </a:r>
            <a:r>
              <a:rPr lang="en-US" dirty="0" err="1">
                <a:solidFill>
                  <a:schemeClr val="tx2"/>
                </a:solidFill>
              </a:rPr>
              <a:t>si</a:t>
            </a:r>
            <a:r>
              <a:rPr lang="en-US" dirty="0">
                <a:solidFill>
                  <a:schemeClr val="tx2"/>
                </a:solidFill>
              </a:rPr>
              <a:t> </a:t>
            </a:r>
            <a:r>
              <a:rPr lang="en-US" dirty="0" err="1">
                <a:solidFill>
                  <a:schemeClr val="tx2"/>
                </a:solidFill>
              </a:rPr>
              <a:t>valoarea</a:t>
            </a:r>
            <a:r>
              <a:rPr lang="en-US" dirty="0">
                <a:solidFill>
                  <a:schemeClr val="tx2"/>
                </a:solidFill>
              </a:rPr>
              <a:t> maxima a </a:t>
            </a:r>
            <a:r>
              <a:rPr lang="en-US" dirty="0" err="1">
                <a:solidFill>
                  <a:schemeClr val="tx2"/>
                </a:solidFill>
              </a:rPr>
              <a:t>elementelor</a:t>
            </a:r>
            <a:r>
              <a:rPr lang="en-US" dirty="0">
                <a:solidFill>
                  <a:schemeClr val="tx2"/>
                </a:solidFill>
              </a:rPr>
              <a:t> sale(</a:t>
            </a:r>
            <a:r>
              <a:rPr lang="en-US" dirty="0" err="1">
                <a:solidFill>
                  <a:schemeClr val="tx2"/>
                </a:solidFill>
              </a:rPr>
              <a:t>elem_max</a:t>
            </a:r>
            <a:r>
              <a:rPr lang="en-US" dirty="0">
                <a:solidFill>
                  <a:schemeClr val="tx2"/>
                </a:solidFill>
              </a:rPr>
              <a:t>)</a:t>
            </a:r>
          </a:p>
          <a:p>
            <a:r>
              <a:rPr lang="en-US" dirty="0">
                <a:solidFill>
                  <a:schemeClr val="tx2"/>
                </a:solidFill>
              </a:rPr>
              <a:t>In </a:t>
            </a:r>
            <a:r>
              <a:rPr lang="en-US" dirty="0" err="1">
                <a:solidFill>
                  <a:schemeClr val="tx2"/>
                </a:solidFill>
              </a:rPr>
              <a:t>exemplul</a:t>
            </a:r>
            <a:r>
              <a:rPr lang="en-US" dirty="0">
                <a:solidFill>
                  <a:schemeClr val="tx2"/>
                </a:solidFill>
              </a:rPr>
              <a:t> din </a:t>
            </a:r>
            <a:r>
              <a:rPr lang="en-US" dirty="0" err="1">
                <a:solidFill>
                  <a:schemeClr val="tx2"/>
                </a:solidFill>
              </a:rPr>
              <a:t>dreapta</a:t>
            </a:r>
            <a:r>
              <a:rPr lang="en-US" dirty="0">
                <a:solidFill>
                  <a:schemeClr val="tx2"/>
                </a:solidFill>
              </a:rPr>
              <a:t>, </a:t>
            </a:r>
            <a:r>
              <a:rPr lang="en-US" dirty="0" err="1">
                <a:solidFill>
                  <a:schemeClr val="tx2"/>
                </a:solidFill>
              </a:rPr>
              <a:t>baza</a:t>
            </a:r>
            <a:r>
              <a:rPr lang="en-US" dirty="0">
                <a:solidFill>
                  <a:schemeClr val="tx2"/>
                </a:solidFill>
              </a:rPr>
              <a:t> </a:t>
            </a:r>
            <a:r>
              <a:rPr lang="en-US" dirty="0" err="1">
                <a:solidFill>
                  <a:schemeClr val="tx2"/>
                </a:solidFill>
              </a:rPr>
              <a:t>folosita</a:t>
            </a:r>
            <a:r>
              <a:rPr lang="en-US" dirty="0">
                <a:solidFill>
                  <a:schemeClr val="tx2"/>
                </a:solidFill>
              </a:rPr>
              <a:t> de </a:t>
            </a:r>
            <a:r>
              <a:rPr lang="en-US" dirty="0" err="1">
                <a:solidFill>
                  <a:schemeClr val="tx2"/>
                </a:solidFill>
              </a:rPr>
              <a:t>RadixSort</a:t>
            </a:r>
            <a:r>
              <a:rPr lang="en-US" dirty="0">
                <a:solidFill>
                  <a:schemeClr val="tx2"/>
                </a:solidFill>
              </a:rPr>
              <a:t> </a:t>
            </a:r>
            <a:r>
              <a:rPr lang="en-US" dirty="0" err="1">
                <a:solidFill>
                  <a:schemeClr val="tx2"/>
                </a:solidFill>
              </a:rPr>
              <a:t>este</a:t>
            </a:r>
            <a:r>
              <a:rPr lang="en-US" dirty="0">
                <a:solidFill>
                  <a:schemeClr val="tx2"/>
                </a:solidFill>
              </a:rPr>
              <a:t> 10 </a:t>
            </a:r>
            <a:r>
              <a:rPr lang="en-US" dirty="0" err="1">
                <a:solidFill>
                  <a:schemeClr val="tx2"/>
                </a:solidFill>
              </a:rPr>
              <a:t>si</a:t>
            </a:r>
            <a:r>
              <a:rPr lang="en-US" dirty="0">
                <a:solidFill>
                  <a:schemeClr val="tx2"/>
                </a:solidFill>
              </a:rPr>
              <a:t> se </a:t>
            </a:r>
            <a:r>
              <a:rPr lang="en-US" dirty="0" err="1">
                <a:solidFill>
                  <a:schemeClr val="tx2"/>
                </a:solidFill>
              </a:rPr>
              <a:t>dau</a:t>
            </a:r>
            <a:r>
              <a:rPr lang="en-US" dirty="0">
                <a:solidFill>
                  <a:schemeClr val="tx2"/>
                </a:solidFill>
              </a:rPr>
              <a:t> </a:t>
            </a:r>
            <a:r>
              <a:rPr lang="en-US" dirty="0" err="1">
                <a:solidFill>
                  <a:schemeClr val="tx2"/>
                </a:solidFill>
              </a:rPr>
              <a:t>doua</a:t>
            </a:r>
            <a:r>
              <a:rPr lang="en-US" dirty="0">
                <a:solidFill>
                  <a:schemeClr val="tx2"/>
                </a:solidFill>
              </a:rPr>
              <a:t> teste, </a:t>
            </a:r>
            <a:r>
              <a:rPr lang="en-US" dirty="0" err="1">
                <a:solidFill>
                  <a:schemeClr val="tx2"/>
                </a:solidFill>
              </a:rPr>
              <a:t>primul</a:t>
            </a:r>
            <a:r>
              <a:rPr lang="en-US" dirty="0">
                <a:solidFill>
                  <a:schemeClr val="tx2"/>
                </a:solidFill>
              </a:rPr>
              <a:t> cu 100000 de </a:t>
            </a:r>
            <a:r>
              <a:rPr lang="en-US" dirty="0" err="1">
                <a:solidFill>
                  <a:schemeClr val="tx2"/>
                </a:solidFill>
              </a:rPr>
              <a:t>numere</a:t>
            </a:r>
            <a:r>
              <a:rPr lang="en-US" dirty="0">
                <a:solidFill>
                  <a:schemeClr val="tx2"/>
                </a:solidFill>
              </a:rPr>
              <a:t> </a:t>
            </a:r>
            <a:r>
              <a:rPr lang="en-US" dirty="0" err="1">
                <a:solidFill>
                  <a:schemeClr val="tx2"/>
                </a:solidFill>
              </a:rPr>
              <a:t>naturale</a:t>
            </a:r>
            <a:r>
              <a:rPr lang="en-US" dirty="0">
                <a:solidFill>
                  <a:schemeClr val="tx2"/>
                </a:solidFill>
              </a:rPr>
              <a:t> </a:t>
            </a:r>
            <a:r>
              <a:rPr lang="en-US" dirty="0" err="1">
                <a:solidFill>
                  <a:schemeClr val="tx2"/>
                </a:solidFill>
              </a:rPr>
              <a:t>mai</a:t>
            </a:r>
            <a:r>
              <a:rPr lang="en-US" dirty="0">
                <a:solidFill>
                  <a:schemeClr val="tx2"/>
                </a:solidFill>
              </a:rPr>
              <a:t> </a:t>
            </a:r>
            <a:r>
              <a:rPr lang="en-US" dirty="0" err="1">
                <a:solidFill>
                  <a:schemeClr val="tx2"/>
                </a:solidFill>
              </a:rPr>
              <a:t>mici</a:t>
            </a:r>
            <a:r>
              <a:rPr lang="en-US" dirty="0">
                <a:solidFill>
                  <a:schemeClr val="tx2"/>
                </a:solidFill>
              </a:rPr>
              <a:t> </a:t>
            </a:r>
            <a:r>
              <a:rPr lang="en-US" dirty="0" err="1">
                <a:solidFill>
                  <a:schemeClr val="tx2"/>
                </a:solidFill>
              </a:rPr>
              <a:t>decat</a:t>
            </a:r>
            <a:r>
              <a:rPr lang="en-US" dirty="0">
                <a:solidFill>
                  <a:schemeClr val="tx2"/>
                </a:solidFill>
              </a:rPr>
              <a:t> 10000 </a:t>
            </a:r>
            <a:r>
              <a:rPr lang="en-US" dirty="0" err="1">
                <a:solidFill>
                  <a:schemeClr val="tx2"/>
                </a:solidFill>
              </a:rPr>
              <a:t>iar</a:t>
            </a:r>
            <a:r>
              <a:rPr lang="en-US" dirty="0">
                <a:solidFill>
                  <a:schemeClr val="tx2"/>
                </a:solidFill>
              </a:rPr>
              <a:t> al </a:t>
            </a:r>
            <a:r>
              <a:rPr lang="en-US" dirty="0" err="1">
                <a:solidFill>
                  <a:schemeClr val="tx2"/>
                </a:solidFill>
              </a:rPr>
              <a:t>doilea</a:t>
            </a:r>
            <a:r>
              <a:rPr lang="en-US" dirty="0">
                <a:solidFill>
                  <a:schemeClr val="tx2"/>
                </a:solidFill>
              </a:rPr>
              <a:t> cu 200000 de </a:t>
            </a:r>
            <a:r>
              <a:rPr lang="en-US" dirty="0" err="1">
                <a:solidFill>
                  <a:schemeClr val="tx2"/>
                </a:solidFill>
              </a:rPr>
              <a:t>numere</a:t>
            </a:r>
            <a:r>
              <a:rPr lang="en-US" dirty="0">
                <a:solidFill>
                  <a:schemeClr val="tx2"/>
                </a:solidFill>
              </a:rPr>
              <a:t> </a:t>
            </a:r>
            <a:r>
              <a:rPr lang="en-US" dirty="0" err="1">
                <a:solidFill>
                  <a:schemeClr val="tx2"/>
                </a:solidFill>
              </a:rPr>
              <a:t>naturale</a:t>
            </a:r>
            <a:r>
              <a:rPr lang="en-US" dirty="0">
                <a:solidFill>
                  <a:schemeClr val="tx2"/>
                </a:solidFill>
              </a:rPr>
              <a:t> </a:t>
            </a:r>
            <a:r>
              <a:rPr lang="en-US" dirty="0" err="1">
                <a:solidFill>
                  <a:schemeClr val="tx2"/>
                </a:solidFill>
              </a:rPr>
              <a:t>mai</a:t>
            </a:r>
            <a:r>
              <a:rPr lang="en-US" dirty="0">
                <a:solidFill>
                  <a:schemeClr val="tx2"/>
                </a:solidFill>
              </a:rPr>
              <a:t> </a:t>
            </a:r>
            <a:r>
              <a:rPr lang="en-US" dirty="0" err="1">
                <a:solidFill>
                  <a:schemeClr val="tx2"/>
                </a:solidFill>
              </a:rPr>
              <a:t>mici</a:t>
            </a:r>
            <a:r>
              <a:rPr lang="en-US" dirty="0">
                <a:solidFill>
                  <a:schemeClr val="tx2"/>
                </a:solidFill>
              </a:rPr>
              <a:t> </a:t>
            </a:r>
            <a:r>
              <a:rPr lang="en-US" dirty="0" err="1">
                <a:solidFill>
                  <a:schemeClr val="tx2"/>
                </a:solidFill>
              </a:rPr>
              <a:t>decat</a:t>
            </a:r>
            <a:r>
              <a:rPr lang="en-US" dirty="0">
                <a:solidFill>
                  <a:schemeClr val="tx2"/>
                </a:solidFill>
              </a:rPr>
              <a:t> 100000  </a:t>
            </a:r>
          </a:p>
        </p:txBody>
      </p:sp>
      <p:pic>
        <p:nvPicPr>
          <p:cNvPr id="4" name="Picture 4" descr="Graphical user interface, application, table&#10;&#10;Description automatically generated">
            <a:extLst>
              <a:ext uri="{FF2B5EF4-FFF2-40B4-BE49-F238E27FC236}">
                <a16:creationId xmlns:a16="http://schemas.microsoft.com/office/drawing/2014/main" id="{9C9A520F-3CCE-4767-B078-BF0722B3350D}"/>
              </a:ext>
            </a:extLst>
          </p:cNvPr>
          <p:cNvPicPr>
            <a:picLocks noChangeAspect="1"/>
          </p:cNvPicPr>
          <p:nvPr/>
        </p:nvPicPr>
        <p:blipFill>
          <a:blip r:embed="rId2"/>
          <a:stretch>
            <a:fillRect/>
          </a:stretch>
        </p:blipFill>
        <p:spPr>
          <a:xfrm>
            <a:off x="7876309" y="3482686"/>
            <a:ext cx="1981200" cy="723900"/>
          </a:xfrm>
          <a:prstGeom prst="rect">
            <a:avLst/>
          </a:prstGeom>
        </p:spPr>
      </p:pic>
    </p:spTree>
    <p:extLst>
      <p:ext uri="{BB962C8B-B14F-4D97-AF65-F5344CB8AC3E}">
        <p14:creationId xmlns:p14="http://schemas.microsoft.com/office/powerpoint/2010/main" val="11320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CDFE7E-D95D-4642-A832-769F825A0D7B}"/>
              </a:ext>
            </a:extLst>
          </p:cNvPr>
          <p:cNvSpPr>
            <a:spLocks noGrp="1"/>
          </p:cNvSpPr>
          <p:nvPr>
            <p:ph type="title"/>
          </p:nvPr>
        </p:nvSpPr>
        <p:spPr>
          <a:xfrm>
            <a:off x="673754" y="643467"/>
            <a:ext cx="4203045" cy="1375608"/>
          </a:xfrm>
        </p:spPr>
        <p:txBody>
          <a:bodyPr anchor="ctr">
            <a:normAutofit/>
          </a:bodyPr>
          <a:lstStyle/>
          <a:p>
            <a:r>
              <a:rPr lang="en-US" sz="3100">
                <a:solidFill>
                  <a:schemeClr val="bg1"/>
                </a:solidFill>
                <a:ea typeface="+mj-lt"/>
                <a:cs typeface="+mj-lt"/>
              </a:rPr>
              <a:t>Procedeul de evaluare</a:t>
            </a:r>
          </a:p>
          <a:p>
            <a:endParaRPr lang="en-US" sz="3100">
              <a:solidFill>
                <a:schemeClr val="bg1"/>
              </a:solidFill>
            </a:endParaRPr>
          </a:p>
        </p:txBody>
      </p:sp>
      <p:sp>
        <p:nvSpPr>
          <p:cNvPr id="3" name="Content Placeholder 2">
            <a:extLst>
              <a:ext uri="{FF2B5EF4-FFF2-40B4-BE49-F238E27FC236}">
                <a16:creationId xmlns:a16="http://schemas.microsoft.com/office/drawing/2014/main" id="{92CFE36A-C0E7-4AEB-98F5-3308227F3A49}"/>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700">
                <a:solidFill>
                  <a:schemeClr val="bg1"/>
                </a:solidFill>
              </a:rPr>
              <a:t>Ulterior, se apeleaza functia rulari cu parametrul nr_teste in cadrul careia, pentru fiecare test, se citesc din fisierul de intrare tuplurile de forma dimensiune vector – element maxim, se afiseaza in consola numarul testului, numarul de elemente si limita superioara a valorilor si se genereaza un vector corespunzator prin intermediul functiei generator, apelata cu parametrii dim_vec si elem_max</a:t>
            </a:r>
          </a:p>
          <a:p>
            <a:pPr>
              <a:lnSpc>
                <a:spcPct val="90000"/>
              </a:lnSpc>
            </a:pPr>
            <a:endParaRPr lang="en-US" sz="1700">
              <a:solidFill>
                <a:schemeClr val="bg1"/>
              </a:solidFill>
            </a:endParaRPr>
          </a:p>
        </p:txBody>
      </p:sp>
      <p:pic>
        <p:nvPicPr>
          <p:cNvPr id="4" name="Picture 4">
            <a:extLst>
              <a:ext uri="{FF2B5EF4-FFF2-40B4-BE49-F238E27FC236}">
                <a16:creationId xmlns:a16="http://schemas.microsoft.com/office/drawing/2014/main" id="{1337EE45-F85D-4F9E-9487-CFE9E941FF0B}"/>
              </a:ext>
            </a:extLst>
          </p:cNvPr>
          <p:cNvPicPr>
            <a:picLocks noChangeAspect="1"/>
          </p:cNvPicPr>
          <p:nvPr/>
        </p:nvPicPr>
        <p:blipFill>
          <a:blip r:embed="rId2"/>
          <a:stretch>
            <a:fillRect/>
          </a:stretch>
        </p:blipFill>
        <p:spPr>
          <a:xfrm>
            <a:off x="5445514" y="2687377"/>
            <a:ext cx="6277207" cy="1545073"/>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8178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D4F1B49-A727-403D-8C59-D0395C130CE1}"/>
              </a:ext>
            </a:extLst>
          </p:cNvPr>
          <p:cNvSpPr>
            <a:spLocks noGrp="1"/>
          </p:cNvSpPr>
          <p:nvPr>
            <p:ph type="title"/>
          </p:nvPr>
        </p:nvSpPr>
        <p:spPr>
          <a:xfrm>
            <a:off x="673754" y="643467"/>
            <a:ext cx="4203045" cy="1375608"/>
          </a:xfrm>
        </p:spPr>
        <p:txBody>
          <a:bodyPr anchor="ctr">
            <a:normAutofit/>
          </a:bodyPr>
          <a:lstStyle/>
          <a:p>
            <a:r>
              <a:rPr lang="en-US" sz="3100">
                <a:solidFill>
                  <a:schemeClr val="bg1"/>
                </a:solidFill>
              </a:rPr>
              <a:t>Procedeul de evaluare</a:t>
            </a:r>
          </a:p>
        </p:txBody>
      </p:sp>
      <p:sp>
        <p:nvSpPr>
          <p:cNvPr id="3" name="Content Placeholder 2">
            <a:extLst>
              <a:ext uri="{FF2B5EF4-FFF2-40B4-BE49-F238E27FC236}">
                <a16:creationId xmlns:a16="http://schemas.microsoft.com/office/drawing/2014/main" id="{ADC71E1D-6659-4124-A64E-83F5ECE99D1F}"/>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500">
                <a:solidFill>
                  <a:schemeClr val="bg1"/>
                </a:solidFill>
              </a:rPr>
              <a:t>In continuare, se face apelul functiei generator cu parametrii dim si limita, iar aceasta declara dinamic un vector v de tip unsigned int, deoarece se folosesc doar numere naturale, de dimensiune dim</a:t>
            </a:r>
          </a:p>
          <a:p>
            <a:pPr>
              <a:lnSpc>
                <a:spcPct val="90000"/>
              </a:lnSpc>
            </a:pPr>
            <a:r>
              <a:rPr lang="en-US" sz="1500">
                <a:solidFill>
                  <a:schemeClr val="bg1"/>
                </a:solidFill>
              </a:rPr>
              <a:t>Se atribuie valori aleatoare fiecarui element al vectorului pornind de la un seed obtinut la momentul compilarii folosind bibliotecile &lt;ctime&gt; si &lt;random&gt;</a:t>
            </a:r>
          </a:p>
          <a:p>
            <a:pPr>
              <a:lnSpc>
                <a:spcPct val="90000"/>
              </a:lnSpc>
            </a:pPr>
            <a:r>
              <a:rPr lang="en-US" sz="1500">
                <a:solidFill>
                  <a:schemeClr val="bg1"/>
                </a:solidFill>
              </a:rPr>
              <a:t>Se apeleaza functia sorts_compare cu parametrii v si dim</a:t>
            </a:r>
          </a:p>
        </p:txBody>
      </p:sp>
      <p:pic>
        <p:nvPicPr>
          <p:cNvPr id="5" name="Picture 5">
            <a:extLst>
              <a:ext uri="{FF2B5EF4-FFF2-40B4-BE49-F238E27FC236}">
                <a16:creationId xmlns:a16="http://schemas.microsoft.com/office/drawing/2014/main" id="{716E6B00-17B3-4970-9B96-708C08664931}"/>
              </a:ext>
            </a:extLst>
          </p:cNvPr>
          <p:cNvPicPr>
            <a:picLocks noChangeAspect="1"/>
          </p:cNvPicPr>
          <p:nvPr/>
        </p:nvPicPr>
        <p:blipFill>
          <a:blip r:embed="rId2"/>
          <a:stretch>
            <a:fillRect/>
          </a:stretch>
        </p:blipFill>
        <p:spPr>
          <a:xfrm>
            <a:off x="5482684" y="2327896"/>
            <a:ext cx="5756817" cy="244988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7824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BEB58A7-A211-4FC3-BC8A-E409A737528D}"/>
              </a:ext>
            </a:extLst>
          </p:cNvPr>
          <p:cNvSpPr>
            <a:spLocks noGrp="1"/>
          </p:cNvSpPr>
          <p:nvPr>
            <p:ph type="title"/>
          </p:nvPr>
        </p:nvSpPr>
        <p:spPr>
          <a:xfrm>
            <a:off x="673754" y="643467"/>
            <a:ext cx="4203045" cy="1375608"/>
          </a:xfrm>
        </p:spPr>
        <p:txBody>
          <a:bodyPr anchor="ctr">
            <a:normAutofit/>
          </a:bodyPr>
          <a:lstStyle/>
          <a:p>
            <a:r>
              <a:rPr lang="en-US" sz="3100">
                <a:solidFill>
                  <a:schemeClr val="bg1"/>
                </a:solidFill>
                <a:ea typeface="+mj-lt"/>
                <a:cs typeface="+mj-lt"/>
              </a:rPr>
              <a:t>Procedeul de evaluare</a:t>
            </a:r>
          </a:p>
          <a:p>
            <a:endParaRPr lang="en-US" sz="3100">
              <a:solidFill>
                <a:schemeClr val="bg1"/>
              </a:solidFill>
            </a:endParaRPr>
          </a:p>
        </p:txBody>
      </p:sp>
      <p:sp>
        <p:nvSpPr>
          <p:cNvPr id="3" name="Content Placeholder 2">
            <a:extLst>
              <a:ext uri="{FF2B5EF4-FFF2-40B4-BE49-F238E27FC236}">
                <a16:creationId xmlns:a16="http://schemas.microsoft.com/office/drawing/2014/main" id="{C04F0FBA-34A3-4DE2-A99B-4012201DB17D}"/>
              </a:ext>
            </a:extLst>
          </p:cNvPr>
          <p:cNvSpPr>
            <a:spLocks noGrp="1"/>
          </p:cNvSpPr>
          <p:nvPr>
            <p:ph idx="1"/>
          </p:nvPr>
        </p:nvSpPr>
        <p:spPr>
          <a:xfrm>
            <a:off x="673754" y="2160590"/>
            <a:ext cx="3973943" cy="3440110"/>
          </a:xfrm>
        </p:spPr>
        <p:txBody>
          <a:bodyPr vert="horz" lIns="91440" tIns="45720" rIns="91440" bIns="45720" rtlCol="0">
            <a:normAutofit/>
          </a:bodyPr>
          <a:lstStyle/>
          <a:p>
            <a:r>
              <a:rPr lang="en-US">
                <a:solidFill>
                  <a:schemeClr val="bg1"/>
                </a:solidFill>
              </a:rPr>
              <a:t>Functia sorts compare, apelata cu parametrii v[] si dim, mai intai realizeaza o copie in memorie a vectorului v, aceasta fiind vectorul cv, tot dinamic, operatie realizata cu ajutorul functiei prepare, care primeste ca parametrii un vector v[], unul cv[] si un numar real dim reprezentand dimensiunea vectorului si copiaza continutul lui cv in v</a:t>
            </a:r>
          </a:p>
          <a:p>
            <a:endParaRPr lang="en-US">
              <a:solidFill>
                <a:schemeClr val="bg1"/>
              </a:solidFill>
            </a:endParaRPr>
          </a:p>
        </p:txBody>
      </p:sp>
      <p:pic>
        <p:nvPicPr>
          <p:cNvPr id="4" name="Picture 4" descr="Graphical user interface, text&#10;&#10;Description automatically generated">
            <a:extLst>
              <a:ext uri="{FF2B5EF4-FFF2-40B4-BE49-F238E27FC236}">
                <a16:creationId xmlns:a16="http://schemas.microsoft.com/office/drawing/2014/main" id="{9B6E9180-0999-40C4-8279-38A47F3386BE}"/>
              </a:ext>
            </a:extLst>
          </p:cNvPr>
          <p:cNvPicPr>
            <a:picLocks noChangeAspect="1"/>
          </p:cNvPicPr>
          <p:nvPr/>
        </p:nvPicPr>
        <p:blipFill>
          <a:blip r:embed="rId2"/>
          <a:stretch>
            <a:fillRect/>
          </a:stretch>
        </p:blipFill>
        <p:spPr>
          <a:xfrm>
            <a:off x="5399050" y="2598464"/>
            <a:ext cx="6481646" cy="2076020"/>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9556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FA91-C572-4E0B-A946-0B360CF5F1D9}"/>
              </a:ext>
            </a:extLst>
          </p:cNvPr>
          <p:cNvSpPr>
            <a:spLocks noGrp="1"/>
          </p:cNvSpPr>
          <p:nvPr>
            <p:ph type="title"/>
          </p:nvPr>
        </p:nvSpPr>
        <p:spPr>
          <a:xfrm>
            <a:off x="677334" y="609600"/>
            <a:ext cx="8596668" cy="1320800"/>
          </a:xfrm>
        </p:spPr>
        <p:txBody>
          <a:bodyPr>
            <a:normAutofit/>
          </a:bodyPr>
          <a:lstStyle/>
          <a:p>
            <a:r>
              <a:rPr lang="en-US" dirty="0" err="1"/>
              <a:t>Procedeul</a:t>
            </a:r>
            <a:r>
              <a:rPr lang="en-US" dirty="0"/>
              <a:t> de </a:t>
            </a:r>
            <a:r>
              <a:rPr lang="en-US" dirty="0" err="1"/>
              <a:t>evaluare</a:t>
            </a:r>
          </a:p>
        </p:txBody>
      </p:sp>
      <p:sp>
        <p:nvSpPr>
          <p:cNvPr id="11" name="Content Placeholder 2">
            <a:extLst>
              <a:ext uri="{FF2B5EF4-FFF2-40B4-BE49-F238E27FC236}">
                <a16:creationId xmlns:a16="http://schemas.microsoft.com/office/drawing/2014/main" id="{B863CD07-412A-4D72-A642-7AEF8816C0D9}"/>
              </a:ext>
            </a:extLst>
          </p:cNvPr>
          <p:cNvSpPr>
            <a:spLocks noGrp="1"/>
          </p:cNvSpPr>
          <p:nvPr>
            <p:ph idx="1"/>
          </p:nvPr>
        </p:nvSpPr>
        <p:spPr>
          <a:xfrm>
            <a:off x="677332" y="2160589"/>
            <a:ext cx="4410718" cy="3880773"/>
          </a:xfrm>
        </p:spPr>
        <p:txBody>
          <a:bodyPr vert="horz" lIns="91440" tIns="45720" rIns="91440" bIns="45720" rtlCol="0">
            <a:normAutofit/>
          </a:bodyPr>
          <a:lstStyle/>
          <a:p>
            <a:pPr>
              <a:lnSpc>
                <a:spcPct val="90000"/>
              </a:lnSpc>
            </a:pPr>
            <a:r>
              <a:rPr lang="en-US"/>
              <a:t>Ulterior, </a:t>
            </a:r>
            <a:r>
              <a:rPr lang="en-US" err="1"/>
              <a:t>pentru</a:t>
            </a:r>
            <a:r>
              <a:rPr lang="en-US"/>
              <a:t> </a:t>
            </a:r>
            <a:r>
              <a:rPr lang="en-US" err="1"/>
              <a:t>fiecare</a:t>
            </a:r>
            <a:r>
              <a:rPr lang="en-US"/>
              <a:t> </a:t>
            </a:r>
            <a:r>
              <a:rPr lang="en-US" err="1"/>
              <a:t>algoritm</a:t>
            </a:r>
            <a:r>
              <a:rPr lang="en-US"/>
              <a:t> de </a:t>
            </a:r>
            <a:r>
              <a:rPr lang="en-US" err="1"/>
              <a:t>sortare</a:t>
            </a:r>
            <a:r>
              <a:rPr lang="en-US"/>
              <a:t>, se </a:t>
            </a:r>
            <a:r>
              <a:rPr lang="en-US" err="1"/>
              <a:t>reincarca</a:t>
            </a:r>
            <a:r>
              <a:rPr lang="en-US"/>
              <a:t> </a:t>
            </a:r>
            <a:r>
              <a:rPr lang="en-US" err="1"/>
              <a:t>vectorul</a:t>
            </a:r>
            <a:r>
              <a:rPr lang="en-US"/>
              <a:t> v cu </a:t>
            </a:r>
            <a:r>
              <a:rPr lang="en-US" err="1"/>
              <a:t>valorile</a:t>
            </a:r>
            <a:r>
              <a:rPr lang="en-US"/>
              <a:t> sale </a:t>
            </a:r>
            <a:r>
              <a:rPr lang="en-US" err="1"/>
              <a:t>initiale</a:t>
            </a:r>
            <a:r>
              <a:rPr lang="en-US"/>
              <a:t>, </a:t>
            </a:r>
            <a:r>
              <a:rPr lang="en-US" err="1"/>
              <a:t>salvate</a:t>
            </a:r>
            <a:r>
              <a:rPr lang="en-US"/>
              <a:t> in cv, se </a:t>
            </a:r>
            <a:r>
              <a:rPr lang="en-US" err="1"/>
              <a:t>calculeaza</a:t>
            </a:r>
            <a:r>
              <a:rPr lang="en-US"/>
              <a:t> </a:t>
            </a:r>
            <a:r>
              <a:rPr lang="en-US" err="1"/>
              <a:t>timpul</a:t>
            </a:r>
            <a:r>
              <a:rPr lang="en-US"/>
              <a:t> de </a:t>
            </a:r>
            <a:r>
              <a:rPr lang="en-US" err="1"/>
              <a:t>executie</a:t>
            </a:r>
            <a:r>
              <a:rPr lang="en-US"/>
              <a:t> </a:t>
            </a:r>
            <a:r>
              <a:rPr lang="en-US" err="1"/>
              <a:t>si</a:t>
            </a:r>
            <a:r>
              <a:rPr lang="en-US"/>
              <a:t> se </a:t>
            </a:r>
            <a:r>
              <a:rPr lang="en-US" err="1"/>
              <a:t>verifica</a:t>
            </a:r>
            <a:r>
              <a:rPr lang="en-US"/>
              <a:t> </a:t>
            </a:r>
            <a:r>
              <a:rPr lang="en-US" err="1"/>
              <a:t>corectitudinea</a:t>
            </a:r>
            <a:r>
              <a:rPr lang="en-US"/>
              <a:t> </a:t>
            </a:r>
            <a:r>
              <a:rPr lang="en-US" err="1"/>
              <a:t>sortarii</a:t>
            </a:r>
            <a:r>
              <a:rPr lang="en-US"/>
              <a:t> </a:t>
            </a:r>
            <a:r>
              <a:rPr lang="en-US" err="1"/>
              <a:t>prin</a:t>
            </a:r>
            <a:r>
              <a:rPr lang="en-US"/>
              <a:t> </a:t>
            </a:r>
            <a:r>
              <a:rPr lang="en-US" err="1"/>
              <a:t>functia</a:t>
            </a:r>
            <a:r>
              <a:rPr lang="en-US"/>
              <a:t> </a:t>
            </a:r>
            <a:r>
              <a:rPr lang="en-US" err="1"/>
              <a:t>corect</a:t>
            </a:r>
            <a:r>
              <a:rPr lang="en-US"/>
              <a:t>, de tip bool, in </a:t>
            </a:r>
            <a:r>
              <a:rPr lang="en-US" err="1"/>
              <a:t>cazul</a:t>
            </a:r>
            <a:r>
              <a:rPr lang="en-US"/>
              <a:t> in care </a:t>
            </a:r>
            <a:r>
              <a:rPr lang="en-US" err="1"/>
              <a:t>aceasta</a:t>
            </a:r>
            <a:r>
              <a:rPr lang="en-US"/>
              <a:t> </a:t>
            </a:r>
            <a:r>
              <a:rPr lang="en-US" err="1"/>
              <a:t>este</a:t>
            </a:r>
            <a:r>
              <a:rPr lang="en-US"/>
              <a:t> </a:t>
            </a:r>
            <a:r>
              <a:rPr lang="en-US" err="1"/>
              <a:t>corecta</a:t>
            </a:r>
            <a:r>
              <a:rPr lang="en-US"/>
              <a:t> </a:t>
            </a:r>
            <a:r>
              <a:rPr lang="en-US" err="1"/>
              <a:t>urmand</a:t>
            </a:r>
            <a:r>
              <a:rPr lang="en-US"/>
              <a:t> a se </a:t>
            </a:r>
            <a:r>
              <a:rPr lang="en-US" err="1"/>
              <a:t>afisa</a:t>
            </a:r>
            <a:r>
              <a:rPr lang="en-US"/>
              <a:t> </a:t>
            </a:r>
            <a:r>
              <a:rPr lang="en-US" err="1"/>
              <a:t>timpul</a:t>
            </a:r>
            <a:r>
              <a:rPr lang="en-US"/>
              <a:t> de </a:t>
            </a:r>
            <a:r>
              <a:rPr lang="en-US" err="1"/>
              <a:t>executie</a:t>
            </a:r>
            <a:r>
              <a:rPr lang="en-US"/>
              <a:t>, </a:t>
            </a:r>
            <a:r>
              <a:rPr lang="en-US" err="1"/>
              <a:t>masurat</a:t>
            </a:r>
            <a:r>
              <a:rPr lang="en-US"/>
              <a:t> in </a:t>
            </a:r>
            <a:r>
              <a:rPr lang="en-US" err="1"/>
              <a:t>secunde</a:t>
            </a:r>
          </a:p>
          <a:p>
            <a:pPr>
              <a:lnSpc>
                <a:spcPct val="90000"/>
              </a:lnSpc>
            </a:pPr>
            <a:r>
              <a:rPr lang="en-US" err="1"/>
              <a:t>Timpul</a:t>
            </a:r>
            <a:r>
              <a:rPr lang="en-US"/>
              <a:t> de </a:t>
            </a:r>
            <a:r>
              <a:rPr lang="en-US" err="1"/>
              <a:t>executie</a:t>
            </a:r>
            <a:r>
              <a:rPr lang="en-US"/>
              <a:t> se </a:t>
            </a:r>
            <a:r>
              <a:rPr lang="en-US" err="1"/>
              <a:t>calculeaza</a:t>
            </a:r>
            <a:r>
              <a:rPr lang="en-US"/>
              <a:t> </a:t>
            </a:r>
            <a:r>
              <a:rPr lang="en-US" err="1"/>
              <a:t>masurand</a:t>
            </a:r>
            <a:r>
              <a:rPr lang="en-US"/>
              <a:t> </a:t>
            </a:r>
            <a:r>
              <a:rPr lang="en-US" err="1"/>
              <a:t>diferenta</a:t>
            </a:r>
            <a:r>
              <a:rPr lang="en-US"/>
              <a:t> </a:t>
            </a:r>
            <a:r>
              <a:rPr lang="en-US" err="1"/>
              <a:t>dintre</a:t>
            </a:r>
            <a:r>
              <a:rPr lang="en-US"/>
              <a:t> </a:t>
            </a:r>
            <a:r>
              <a:rPr lang="en-US" err="1"/>
              <a:t>momentul</a:t>
            </a:r>
            <a:r>
              <a:rPr lang="en-US"/>
              <a:t> </a:t>
            </a:r>
            <a:r>
              <a:rPr lang="en-US" err="1"/>
              <a:t>finalizarii</a:t>
            </a:r>
            <a:r>
              <a:rPr lang="en-US"/>
              <a:t> </a:t>
            </a:r>
            <a:r>
              <a:rPr lang="en-US" err="1"/>
              <a:t>excutiei</a:t>
            </a:r>
            <a:r>
              <a:rPr lang="en-US"/>
              <a:t> </a:t>
            </a:r>
            <a:r>
              <a:rPr lang="en-US" err="1"/>
              <a:t>subprogramului</a:t>
            </a:r>
            <a:r>
              <a:rPr lang="en-US"/>
              <a:t> </a:t>
            </a:r>
            <a:r>
              <a:rPr lang="en-US" err="1"/>
              <a:t>si</a:t>
            </a:r>
            <a:r>
              <a:rPr lang="en-US"/>
              <a:t> </a:t>
            </a:r>
            <a:r>
              <a:rPr lang="en-US" err="1"/>
              <a:t>momentul</a:t>
            </a:r>
            <a:r>
              <a:rPr lang="en-US"/>
              <a:t> </a:t>
            </a:r>
            <a:r>
              <a:rPr lang="en-US" err="1"/>
              <a:t>inceperii</a:t>
            </a:r>
            <a:r>
              <a:rPr lang="en-US"/>
              <a:t> </a:t>
            </a:r>
            <a:r>
              <a:rPr lang="en-US" err="1"/>
              <a:t>acestuia</a:t>
            </a:r>
            <a:r>
              <a:rPr lang="en-US"/>
              <a:t>, cu </a:t>
            </a:r>
            <a:r>
              <a:rPr lang="en-US" err="1"/>
              <a:t>ajutorul</a:t>
            </a:r>
            <a:r>
              <a:rPr lang="en-US"/>
              <a:t> </a:t>
            </a:r>
            <a:r>
              <a:rPr lang="en-US" err="1"/>
              <a:t>bibliotecii</a:t>
            </a:r>
            <a:r>
              <a:rPr lang="en-US"/>
              <a:t> &lt;chrono&gt;</a:t>
            </a:r>
          </a:p>
        </p:txBody>
      </p:sp>
      <p:pic>
        <p:nvPicPr>
          <p:cNvPr id="4" name="Picture 4" descr="A picture containing text&#10;&#10;Description automatically generated">
            <a:extLst>
              <a:ext uri="{FF2B5EF4-FFF2-40B4-BE49-F238E27FC236}">
                <a16:creationId xmlns:a16="http://schemas.microsoft.com/office/drawing/2014/main" id="{23DE16EB-AEB2-49B2-92A0-C6472A290D2D}"/>
              </a:ext>
            </a:extLst>
          </p:cNvPr>
          <p:cNvPicPr>
            <a:picLocks noChangeAspect="1"/>
          </p:cNvPicPr>
          <p:nvPr/>
        </p:nvPicPr>
        <p:blipFill>
          <a:blip r:embed="rId2"/>
          <a:stretch>
            <a:fillRect/>
          </a:stretch>
        </p:blipFill>
        <p:spPr>
          <a:xfrm>
            <a:off x="5324071" y="2541548"/>
            <a:ext cx="3944549" cy="1062779"/>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3AF16E67-2A8F-4F19-8C52-996FE8BAB8D6}"/>
              </a:ext>
            </a:extLst>
          </p:cNvPr>
          <p:cNvPicPr>
            <a:picLocks noChangeAspect="1"/>
          </p:cNvPicPr>
          <p:nvPr/>
        </p:nvPicPr>
        <p:blipFill>
          <a:blip r:embed="rId3"/>
          <a:stretch>
            <a:fillRect/>
          </a:stretch>
        </p:blipFill>
        <p:spPr>
          <a:xfrm>
            <a:off x="5324072" y="4680803"/>
            <a:ext cx="3944549" cy="894567"/>
          </a:xfrm>
          <a:prstGeom prst="rect">
            <a:avLst/>
          </a:prstGeom>
        </p:spPr>
      </p:pic>
    </p:spTree>
    <p:extLst>
      <p:ext uri="{BB962C8B-B14F-4D97-AF65-F5344CB8AC3E}">
        <p14:creationId xmlns:p14="http://schemas.microsoft.com/office/powerpoint/2010/main" val="191750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E4A96FF-5533-4A30-A236-3980F5E96A8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RadixSort</a:t>
            </a:r>
          </a:p>
        </p:txBody>
      </p:sp>
      <p:sp>
        <p:nvSpPr>
          <p:cNvPr id="3" name="Content Placeholder 2">
            <a:extLst>
              <a:ext uri="{FF2B5EF4-FFF2-40B4-BE49-F238E27FC236}">
                <a16:creationId xmlns:a16="http://schemas.microsoft.com/office/drawing/2014/main" id="{D453B7F0-A1DE-4CE2-B3EE-0D79BA6B016C}"/>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500">
                <a:solidFill>
                  <a:schemeClr val="bg1"/>
                </a:solidFill>
              </a:rPr>
              <a:t>Se calculeaza elementul maxim din vector si se declara dinamic doi vectori aux si fcv folositi la pasul urmator</a:t>
            </a:r>
          </a:p>
          <a:p>
            <a:pPr>
              <a:lnSpc>
                <a:spcPct val="90000"/>
              </a:lnSpc>
            </a:pPr>
            <a:r>
              <a:rPr lang="en-US" sz="1500">
                <a:solidFill>
                  <a:schemeClr val="bg1"/>
                </a:solidFill>
              </a:rPr>
              <a:t>Cat timp elementul maxim din vector este mai mare decat o putere a bazei folosite, se foloseste o variatiune a algoritmului CountingSort pentru a ordona elementele vectorului in functie de restul impartirii catului lor la baza, unde catul este rezultatul imparirii elementelor la puteri succesive ale bazei iar la final se creste puterea bazei cu o unitate</a:t>
            </a:r>
          </a:p>
        </p:txBody>
      </p:sp>
      <p:pic>
        <p:nvPicPr>
          <p:cNvPr id="4" name="Picture 4" descr="Text&#10;&#10;Description automatically generated">
            <a:extLst>
              <a:ext uri="{FF2B5EF4-FFF2-40B4-BE49-F238E27FC236}">
                <a16:creationId xmlns:a16="http://schemas.microsoft.com/office/drawing/2014/main" id="{6730BDE8-DF2F-4C15-80A4-1AA59DC6EC82}"/>
              </a:ext>
            </a:extLst>
          </p:cNvPr>
          <p:cNvPicPr>
            <a:picLocks noChangeAspect="1"/>
          </p:cNvPicPr>
          <p:nvPr/>
        </p:nvPicPr>
        <p:blipFill>
          <a:blip r:embed="rId2"/>
          <a:stretch>
            <a:fillRect/>
          </a:stretch>
        </p:blipFill>
        <p:spPr>
          <a:xfrm>
            <a:off x="5612782" y="2163246"/>
            <a:ext cx="5626719" cy="277918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712040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Algoritmi de sortare</vt:lpstr>
      <vt:lpstr>Utilizarea algoritmilor de sortare si scopul proiectului</vt:lpstr>
      <vt:lpstr>Algoritmii utilizati</vt:lpstr>
      <vt:lpstr>Procedeul de evaluare</vt:lpstr>
      <vt:lpstr>Procedeul de evaluare </vt:lpstr>
      <vt:lpstr>Procedeul de evaluare</vt:lpstr>
      <vt:lpstr>Procedeul de evaluare </vt:lpstr>
      <vt:lpstr>Procedeul de evaluare</vt:lpstr>
      <vt:lpstr>RadixSort</vt:lpstr>
      <vt:lpstr>Avantaje si Dezavantaje RadixSort</vt:lpstr>
      <vt:lpstr>MergeSort</vt:lpstr>
      <vt:lpstr>Avantaje si Dezavantaje MergeSort</vt:lpstr>
      <vt:lpstr>Quicksort</vt:lpstr>
      <vt:lpstr>Avantaje si Dezavantaje QuickSort</vt:lpstr>
      <vt:lpstr>ShellSort</vt:lpstr>
      <vt:lpstr>Avantaje si dezavantaje ShellSort</vt:lpstr>
      <vt:lpstr>CountingSort</vt:lpstr>
      <vt:lpstr>Avantaje si Dezavantaje CountingSort</vt:lpstr>
      <vt:lpstr>Exemple si explicatii</vt:lpstr>
      <vt:lpstr>Exemple si explicatii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923</cp:revision>
  <dcterms:created xsi:type="dcterms:W3CDTF">2022-03-14T17:18:43Z</dcterms:created>
  <dcterms:modified xsi:type="dcterms:W3CDTF">2022-03-14T21:54:01Z</dcterms:modified>
</cp:coreProperties>
</file>