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mPRSettings.xml" ContentType="application/vnd.ms-powerpoint.pmPRSettin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82" r:id="rId1"/>
  </p:sldMasterIdLst>
  <p:notesMasterIdLst>
    <p:notesMasterId r:id="rId10"/>
  </p:notesMasterIdLst>
  <p:handoutMasterIdLst>
    <p:handoutMasterId r:id="rId11"/>
  </p:handoutMasterIdLst>
  <p:sldIdLst>
    <p:sldId id="256" r:id="rId2"/>
    <p:sldId id="397" r:id="rId3"/>
    <p:sldId id="405" r:id="rId4"/>
    <p:sldId id="404" r:id="rId5"/>
    <p:sldId id="398" r:id="rId6"/>
    <p:sldId id="400" r:id="rId7"/>
    <p:sldId id="401" r:id="rId8"/>
    <p:sldId id="403" r:id="rId9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mPRSettings.xml>      �  <?xml version="1.0" encoding="UTF-8"?>
<!DOCTYPE plist PUBLIC "-//Apple Computer//DTD PLIST 1.0//EN" "http://www.apple.com/DTDs/PropertyList-1.0.dtd">
<plist version="1.0">
<dict>
	<key>com.apple.print.PageFormat.PMHorizontalRes</key>
	<dict>
		<key>com.apple.print.ticket.creator</key>
		<string>com.apple.printingmanager</string>
		<key>com.apple.print.ticket.itemArray</key>
		<array>
			<dict>
				<key>com.apple.print.PageFormat.PMHorizontalRes</key>
				<real>72</real>
				<key>com.apple.print.ticket.client</key>
				<string>com.apple.printingmanager</string>
				<key>com.apple.print.ticket.modDate</key>
				<date>2007-10-03T21:08:43Z</date>
				<key>com.apple.print.ticket.stateFlag</key>
				<integer>0</integer>
			</dict>
		</array>
	</dict>
	<key>com.apple.print.PageFormat.PMOrientation</key>
	<dict>
		<key>com.apple.print.ticket.creator</key>
		<string>com.apple.printingmanager</string>
		<key>com.apple.print.ticket.itemArray</key>
		<array>
			<dict>
				<key>com.apple.print.PageFormat.PMOrientation</key>
				<integer>1</integer>
				<key>com.apple.print.ticket.client</key>
				<string>com.apple.printingmanager</string>
				<key>com.apple.print.ticket.modDate</key>
				<date>2007-10-03T21:08:43Z</date>
				<key>com.apple.print.ticket.stateFlag</key>
				<integer>0</integer>
			</dict>
		</array>
	</dict>
	<key>com.apple.print.PageFormat.PMScaling</key>
	<dict>
		<key>com.apple.print.ticket.creator</key>
		<string>com.apple.printingmanager</string>
		<key>com.apple.print.ticket.itemArray</key>
		<array>
			<dict>
				<key>com.apple.print.PageFormat.PMScaling</key>
				<real>1</real>
				<key>com.apple.print.ticket.client</key>
				<string>com.apple.printingmanager</string>
				<key>com.apple.print.ticket.modDate</key>
				<date>2007-10-03T21:08:43Z</date>
				<key>com.apple.print.ticket.stateFlag</key>
				<integer>0</integer>
			</dict>
		</array>
	</dict>
	<key>com.apple.print.PageFormat.PMVerticalRes</key>
	<dict>
		<key>com.apple.print.ticket.creator</key>
		<string>com.apple.printingmanager</string>
		<key>com.apple.print.ticket.itemArray</key>
		<array>
			<dict>
				<key>com.apple.print.PageFormat.PMVerticalRes</key>
				<real>72</real>
				<key>com.apple.print.ticket.client</key>
				<string>com.apple.printingmanager</string>
				<key>com.apple.print.ticket.modDate</key>
				<date>2007-10-03T21:08:43Z</date>
				<key>com.apple.print.ticket.stateFlag</key>
				<integer>0</integer>
			</dict>
		</array>
	</dict>
	<key>com.apple.print.PageFormat.PMVerticalScaling</key>
	<dict>
		<key>com.apple.print.ticket.creator</key>
		<string>com.apple.printingmanager</string>
		<key>com.apple.print.ticket.itemArray</key>
		<array>
			<dict>
				<key>com.apple.print.PageFormat.PMVerticalScaling</key>
				<real>1</real>
				<key>com.apple.print.ticket.client</key>
				<string>com.apple.printingmanager</string>
				<key>com.apple.print.ticket.modDate</key>
				<date>2007-10-03T21:08:43Z</date>
				<key>com.apple.print.ticket.stateFlag</key>
				<integer>0</integer>
			</dict>
		</array>
	</dict>
	<key>com.apple.print.subTicket.paper_info_ticket</key>
	<dict>
		<key>com.apple.print.PageFormat.PMAdjustedPageRect</key>
		<dict>
			<key>com.apple.print.ticket.creator</key>
			<string>com.apple.printingmanager</string>
			<key>com.apple.print.ticket.itemArray</key>
			<array>
				<dict>
					<key>com.apple.print.PageFormat.PMAdjustedPageRect</key>
					<array>
						<real>0.0</real>
						<real>0.0</real>
						<real>734</real>
						<real>576</real>
					</array>
					<key>com.apple.print.ticket.client</key>
					<string>com.apple.printingmanager</string>
					<key>com.apple.print.ticket.modDate</key>
					<date>2007-10-03T21:08:43Z</date>
					<key>com.apple.print.ticket.stateFlag</key>
					<integer>0</integer>
				</dict>
			</array>
		</dict>
		<key>com.apple.print.PageFormat.PMAdjustedPaperRect</key>
		<dict>
			<key>com.apple.print.ticket.creator</key>
			<string>com.apple.printingmanager</string>
			<key>com.apple.print.ticket.itemArray</key>
			<array>
				<dict>
					<key>com.apple.print.PageFormat.PMAdjustedPaperRect</key>
					<array>
						<real>-18</real>
						<real>-18</real>
						<real>774</real>
						<real>594</real>
					</array>
					<key>com.apple.print.ticket.client</key>
					<string>com.apple.printingmanager</string>
					<key>com.apple.print.ticket.modDate</key>
					<date>2007-10-03T21:08:43Z</date>
					<key>com.apple.print.ticket.stateFlag</key>
					<integer>0</integer>
				</dict>
			</array>
		</dict>
		<key>com.apple.print.PaperInfo.PMPaperName</key>
		<dict>
			<key>com.apple.print.ticket.creator</key>
			<string>com.apple.print.pm.PostScript</string>
			<key>com.apple.print.ticket.itemArray</key>
			<array>
				<dict>
					<key>com.apple.print.PaperInfo.PMPaperName</key>
					<string>na-letter</string>
					<key>com.apple.print.ticket.client</key>
					<string>com.apple.print.pm.PostScript</string>
					<key>com.apple.print.ticket.modDate</key>
					<date>2003-07-01T17:49:36Z</date>
					<key>com.apple.print.ticket.stateFlag</key>
					<integer>1</integer>
				</dict>
			</array>
		</dict>
		<key>com.apple.print.PaperInfo.PMUnadjustedPageRect</key>
		<dict>
			<key>com.apple.print.ticket.creator</key>
			<string>com.apple.print.pm.PostScript</string>
			<key>com.apple.print.ticket.itemArray</key>
			<array>
				<dict>
					<key>com.apple.print.PaperInfo.PMUnadjustedPageRect</key>
					<array>
						<real>0.0</real>
						<real>0.0</real>
						<real>734</real>
						<real>576</real>
					</array>
					<key>com.apple.print.ticket.client</key>
					<string>com.apple.printingmanager</string>
					<key>com.apple.print.ticket.modDate</key>
					<date>2007-10-03T21:08:43Z</date>
					<key>com.apple.print.ticket.stateFlag</key>
					<integer>0</integer>
				</dict>
			</array>
		</dict>
		<key>com.apple.print.PaperInfo.PMUnadjustedPaperRect</key>
		<dict>
			<key>com.apple.print.ticket.creator</key>
			<string>com.apple.print.pm.PostScript</string>
			<key>com.apple.print.ticket.itemArray</key>
			<array>
				<dict>
					<key>com.apple.print.PaperInfo.PMUnadjustedPaperRect</key>
					<array>
						<real>-18</real>
						<real>-18</real>
						<real>774</real>
						<real>594</real>
					</array>
					<key>com.apple.print.ticket.client</key>
					<string>com.apple.printingmanager</string>
					<key>com.apple.print.ticket.modDate</key>
					<date>2007-10-03T21:08:43Z</date>
					<key>com.apple.print.ticket.stateFlag</key>
					<integer>0</integer>
				</dict>
			</array>
		</dict>
		<key>com.apple.print.PaperInfo.ppd.PMPaperName</key>
		<dict>
			<key>com.apple.print.ticket.creator</key>
			<string>com.apple.print.pm.PostScript</string>
			<key>com.apple.print.ticket.itemArray</key>
			<array>
				<dict>
					<key>com.apple.print.PaperInfo.ppd.PMPaperName</key>
					<string>US Letter</string>
					<key>com.apple.print.ticket.client</key>
					<string>com.apple.print.pm.PostScript</string>
					<key>com.apple.print.ticket.modDate</key>
					<date>2003-07-01T17:49:36Z</date>
					<key>com.apple.print.ticket.stateFlag</key>
					<integer>1</integer>
				</dict>
			</array>
		</dict>
		<key>com.apple.print.ticket.APIVersion</key>
		<string>00.20</string>
		<key>com.apple.print.ticket.privateLock</key>
		<false/>
		<key>com.apple.print.ticket.type</key>
		<string>com.apple.print.PaperInfoTicket</string>
	</dict>
	<key>com.apple.print.ticket.APIVersion</key>
	<string>00.20</string>
	<key>com.apple.print.ticket.privateLock</key>
	<false/>
	<key>com.apple.print.ticket.type</key>
	<string>com.apple.print.PageFormatTicket</string>
</dict>
</plist>
   &  <?xml version="1.0" encoding="UTF-8"?>
<!DOCTYPE plist PUBLIC "-//Apple Computer//DTD PLIST 1.0//EN" "http://www.apple.com/DTDs/PropertyList-1.0.dtd">
<plist version="1.0">
<dict>
	<key>com.apple.print.DocumentTicket.PMSpoolFormat</key>
	<dict>
		<key>com.apple.print.ticket.creator</key>
		<string>com.apple.printingmanager</string>
		<key>com.apple.print.ticket.itemArray</key>
		<array>
			<dict>
				<key>com.apple.print.DocumentTicket.PMSpoolFormat</key>
				<string>application/pdf</string>
				<key>com.apple.print.ticket.client</key>
				<string>com.apple.printingmanager</string>
				<key>com.apple.print.ticket.modDate</key>
				<date>2007-10-03T21:08:43Z</date>
				<key>com.apple.print.ticket.stateFlag</key>
				<integer>0</integer>
			</dict>
		</array>
	</dict>
	<key>com.apple.print.PrintSettings.PMColorMatchingMode</key>
	<dict>
		<key>com.apple.print.ticket.creator</key>
		<string>com.apple.printingmanager</string>
		<key>com.apple.print.ticket.itemArray</key>
		<array>
			<dict>
				<key>com.apple.print.PrintSettings.PMColorMatchingMode</key>
				<integer>0</integer>
				<key>com.apple.print.ticket.client</key>
				<string>com.apple.printingmanager</string>
				<key>com.apple.print.ticket.modDate</key>
				<date>2007-10-03T21:08:43Z</date>
				<key>com.apple.print.ticket.stateFlag</key>
				<integer>0</integer>
			</dict>
		</array>
	</dict>
	<key>com.apple.print.PrintSettings.PMColorSyncProfileID</key>
	<dict>
		<key>com.apple.print.ticket.creator</key>
		<string>com.apple.printingmanager</string>
		<key>com.apple.print.ticket.itemArray</key>
		<array>
			<dict>
				<key>com.apple.print.PrintSettings.PMColorSyncProfileID</key>
				<integer>1294</integer>
				<key>com.apple.print.ticket.client</key>
				<string>com.apple.printingmanager</string>
				<key>com.apple.print.ticket.modDate</key>
				<date>2007-10-03T21:08:43Z</date>
				<key>com.apple.print.ticket.stateFlag</key>
				<integer>0</integer>
			</dict>
		</array>
	</dict>
	<key>com.apple.print.PrintSettings.PMCopies</key>
	<dict>
		<key>com.apple.print.ticket.creator</key>
		<string>com.apple.printingmanager</string>
		<key>com.apple.print.ticket.itemArray</key>
		<array>
			<dict>
				<key>com.apple.print.PrintSettings.PMCopies</key>
				<integer>1</integer>
				<key>com.apple.print.ticket.client</key>
				<string>com.apple.printingmanager</string>
				<key>com.apple.print.ticket.modDate</key>
				<date>2007-10-03T21:08:43Z</date>
				<key>com.apple.print.ticket.stateFlag</key>
				<integer>0</integer>
			</dict>
		</array>
	</dict>
	<key>com.apple.print.PrintSettings.PMCopyCollate</key>
	<dict>
		<key>com.apple.print.ticket.creator</key>
		<string>com.apple.printingmanager</string>
		<key>com.apple.print.ticket.itemArray</key>
		<array>
			<dict>
				<key>com.apple.print.PrintSettings.PMCopyCollate</key>
				<true/>
				<key>com.apple.print.ticket.client</key>
				<string>com.apple.printingmanager</string>
				<key>com.apple.print.ticket.modDate</key>
				<date>2007-10-03T21:08:43Z</date>
				<key>com.apple.print.ticket.stateFlag</key>
				<integer>0</integer>
			</dict>
		</array>
	</dict>
	<key>com.apple.print.PrintSettings.PMFirstPage</key>
	<dict>
		<key>com.apple.print.ticket.creator</key>
		<string>com.apple.printingmanager</string>
		<key>com.apple.print.ticket.itemArray</key>
		<array>
			<dict>
				<key>com.apple.print.PrintSettings.PMFirstPage</key>
				<integer>1</integer>
				<key>com.apple.print.ticket.client</key>
				<string>com.apple.printingmanager</string>
				<key>com.apple.print.ticket.modDate</key>
				<date>2007-10-03T21:08:43Z</date>
				<key>com.apple.print.ticket.stateFlag</key>
				<integer>0</integer>
			</dict>
		</array>
	</dict>
	<key>com.apple.print.PrintSettings.PMLastPage</key>
	<dict>
		<key>com.apple.print.ticket.creator</key>
		<string>com.apple.printingmanager</string>
		<key>com.apple.print.ticket.itemArray</key>
		<array>
			<dict>
				<key>com.apple.print.PrintSettings.PMLastPage</key>
				<integer>2147483647</integer>
				<key>com.apple.print.ticket.client</key>
				<string>com.apple.printingmanager</string>
				<key>com.apple.print.ticket.modDate</key>
				<date>2007-10-03T21:08:43Z</date>
				<key>com.apple.print.ticket.stateFlag</key>
				<integer>0</integer>
			</dict>
		</array>
	</dict>
	<key>com.apple.print.PrintSettings.PMPageRange</key>
	<dict>
		<key>com.apple.print.ticket.creator</key>
		<string>com.apple.printingmanager</string>
		<key>com.apple.print.ticket.itemArray</key>
		<array>
			<dict>
				<key>com.apple.print.PrintSettings.PMPageRange</key>
				<array>
					<integer>1</integer>
					<integer>2147483647</integer>
				</array>
				<key>com.apple.print.ticket.client</key>
				<string>com.apple.printingmanager</string>
				<key>com.apple.print.ticket.modDate</key>
				<date>2007-10-03T21:08:43Z</date>
				<key>com.apple.print.ticket.stateFlag</key>
				<integer>0</integer>
			</dict>
		</array>
	</dict>
	<key>com.apple.print.ticket.APIVersion</key>
	<string>00.20</string>
	<key>com.apple.print.ticket.privateLock</key>
	<false/>
	<key>com.apple.print.ticket.type</key>
	<string>com.apple.print.PrintSettingsTicket</string>
</dict>
</plist>
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200"/>
    <a:srgbClr val="0033CC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63" autoAdjust="0"/>
    <p:restoredTop sz="93178" autoAdjust="0"/>
  </p:normalViewPr>
  <p:slideViewPr>
    <p:cSldViewPr snapToGrid="0">
      <p:cViewPr>
        <p:scale>
          <a:sx n="70" d="100"/>
          <a:sy n="70" d="100"/>
        </p:scale>
        <p:origin x="-2058" y="-240"/>
      </p:cViewPr>
      <p:guideLst>
        <p:guide orient="horz" pos="2160"/>
        <p:guide orient="horz" pos="805"/>
        <p:guide pos="2926"/>
        <p:guide pos="278"/>
        <p:guide pos="54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8" d="100"/>
          <a:sy n="108" d="100"/>
        </p:scale>
        <p:origin x="-4328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41" Type="http://schemas.openxmlformats.org/officeDocument/2006/relationships/pmPRSettings" Target="pmPRSetting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6D456C47-B704-714A-AA87-4F2A6BF98B4B}" type="datetime1">
              <a:rPr lang="en-US" smtClean="0"/>
              <a:pPr/>
              <a:t>11/22/2011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5400D380-E0D7-4EB1-B91E-BFCC7DA7F2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347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15854B04-6404-C846-B89A-8A3DACA36273}" type="datetime1">
              <a:rPr lang="en-US" smtClean="0"/>
              <a:pPr/>
              <a:t>11/22/2011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B3A019F3-8596-4028-9847-CBD3A185B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346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6172200"/>
            <a:ext cx="8686800" cy="45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banner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937000"/>
            <a:ext cx="6380829" cy="1352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962400"/>
            <a:ext cx="6019800" cy="13176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D3EEF-DE4E-429D-8EC4-DDC531AFF587}" type="slidenum">
              <a:rPr lang="en-US" sz="1000" smtClean="0"/>
              <a:pPr/>
              <a:t>‹#›</a:t>
            </a:fld>
            <a:endParaRPr lang="en-US" sz="1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24000" y="1701800"/>
            <a:ext cx="6096000" cy="4588467"/>
          </a:xfrm>
        </p:spPr>
        <p:txBody>
          <a:bodyPr vert="horz" wrap="square" lIns="91440" numCol="1" anchor="t">
            <a:noAutofit/>
          </a:bodyPr>
          <a:lstStyle>
            <a:lvl1pPr marL="0" indent="-347472">
              <a:lnSpc>
                <a:spcPct val="100000"/>
              </a:lnSpc>
              <a:spcBef>
                <a:spcPts val="0"/>
              </a:spcBef>
              <a:buFontTx/>
              <a:buNone/>
              <a:defRPr sz="1600" baseline="0"/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tx2"/>
              </a:buClr>
              <a:buSzTx/>
              <a:buFont typeface="+mj-lt"/>
              <a:buNone/>
              <a:tabLst/>
              <a:defRPr lang="en-US" sz="1600" smtClean="0">
                <a:solidFill>
                  <a:schemeClr val="tx1"/>
                </a:solidFill>
              </a:defRPr>
            </a:lvl2pPr>
          </a:lstStyle>
          <a:p>
            <a:pPr lvl="1">
              <a:defRPr/>
            </a:pPr>
            <a:r>
              <a:rPr lang="en-US" dirty="0" smtClean="0">
                <a:solidFill>
                  <a:schemeClr val="tx2"/>
                </a:solidFill>
              </a:rPr>
              <a:t>Chapter One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sz="1600" dirty="0" smtClean="0">
                <a:sym typeface="Wingdings" pitchFamily="2" charset="2"/>
              </a:rPr>
              <a:t>N</a:t>
            </a:r>
            <a:r>
              <a:rPr lang="en-US" sz="1600" dirty="0" smtClean="0"/>
              <a:t>eed to condense or transfer into individual topics</a:t>
            </a:r>
            <a:endParaRPr lang="en-US" dirty="0" smtClean="0">
              <a:solidFill>
                <a:schemeClr val="tx2"/>
              </a:solidFill>
            </a:endParaRPr>
          </a:p>
          <a:p>
            <a:pPr lvl="1">
              <a:defRPr/>
            </a:pPr>
            <a:r>
              <a:rPr lang="en-US" dirty="0" smtClean="0">
                <a:solidFill>
                  <a:schemeClr val="tx2"/>
                </a:solidFill>
              </a:rPr>
              <a:t>Chapter Two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sz="1600" dirty="0" smtClean="0">
                <a:sym typeface="Wingdings" pitchFamily="2" charset="2"/>
              </a:rPr>
              <a:t>N</a:t>
            </a:r>
            <a:r>
              <a:rPr lang="en-US" sz="1600" dirty="0" smtClean="0"/>
              <a:t>eed to condense or transfer into individual topics</a:t>
            </a:r>
          </a:p>
          <a:p>
            <a:pPr lvl="1">
              <a:defRPr/>
            </a:pPr>
            <a:r>
              <a:rPr lang="en-US" dirty="0" smtClean="0">
                <a:solidFill>
                  <a:schemeClr val="tx2"/>
                </a:solidFill>
              </a:rPr>
              <a:t>Chapter Three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sz="1600" dirty="0" smtClean="0">
                <a:sym typeface="Wingdings" pitchFamily="2" charset="2"/>
              </a:rPr>
              <a:t>N</a:t>
            </a:r>
            <a:r>
              <a:rPr lang="en-US" sz="1600" dirty="0" smtClean="0"/>
              <a:t>eed to condense or transfer into individual topics</a:t>
            </a:r>
            <a:endParaRPr lang="en-US" dirty="0" smtClean="0">
              <a:solidFill>
                <a:schemeClr val="tx2"/>
              </a:solidFill>
            </a:endParaRPr>
          </a:p>
          <a:p>
            <a:pPr lvl="1">
              <a:defRPr/>
            </a:pPr>
            <a:r>
              <a:rPr lang="en-US" dirty="0" smtClean="0">
                <a:solidFill>
                  <a:schemeClr val="tx2"/>
                </a:solidFill>
              </a:rPr>
              <a:t>Chapter Four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sz="1600" dirty="0" smtClean="0">
                <a:sym typeface="Wingdings" pitchFamily="2" charset="2"/>
              </a:rPr>
              <a:t>N</a:t>
            </a:r>
            <a:r>
              <a:rPr lang="en-US" sz="1600" dirty="0" smtClean="0"/>
              <a:t>eed to condense or transfer into individual topics</a:t>
            </a:r>
            <a:br>
              <a:rPr lang="en-US" sz="1600" dirty="0" smtClean="0"/>
            </a:br>
            <a:endParaRPr lang="en-US" sz="1600" dirty="0" smtClean="0"/>
          </a:p>
          <a:p>
            <a:pPr lvl="1">
              <a:defRPr/>
            </a:pPr>
            <a:r>
              <a:rPr lang="en-US" sz="1800" dirty="0" smtClean="0">
                <a:solidFill>
                  <a:schemeClr val="tx2"/>
                </a:solidFill>
              </a:rPr>
              <a:t/>
            </a:r>
            <a:br>
              <a:rPr lang="en-US" sz="1800" dirty="0" smtClean="0">
                <a:solidFill>
                  <a:schemeClr val="tx2"/>
                </a:solidFill>
              </a:rPr>
            </a:br>
            <a:endParaRPr lang="en-US" sz="1800" dirty="0" smtClean="0">
              <a:solidFill>
                <a:schemeClr val="tx2"/>
              </a:solidFill>
            </a:endParaRPr>
          </a:p>
          <a:p>
            <a:pPr marL="0">
              <a:spcBef>
                <a:spcPts val="1080"/>
              </a:spcBef>
              <a:spcAft>
                <a:spcPts val="1800"/>
              </a:spcAft>
              <a:buClr>
                <a:schemeClr val="accent1"/>
              </a:buClr>
              <a:buNone/>
            </a:pPr>
            <a:endParaRPr lang="en-US" sz="1600" dirty="0" smtClean="0">
              <a:solidFill>
                <a:schemeClr val="accent1"/>
              </a:solidFill>
            </a:endParaRPr>
          </a:p>
          <a:p>
            <a:pPr marL="622300" lvl="2" indent="-222250" eaLnBrk="0" hangingPunct="0">
              <a:lnSpc>
                <a:spcPct val="95000"/>
              </a:lnSpc>
              <a:spcBef>
                <a:spcPct val="65000"/>
              </a:spcBef>
              <a:buClr>
                <a:schemeClr val="accent1"/>
              </a:buClr>
              <a:buSzPct val="85000"/>
            </a:pPr>
            <a:endParaRPr lang="en-US" sz="1600" dirty="0"/>
          </a:p>
        </p:txBody>
      </p:sp>
      <p:sp>
        <p:nvSpPr>
          <p:cNvPr id="5" name="Title 8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9906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Table of Contents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086600" y="1676400"/>
            <a:ext cx="533400" cy="47244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endParaRPr lang="en-US" dirty="0" smtClean="0"/>
          </a:p>
          <a:p>
            <a:pPr algn="r">
              <a:spcAft>
                <a:spcPts val="600"/>
              </a:spcAft>
            </a:pPr>
            <a:r>
              <a:rPr lang="en-US" sz="1800" dirty="0" smtClean="0">
                <a:solidFill>
                  <a:schemeClr val="tx2"/>
                </a:solidFill>
              </a:rPr>
              <a:t>2</a:t>
            </a:r>
          </a:p>
          <a:p>
            <a:pPr algn="r">
              <a:spcAft>
                <a:spcPts val="600"/>
              </a:spcAft>
            </a:pPr>
            <a:endParaRPr lang="en-US" sz="1800" dirty="0" smtClean="0">
              <a:solidFill>
                <a:schemeClr val="tx2"/>
              </a:solidFill>
            </a:endParaRPr>
          </a:p>
          <a:p>
            <a:pPr algn="r">
              <a:spcAft>
                <a:spcPts val="600"/>
              </a:spcAft>
            </a:pPr>
            <a:r>
              <a:rPr lang="en-US" sz="1800" dirty="0" smtClean="0">
                <a:solidFill>
                  <a:schemeClr val="tx2"/>
                </a:solidFill>
              </a:rPr>
              <a:t>3</a:t>
            </a:r>
          </a:p>
          <a:p>
            <a:pPr algn="r">
              <a:spcAft>
                <a:spcPts val="600"/>
              </a:spcAft>
            </a:pPr>
            <a:endParaRPr lang="en-US" sz="1800" dirty="0" smtClean="0">
              <a:solidFill>
                <a:schemeClr val="tx2"/>
              </a:solidFill>
            </a:endParaRPr>
          </a:p>
          <a:p>
            <a:pPr algn="r">
              <a:spcAft>
                <a:spcPts val="600"/>
              </a:spcAft>
            </a:pPr>
            <a:r>
              <a:rPr lang="en-US" sz="1800" dirty="0" smtClean="0">
                <a:solidFill>
                  <a:schemeClr val="tx2"/>
                </a:solidFill>
              </a:rPr>
              <a:t>4</a:t>
            </a:r>
          </a:p>
          <a:p>
            <a:pPr algn="r">
              <a:spcAft>
                <a:spcPts val="600"/>
              </a:spcAft>
            </a:pPr>
            <a:endParaRPr lang="en-US" sz="1800" dirty="0" smtClean="0">
              <a:solidFill>
                <a:schemeClr val="tx2"/>
              </a:solidFill>
            </a:endParaRPr>
          </a:p>
          <a:p>
            <a:pPr algn="r">
              <a:spcAft>
                <a:spcPts val="600"/>
              </a:spcAft>
            </a:pPr>
            <a:r>
              <a:rPr lang="en-US" sz="1800" dirty="0" smtClean="0">
                <a:solidFill>
                  <a:schemeClr val="tx2"/>
                </a:solidFill>
              </a:rPr>
              <a:t>5</a:t>
            </a:r>
          </a:p>
          <a:p>
            <a:pPr algn="r">
              <a:spcAft>
                <a:spcPts val="600"/>
              </a:spcAft>
            </a:pPr>
            <a:endParaRPr lang="en-US" sz="1800" dirty="0" smtClean="0">
              <a:solidFill>
                <a:schemeClr val="tx2"/>
              </a:solidFill>
            </a:endParaRPr>
          </a:p>
        </p:txBody>
      </p:sp>
      <p:sp>
        <p:nvSpPr>
          <p:cNvPr id="7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530352" y="1295400"/>
            <a:ext cx="8156448" cy="307777"/>
          </a:xfrm>
          <a:solidFill>
            <a:schemeClr val="accent6">
              <a:shade val="75000"/>
            </a:schemeClr>
          </a:solidFill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dirty="0"/>
              <a:t>Click to add heading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/>
          </a:p>
        </p:txBody>
      </p:sp>
      <p:sp>
        <p:nvSpPr>
          <p:cNvPr id="8" name="Content Placeholder 2"/>
          <p:cNvSpPr>
            <a:spLocks noGrp="1"/>
          </p:cNvSpPr>
          <p:nvPr userDrawn="1">
            <p:ph idx="1"/>
          </p:nvPr>
        </p:nvSpPr>
        <p:spPr>
          <a:xfrm>
            <a:off x="457200" y="1295400"/>
            <a:ext cx="8229600" cy="4588467"/>
          </a:xfrm>
        </p:spPr>
        <p:txBody>
          <a:bodyPr vert="horz" wrap="square" numCol="1" anchor="t">
            <a:noAutofit/>
          </a:bodyPr>
          <a:lstStyle>
            <a:lvl2pPr>
              <a:defRPr>
                <a:latin typeface="+mn-lt"/>
              </a:defRPr>
            </a:lvl2pPr>
          </a:lstStyle>
          <a:p>
            <a:pPr>
              <a:defRPr/>
            </a:pPr>
            <a:r>
              <a:rPr lang="en-US" sz="1800" dirty="0" smtClean="0">
                <a:solidFill>
                  <a:schemeClr val="tx2"/>
                </a:solidFill>
              </a:rPr>
              <a:t>Usual have four ad hoc training sessions per month (4-10 attendees)</a:t>
            </a:r>
          </a:p>
          <a:p>
            <a:pPr marL="800100" lvl="1" indent="-342900">
              <a:buClr>
                <a:schemeClr val="tx2"/>
              </a:buClr>
              <a:defRPr/>
            </a:pPr>
            <a:r>
              <a:rPr lang="en-US" sz="1600" dirty="0" smtClean="0"/>
              <a:t>Refresher training sessions have up to 15 attendees</a:t>
            </a:r>
          </a:p>
          <a:p>
            <a:pPr marL="800100" lvl="1" indent="-342900">
              <a:buClr>
                <a:schemeClr val="tx2"/>
              </a:buClr>
              <a:defRPr/>
            </a:pPr>
            <a:r>
              <a:rPr lang="en-US" sz="1600" dirty="0" smtClean="0"/>
              <a:t>Avoid mixing experience levels in sessions</a:t>
            </a:r>
          </a:p>
          <a:p>
            <a:pPr marL="800100" lvl="1" indent="-342900">
              <a:buClr>
                <a:schemeClr val="tx2"/>
              </a:buClr>
              <a:defRPr/>
            </a:pPr>
            <a:r>
              <a:rPr lang="en-US" sz="1600" dirty="0" smtClean="0"/>
              <a:t>Advanced training sessions are smaller (2-3 attendees) and more detailed</a:t>
            </a:r>
          </a:p>
          <a:p>
            <a:pPr marL="800100" lvl="1" indent="-342900">
              <a:spcAft>
                <a:spcPts val="1200"/>
              </a:spcAft>
              <a:buClr>
                <a:schemeClr val="tx2"/>
              </a:buClr>
              <a:defRPr/>
            </a:pPr>
            <a:r>
              <a:rPr lang="en-US" sz="1600" dirty="0" smtClean="0"/>
              <a:t>Most Sessions run for 90 minutes</a:t>
            </a:r>
            <a:br>
              <a:rPr lang="en-US" sz="1600" dirty="0" smtClean="0"/>
            </a:br>
            <a:r>
              <a:rPr lang="en-US" sz="1600" dirty="0" smtClean="0"/>
              <a:t>(maximum attention span and endurance of trainer)</a:t>
            </a:r>
          </a:p>
          <a:p>
            <a:pPr>
              <a:spcAft>
                <a:spcPts val="1200"/>
              </a:spcAft>
              <a:buClr>
                <a:schemeClr val="tx2"/>
              </a:buClr>
              <a:defRPr/>
            </a:pPr>
            <a:r>
              <a:rPr lang="en-US" sz="1800" dirty="0" smtClean="0">
                <a:solidFill>
                  <a:schemeClr val="tx2"/>
                </a:solidFill>
              </a:rPr>
              <a:t>For big product enhancement roll-outs, run multiple 60 minute overview sessions and invite everyone</a:t>
            </a:r>
          </a:p>
          <a:p>
            <a:pPr>
              <a:defRPr/>
            </a:pPr>
            <a:r>
              <a:rPr lang="en-US" sz="1800" dirty="0" smtClean="0">
                <a:solidFill>
                  <a:schemeClr val="tx2"/>
                </a:solidFill>
                <a:latin typeface="+mj-lt"/>
              </a:rPr>
              <a:t>Training material is being refreshed (covering every single topic)</a:t>
            </a:r>
          </a:p>
          <a:p>
            <a:pPr lvl="1">
              <a:defRPr/>
            </a:pPr>
            <a:r>
              <a:rPr lang="en-US" sz="1600" dirty="0" smtClean="0">
                <a:sym typeface="Wingdings" pitchFamily="2" charset="2"/>
              </a:rPr>
              <a:t>N</a:t>
            </a:r>
            <a:r>
              <a:rPr lang="en-US" sz="1600" dirty="0" smtClean="0"/>
              <a:t>eed to condense or transfer into individual topics</a:t>
            </a:r>
          </a:p>
          <a:p>
            <a:pPr lvl="1">
              <a:defRPr/>
            </a:pPr>
            <a:r>
              <a:rPr lang="en-US" sz="1600" dirty="0" smtClean="0"/>
              <a:t>Considering modularizing sessions in 30 minute prerecorded modules</a:t>
            </a:r>
          </a:p>
          <a:p>
            <a:pPr lvl="1">
              <a:defRPr/>
            </a:pPr>
            <a:r>
              <a:rPr lang="en-US" sz="1600" dirty="0" smtClean="0"/>
              <a:t>Had difficulty creating a recorded session with experienced contractor</a:t>
            </a:r>
          </a:p>
          <a:p>
            <a:pPr marL="0">
              <a:spcBef>
                <a:spcPts val="1080"/>
              </a:spcBef>
              <a:spcAft>
                <a:spcPts val="1800"/>
              </a:spcAft>
              <a:buClr>
                <a:schemeClr val="accent1"/>
              </a:buClr>
              <a:buNone/>
            </a:pPr>
            <a:endParaRPr lang="en-US" sz="1600" dirty="0" smtClean="0">
              <a:solidFill>
                <a:schemeClr val="accent1"/>
              </a:solidFill>
            </a:endParaRPr>
          </a:p>
          <a:p>
            <a:pPr marL="622300" lvl="2" indent="-222250" eaLnBrk="0" hangingPunct="0">
              <a:lnSpc>
                <a:spcPct val="95000"/>
              </a:lnSpc>
              <a:spcBef>
                <a:spcPct val="65000"/>
              </a:spcBef>
              <a:buClr>
                <a:schemeClr val="accent1"/>
              </a:buClr>
              <a:buSzPct val="85000"/>
            </a:pPr>
            <a:endParaRPr lang="en-US" sz="160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single </a:t>
            </a:r>
            <a:r>
              <a:rPr lang="en-US" dirty="0" err="1" smtClean="0"/>
              <a:t>colum</a:t>
            </a:r>
            <a:r>
              <a:rPr lang="en-US" dirty="0" smtClean="0"/>
              <a:t>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rnal_blu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1 </a:t>
            </a:r>
            <a:r>
              <a:rPr lang="en-US" dirty="0" err="1" smtClean="0"/>
              <a:t>colum</a:t>
            </a:r>
            <a:r>
              <a:rPr lang="en-US" dirty="0" smtClean="0"/>
              <a:t> with text 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7" name="Content Placeholder 2"/>
          <p:cNvSpPr>
            <a:spLocks noGrp="1"/>
          </p:cNvSpPr>
          <p:nvPr userDrawn="1">
            <p:ph idx="4294967295"/>
          </p:nvPr>
        </p:nvSpPr>
        <p:spPr>
          <a:xfrm>
            <a:off x="457200" y="1295400"/>
            <a:ext cx="8229600" cy="914401"/>
          </a:xfrm>
        </p:spPr>
        <p:txBody>
          <a:bodyPr vert="horz" wrap="square" numCol="1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480"/>
              </a:spcBef>
              <a:defRPr/>
            </a:lvl1pPr>
          </a:lstStyle>
          <a:p>
            <a:pPr marL="0" indent="-61913">
              <a:lnSpc>
                <a:spcPct val="100000"/>
              </a:lnSpc>
              <a:spcBef>
                <a:spcPct val="50000"/>
              </a:spcBef>
              <a:spcAft>
                <a:spcPts val="1200"/>
              </a:spcAft>
              <a:buFont typeface="Wingdings" charset="2"/>
              <a:buNone/>
            </a:pPr>
            <a:r>
              <a:rPr lang="en-US" sz="1800" dirty="0" smtClean="0">
                <a:solidFill>
                  <a:schemeClr val="tx2"/>
                </a:solidFill>
                <a:cs typeface="ＭＳ Ｐゴシック" charset="-128"/>
              </a:rPr>
              <a:t>An assessment by Mainstay Partners has shown that </a:t>
            </a:r>
            <a:r>
              <a:rPr lang="en-US" sz="1800" dirty="0" err="1" smtClean="0">
                <a:solidFill>
                  <a:schemeClr val="tx2"/>
                </a:solidFill>
                <a:cs typeface="ＭＳ Ｐゴシック" charset="-128"/>
              </a:rPr>
              <a:t>Travelport’</a:t>
            </a:r>
            <a:r>
              <a:rPr lang="en-US" altLang="ja-JP" sz="1800" dirty="0" err="1" smtClean="0">
                <a:solidFill>
                  <a:schemeClr val="tx2"/>
                </a:solidFill>
                <a:cs typeface="ＭＳ Ｐゴシック" charset="-128"/>
              </a:rPr>
              <a:t>s</a:t>
            </a:r>
            <a:r>
              <a:rPr lang="en-US" altLang="ja-JP" sz="1800" dirty="0" smtClean="0">
                <a:solidFill>
                  <a:schemeClr val="tx2"/>
                </a:solidFill>
                <a:cs typeface="ＭＳ Ｐゴシック" charset="-128"/>
              </a:rPr>
              <a:t> deployment of Citrix Online </a:t>
            </a:r>
            <a:r>
              <a:rPr lang="en-US" altLang="ja-JP" sz="1800" dirty="0" err="1" smtClean="0">
                <a:solidFill>
                  <a:schemeClr val="tx2"/>
                </a:solidFill>
                <a:cs typeface="ＭＳ Ｐゴシック" charset="-128"/>
              </a:rPr>
              <a:t>GoToMeeting</a:t>
            </a:r>
            <a:r>
              <a:rPr lang="en-US" altLang="ja-JP" sz="1800" dirty="0" smtClean="0">
                <a:solidFill>
                  <a:schemeClr val="tx2"/>
                </a:solidFill>
                <a:cs typeface="ＭＳ Ｐゴシック" charset="-128"/>
              </a:rPr>
              <a:t> reduced IT costs and enabled employees to more effectively manage their time with clients and customers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41325" y="2734734"/>
            <a:ext cx="8247063" cy="2777067"/>
          </a:xfrm>
          <a:gradFill flip="none" rotWithShape="1">
            <a:gsLst>
              <a:gs pos="100000">
                <a:schemeClr val="accent5"/>
              </a:gs>
              <a:gs pos="0">
                <a:schemeClr val="tx2">
                  <a:lumMod val="40000"/>
                  <a:lumOff val="60000"/>
                </a:schemeClr>
              </a:gs>
              <a:gs pos="99000">
                <a:schemeClr val="accent5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>
            <a:lvl1pPr>
              <a:defRPr sz="1600"/>
            </a:lvl1pPr>
          </a:lstStyle>
          <a:p>
            <a:pPr>
              <a:spcAft>
                <a:spcPts val="600"/>
              </a:spcAft>
            </a:pPr>
            <a:endParaRPr lang="en-US" sz="1700" dirty="0" smtClean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700" dirty="0" smtClean="0">
                <a:solidFill>
                  <a:schemeClr val="bg1"/>
                </a:solidFill>
              </a:rPr>
              <a:t>Need to contain cost</a:t>
            </a:r>
          </a:p>
          <a:p>
            <a:pPr>
              <a:spcAft>
                <a:spcPts val="600"/>
              </a:spcAft>
            </a:pPr>
            <a:r>
              <a:rPr lang="en-US" sz="1700" dirty="0" smtClean="0">
                <a:solidFill>
                  <a:schemeClr val="bg1"/>
                </a:solidFill>
              </a:rPr>
              <a:t>Decentralized, multiple virtual meeting platforms</a:t>
            </a:r>
          </a:p>
          <a:p>
            <a:pPr>
              <a:spcAft>
                <a:spcPts val="600"/>
              </a:spcAft>
            </a:pPr>
            <a:r>
              <a:rPr lang="en-US" sz="1700" dirty="0" smtClean="0">
                <a:solidFill>
                  <a:schemeClr val="bg1"/>
                </a:solidFill>
              </a:rPr>
              <a:t>Using multiple vendors reselling the same products (Cisco WebEx &amp; Microsoft LiveMeeting)</a:t>
            </a:r>
          </a:p>
          <a:p>
            <a:pPr>
              <a:spcAft>
                <a:spcPts val="600"/>
              </a:spcAft>
            </a:pPr>
            <a:r>
              <a:rPr lang="en-US" sz="1700" dirty="0" smtClean="0">
                <a:solidFill>
                  <a:schemeClr val="bg1"/>
                </a:solidFill>
              </a:rPr>
              <a:t>Recurring monthly overages with existing virtual meeting providers ($3,000 / month)</a:t>
            </a:r>
            <a:endParaRPr lang="en-US" sz="17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 userDrawn="1">
            <p:ph idx="13"/>
          </p:nvPr>
        </p:nvSpPr>
        <p:spPr>
          <a:xfrm>
            <a:off x="4953000" y="1828799"/>
            <a:ext cx="3733800" cy="4343400"/>
          </a:xfr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>
            <a:lvl1pPr algn="l">
              <a:defRPr sz="1600"/>
            </a:lvl1pPr>
          </a:lstStyle>
          <a:p>
            <a:pPr>
              <a:spcAft>
                <a:spcPts val="600"/>
              </a:spcAft>
            </a:pPr>
            <a:endParaRPr lang="en-US" sz="1700" dirty="0" smtClean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700" dirty="0" smtClean="0">
                <a:solidFill>
                  <a:schemeClr val="bg1"/>
                </a:solidFill>
              </a:rPr>
              <a:t>Need to contain cost</a:t>
            </a:r>
          </a:p>
          <a:p>
            <a:pPr>
              <a:spcAft>
                <a:spcPts val="600"/>
              </a:spcAft>
            </a:pPr>
            <a:r>
              <a:rPr lang="en-US" sz="1700" dirty="0" smtClean="0">
                <a:solidFill>
                  <a:schemeClr val="bg1"/>
                </a:solidFill>
              </a:rPr>
              <a:t>Decentralized, multiple virtual meeting platforms</a:t>
            </a:r>
          </a:p>
          <a:p>
            <a:pPr>
              <a:spcAft>
                <a:spcPts val="600"/>
              </a:spcAft>
            </a:pPr>
            <a:r>
              <a:rPr lang="en-US" sz="1700" dirty="0" smtClean="0">
                <a:solidFill>
                  <a:schemeClr val="bg1"/>
                </a:solidFill>
              </a:rPr>
              <a:t>Using multiple vendors reselling the same products (Cisco WebEx &amp; Microsoft LiveMeeting)</a:t>
            </a:r>
          </a:p>
          <a:p>
            <a:pPr>
              <a:spcAft>
                <a:spcPts val="600"/>
              </a:spcAft>
            </a:pPr>
            <a:r>
              <a:rPr lang="en-US" sz="1700" dirty="0" smtClean="0">
                <a:solidFill>
                  <a:schemeClr val="bg1"/>
                </a:solidFill>
              </a:rPr>
              <a:t>Recurring monthly overages with existing virtual meeting providers ($3,000 / month)</a:t>
            </a:r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15" name="AutoShape 9"/>
          <p:cNvSpPr>
            <a:spLocks noChangeArrowheads="1"/>
          </p:cNvSpPr>
          <p:nvPr userDrawn="1"/>
        </p:nvSpPr>
        <p:spPr bwMode="auto">
          <a:xfrm>
            <a:off x="3733800" y="3048000"/>
            <a:ext cx="1158875" cy="1308100"/>
          </a:xfrm>
          <a:prstGeom prst="rightArrow">
            <a:avLst>
              <a:gd name="adj1" fmla="val 75000"/>
              <a:gd name="adj2" fmla="val 37435"/>
            </a:avLst>
          </a:prstGeom>
          <a:gradFill flip="none" rotWithShape="1">
            <a:gsLst>
              <a:gs pos="63000">
                <a:schemeClr val="accent6"/>
              </a:gs>
              <a:gs pos="0">
                <a:srgbClr val="FFFFFF"/>
              </a:gs>
            </a:gsLst>
            <a:lin ang="0" scaled="1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Click to edit Master 2 </a:t>
            </a:r>
            <a:r>
              <a:rPr lang="en-US" dirty="0" err="1" smtClean="0"/>
              <a:t>colum</a:t>
            </a:r>
            <a:r>
              <a:rPr lang="en-US" dirty="0" smtClean="0"/>
              <a:t>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/>
          </a:p>
        </p:txBody>
      </p:sp>
      <p:sp>
        <p:nvSpPr>
          <p:cNvPr id="11" name="Content Placeholder 2"/>
          <p:cNvSpPr>
            <a:spLocks noGrp="1"/>
          </p:cNvSpPr>
          <p:nvPr userDrawn="1">
            <p:ph idx="1"/>
          </p:nvPr>
        </p:nvSpPr>
        <p:spPr>
          <a:xfrm>
            <a:off x="449792" y="1828800"/>
            <a:ext cx="3733800" cy="4343400"/>
          </a:xfr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>
            <a:lvl1pPr algn="l">
              <a:defRPr sz="1600"/>
            </a:lvl1pPr>
          </a:lstStyle>
          <a:p>
            <a:pPr>
              <a:spcAft>
                <a:spcPts val="600"/>
              </a:spcAft>
            </a:pPr>
            <a:endParaRPr lang="en-US" sz="1700" dirty="0" smtClean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700" dirty="0" smtClean="0">
                <a:solidFill>
                  <a:schemeClr val="bg1"/>
                </a:solidFill>
              </a:rPr>
              <a:t>Need to contain cost</a:t>
            </a:r>
          </a:p>
          <a:p>
            <a:pPr>
              <a:spcAft>
                <a:spcPts val="600"/>
              </a:spcAft>
            </a:pPr>
            <a:r>
              <a:rPr lang="en-US" sz="1700" dirty="0" smtClean="0">
                <a:solidFill>
                  <a:schemeClr val="bg1"/>
                </a:solidFill>
              </a:rPr>
              <a:t>Decentralized, multiple virtual meeting platforms</a:t>
            </a:r>
          </a:p>
          <a:p>
            <a:pPr>
              <a:spcAft>
                <a:spcPts val="600"/>
              </a:spcAft>
            </a:pPr>
            <a:r>
              <a:rPr lang="en-US" sz="1700" dirty="0" smtClean="0">
                <a:solidFill>
                  <a:schemeClr val="bg1"/>
                </a:solidFill>
              </a:rPr>
              <a:t>Using multiple vendors reselling the same products (Cisco WebEx &amp; Microsoft LiveMeeting)</a:t>
            </a:r>
          </a:p>
          <a:p>
            <a:pPr>
              <a:spcAft>
                <a:spcPts val="600"/>
              </a:spcAft>
            </a:pPr>
            <a:r>
              <a:rPr lang="en-US" sz="1700" dirty="0" smtClean="0">
                <a:solidFill>
                  <a:schemeClr val="bg1"/>
                </a:solidFill>
              </a:rPr>
              <a:t>Recurring monthly overages with existing virtual meeting providers ($3,000 / month)</a:t>
            </a:r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2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49792" y="1277938"/>
            <a:ext cx="3733800" cy="559329"/>
          </a:xfrm>
          <a:gradFill flip="none" rotWithShape="1">
            <a:gsLst>
              <a:gs pos="0">
                <a:srgbClr val="090200"/>
              </a:gs>
              <a:gs pos="49000">
                <a:schemeClr val="tx2"/>
              </a:gs>
              <a:gs pos="100000">
                <a:srgbClr val="0902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>
              <a:buNone/>
              <a:defRPr sz="1600"/>
            </a:lvl1pPr>
          </a:lstStyle>
          <a:p>
            <a:pPr>
              <a:spcAft>
                <a:spcPts val="600"/>
              </a:spcAft>
            </a:pPr>
            <a:r>
              <a:rPr lang="en-US" sz="1700" dirty="0" smtClean="0">
                <a:solidFill>
                  <a:schemeClr val="bg1"/>
                </a:solidFill>
              </a:rPr>
              <a:t>Need to contain cost</a:t>
            </a:r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25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954588" y="1277938"/>
            <a:ext cx="3733800" cy="559329"/>
          </a:xfrm>
          <a:gradFill flip="none" rotWithShape="1">
            <a:gsLst>
              <a:gs pos="0">
                <a:srgbClr val="090200"/>
              </a:gs>
              <a:gs pos="49000">
                <a:schemeClr val="tx2"/>
              </a:gs>
              <a:gs pos="100000">
                <a:srgbClr val="0902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>
              <a:buNone/>
              <a:defRPr sz="1600"/>
            </a:lvl1pPr>
          </a:lstStyle>
          <a:p>
            <a:pPr>
              <a:spcAft>
                <a:spcPts val="600"/>
              </a:spcAft>
            </a:pPr>
            <a:r>
              <a:rPr lang="en-US" sz="1700" dirty="0" smtClean="0">
                <a:solidFill>
                  <a:schemeClr val="bg1"/>
                </a:solidFill>
              </a:rPr>
              <a:t>Need to contain cost</a:t>
            </a:r>
            <a:endParaRPr lang="en-US" sz="17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/>
          </a:p>
        </p:txBody>
      </p:sp>
      <p:sp>
        <p:nvSpPr>
          <p:cNvPr id="9" name="Rectangle 2"/>
          <p:cNvSpPr txBox="1">
            <a:spLocks/>
          </p:cNvSpPr>
          <p:nvPr userDrawn="1"/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all" spc="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Sample Slides</a:t>
            </a:r>
            <a:endParaRPr kumimoji="0" lang="en-US" sz="2000" b="0" i="0" u="none" strike="noStrike" kern="1200" cap="all" spc="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7400"/>
            <a:ext cx="9144000" cy="2057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ullet tex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bg1"/>
                    </a:gs>
                    <a:gs pos="44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6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8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42560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6416675"/>
            <a:ext cx="914400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256D3EEF-DE4E-429D-8EC4-DDC531AFF587}" type="slidenum">
              <a:rPr lang="en-US" sz="1000" smtClean="0"/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01" r:id="rId2"/>
    <p:sldLayoutId id="2147483684" r:id="rId3"/>
    <p:sldLayoutId id="2147483700" r:id="rId4"/>
    <p:sldLayoutId id="2147483686" r:id="rId5"/>
    <p:sldLayoutId id="2147483688" r:id="rId6"/>
    <p:sldLayoutId id="2147483699" r:id="rId7"/>
    <p:sldLayoutId id="2147483709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cid:3390891021_21021597" TargetMode="External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10" Type="http://schemas.openxmlformats.org/officeDocument/2006/relationships/package" Target="../embeddings/Microsoft_Word_Document1.docx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Nov 22, 2011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endParaRPr lang="en-US" dirty="0"/>
          </a:p>
        </p:txBody>
      </p:sp>
      <p:pic>
        <p:nvPicPr>
          <p:cNvPr id="5" name="Picture 4" descr="bann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4300"/>
            <a:ext cx="6380829" cy="1352928"/>
          </a:xfrm>
          <a:prstGeom prst="rect">
            <a:avLst/>
          </a:prstGeom>
        </p:spPr>
      </p:pic>
      <p:sp>
        <p:nvSpPr>
          <p:cNvPr id="6" name="Title 12"/>
          <p:cNvSpPr txBox="1">
            <a:spLocks/>
          </p:cNvSpPr>
          <p:nvPr/>
        </p:nvSpPr>
        <p:spPr>
          <a:xfrm>
            <a:off x="0" y="3873500"/>
            <a:ext cx="64008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Cloud Profile Tool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Working Document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2</a:t>
            </a:fld>
            <a:endParaRPr lang="en-US" sz="10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Usage Scenario</a:t>
            </a:r>
            <a:br>
              <a:rPr lang="en-US" dirty="0" smtClean="0"/>
            </a:br>
            <a:r>
              <a:rPr lang="en-US" dirty="0" smtClean="0"/>
              <a:t>System-User Interactions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8740" y="1473959"/>
            <a:ext cx="1883391" cy="6937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90200"/>
                </a:solidFill>
              </a:rPr>
              <a:t>User goes to tool web page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668739" y="2363333"/>
            <a:ext cx="1883391" cy="6937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90200"/>
                </a:solidFill>
              </a:rPr>
              <a:t>Reads instructions to use tool, accepts terms &amp; conditions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668738" y="3211774"/>
            <a:ext cx="1883391" cy="10372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90200"/>
                </a:solidFill>
              </a:rPr>
              <a:t>Answers 10 questions (selects from multiple choice answers)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8737" y="4401404"/>
            <a:ext cx="1883391" cy="10372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90200"/>
                </a:solidFill>
              </a:rPr>
              <a:t>Through internal mapping system determines results to display (results are text paragraphs)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68811" y="1473959"/>
            <a:ext cx="1883391" cy="10372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90200"/>
                </a:solidFill>
              </a:rPr>
              <a:t>Before display of results system asks user to enter details – email, name, company name, industry segment, size of company, etc.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68810" y="2710213"/>
            <a:ext cx="1883391" cy="10372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90200"/>
                </a:solidFill>
              </a:rPr>
              <a:t>After user enters details system displays results as per step 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80259" y="1473959"/>
            <a:ext cx="1883391" cy="10372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90200"/>
                </a:solidFill>
              </a:rPr>
              <a:t>System updates back-end lead generation database with user details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80259" y="2710213"/>
            <a:ext cx="1883391" cy="10372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90200"/>
                </a:solidFill>
              </a:rPr>
              <a:t>System sends automated email to pre-defined Cisco users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68811" y="3899843"/>
            <a:ext cx="1883391" cy="10372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90200"/>
                </a:solidFill>
              </a:rPr>
              <a:t>User can download report to view offline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80259" y="3899843"/>
            <a:ext cx="1883391" cy="10372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90200"/>
                </a:solidFill>
              </a:rPr>
              <a:t>System updates a basic table with details captured in step 5</a:t>
            </a:r>
          </a:p>
        </p:txBody>
      </p:sp>
      <p:sp>
        <p:nvSpPr>
          <p:cNvPr id="17" name="Oval 16"/>
          <p:cNvSpPr/>
          <p:nvPr/>
        </p:nvSpPr>
        <p:spPr>
          <a:xfrm>
            <a:off x="163777" y="1583141"/>
            <a:ext cx="477672" cy="40943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91065" y="2505496"/>
            <a:ext cx="477672" cy="40943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91069" y="3556380"/>
            <a:ext cx="477672" cy="40943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91061" y="4587919"/>
            <a:ext cx="477672" cy="40943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991139" y="1812878"/>
            <a:ext cx="477672" cy="40943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Oval 21"/>
          <p:cNvSpPr/>
          <p:nvPr/>
        </p:nvSpPr>
        <p:spPr>
          <a:xfrm>
            <a:off x="2991131" y="2994545"/>
            <a:ext cx="477672" cy="40943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004783" y="4263797"/>
            <a:ext cx="477672" cy="40943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791215" y="1787857"/>
            <a:ext cx="477672" cy="40943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791207" y="2969524"/>
            <a:ext cx="477672" cy="40943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10</a:t>
            </a:r>
            <a:endParaRPr lang="en-US" sz="1050" dirty="0"/>
          </a:p>
        </p:txBody>
      </p:sp>
      <p:sp>
        <p:nvSpPr>
          <p:cNvPr id="27" name="Oval 26"/>
          <p:cNvSpPr/>
          <p:nvPr/>
        </p:nvSpPr>
        <p:spPr>
          <a:xfrm>
            <a:off x="5804859" y="4238776"/>
            <a:ext cx="477672" cy="40943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11</a:t>
            </a:r>
            <a:endParaRPr lang="en-US" sz="1050" dirty="0"/>
          </a:p>
        </p:txBody>
      </p:sp>
      <p:sp>
        <p:nvSpPr>
          <p:cNvPr id="28" name="Rectangle 27"/>
          <p:cNvSpPr/>
          <p:nvPr/>
        </p:nvSpPr>
        <p:spPr>
          <a:xfrm>
            <a:off x="3466531" y="5089473"/>
            <a:ext cx="1883391" cy="10372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90200"/>
                </a:solidFill>
              </a:rPr>
              <a:t>System displays other links user can access (Contact Us, white papers, etc.)</a:t>
            </a:r>
          </a:p>
        </p:txBody>
      </p:sp>
      <p:sp>
        <p:nvSpPr>
          <p:cNvPr id="29" name="Oval 28"/>
          <p:cNvSpPr/>
          <p:nvPr/>
        </p:nvSpPr>
        <p:spPr>
          <a:xfrm>
            <a:off x="2991131" y="5428406"/>
            <a:ext cx="477672" cy="40943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165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944" y="1050878"/>
            <a:ext cx="8297838" cy="5227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3</a:t>
            </a:fld>
            <a:endParaRPr lang="en-US" sz="10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Usage Scenario</a:t>
            </a:r>
            <a:br>
              <a:rPr lang="en-US" dirty="0" smtClean="0"/>
            </a:br>
            <a:r>
              <a:rPr lang="en-US" dirty="0" smtClean="0"/>
              <a:t>System-User Interactions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8740" y="1473959"/>
            <a:ext cx="1883391" cy="6937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90200"/>
                </a:solidFill>
              </a:rPr>
              <a:t>User goes to tool web page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668739" y="2363333"/>
            <a:ext cx="1883391" cy="6937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90200"/>
                </a:solidFill>
              </a:rPr>
              <a:t>Reads instructions to use tool, accepts terms &amp; conditions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668738" y="3211774"/>
            <a:ext cx="1883391" cy="10372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90200"/>
                </a:solidFill>
              </a:rPr>
              <a:t>Answers 10 questions (selects from multiple choice answers)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8737" y="4401404"/>
            <a:ext cx="1883391" cy="10372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90200"/>
                </a:solidFill>
              </a:rPr>
              <a:t>Through internal mapping system determines results to display (results are text paragraphs)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68811" y="1473959"/>
            <a:ext cx="1883391" cy="10372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90200"/>
                </a:solidFill>
              </a:rPr>
              <a:t>Before display of results system asks user to enter details – email, name, company name, industry segment, size of company, etc.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68810" y="2710213"/>
            <a:ext cx="1883391" cy="10372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90200"/>
                </a:solidFill>
              </a:rPr>
              <a:t>After user enters details system displays results as per step 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80259" y="1473959"/>
            <a:ext cx="1883391" cy="10372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90200"/>
                </a:solidFill>
              </a:rPr>
              <a:t>System updates back-end lead generation database with user details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80259" y="2710213"/>
            <a:ext cx="1883391" cy="10372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90200"/>
                </a:solidFill>
              </a:rPr>
              <a:t>System sends automated email to pre-defined Cisco users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68811" y="3899843"/>
            <a:ext cx="1883391" cy="10372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90200"/>
                </a:solidFill>
              </a:rPr>
              <a:t>User can download report to view offline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80259" y="3899843"/>
            <a:ext cx="1883391" cy="10372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90200"/>
                </a:solidFill>
              </a:rPr>
              <a:t>System updates a basic table with details captured in step 5</a:t>
            </a:r>
          </a:p>
        </p:txBody>
      </p:sp>
      <p:sp>
        <p:nvSpPr>
          <p:cNvPr id="17" name="Oval 16"/>
          <p:cNvSpPr/>
          <p:nvPr/>
        </p:nvSpPr>
        <p:spPr>
          <a:xfrm>
            <a:off x="163777" y="1583141"/>
            <a:ext cx="477672" cy="40943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91065" y="2505496"/>
            <a:ext cx="477672" cy="40943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91069" y="3556380"/>
            <a:ext cx="477672" cy="40943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91061" y="4587919"/>
            <a:ext cx="477672" cy="40943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991139" y="1812878"/>
            <a:ext cx="477672" cy="40943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Oval 21"/>
          <p:cNvSpPr/>
          <p:nvPr/>
        </p:nvSpPr>
        <p:spPr>
          <a:xfrm>
            <a:off x="2991131" y="2994545"/>
            <a:ext cx="477672" cy="40943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004783" y="4263797"/>
            <a:ext cx="477672" cy="40943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791215" y="1787857"/>
            <a:ext cx="477672" cy="40943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791207" y="2969524"/>
            <a:ext cx="477672" cy="40943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10</a:t>
            </a:r>
            <a:endParaRPr lang="en-US" sz="1050" dirty="0"/>
          </a:p>
        </p:txBody>
      </p:sp>
      <p:sp>
        <p:nvSpPr>
          <p:cNvPr id="27" name="Oval 26"/>
          <p:cNvSpPr/>
          <p:nvPr/>
        </p:nvSpPr>
        <p:spPr>
          <a:xfrm>
            <a:off x="5804859" y="4238776"/>
            <a:ext cx="477672" cy="40943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11</a:t>
            </a:r>
            <a:endParaRPr lang="en-US" sz="1050" dirty="0"/>
          </a:p>
        </p:txBody>
      </p:sp>
      <p:sp>
        <p:nvSpPr>
          <p:cNvPr id="28" name="Rectangle 27"/>
          <p:cNvSpPr/>
          <p:nvPr/>
        </p:nvSpPr>
        <p:spPr>
          <a:xfrm>
            <a:off x="3466531" y="5089473"/>
            <a:ext cx="1883391" cy="10372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90200"/>
                </a:solidFill>
              </a:rPr>
              <a:t>System displays other links user can access (Contact Us, white papers, etc.)</a:t>
            </a:r>
          </a:p>
        </p:txBody>
      </p:sp>
      <p:sp>
        <p:nvSpPr>
          <p:cNvPr id="29" name="Oval 28"/>
          <p:cNvSpPr/>
          <p:nvPr/>
        </p:nvSpPr>
        <p:spPr>
          <a:xfrm>
            <a:off x="2991131" y="5428406"/>
            <a:ext cx="477672" cy="40943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8</a:t>
            </a:r>
            <a:endParaRPr lang="en-US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366080" y="5225108"/>
            <a:ext cx="3093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986201" y="5334292"/>
            <a:ext cx="1417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90200"/>
                </a:solidFill>
              </a:rPr>
              <a:t>Web tool functionality (100% features)</a:t>
            </a:r>
            <a:endParaRPr lang="en-US" sz="1400" b="1" dirty="0">
              <a:solidFill>
                <a:srgbClr val="090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29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52131" y="1119113"/>
            <a:ext cx="2893325" cy="5048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4</a:t>
            </a:fld>
            <a:endParaRPr lang="en-US" sz="10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Usage Scenario</a:t>
            </a:r>
            <a:br>
              <a:rPr lang="en-US" dirty="0" smtClean="0"/>
            </a:br>
            <a:r>
              <a:rPr lang="en-US" dirty="0" smtClean="0"/>
              <a:t>System-User Interactions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57095" y="1514899"/>
            <a:ext cx="1883391" cy="6937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90200"/>
                </a:solidFill>
              </a:rPr>
              <a:t>User goes to tool web page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3057094" y="2404273"/>
            <a:ext cx="1883391" cy="6937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90200"/>
                </a:solidFill>
              </a:rPr>
              <a:t>Reads instructions to use tool, accepts terms &amp; conditions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57093" y="3252714"/>
            <a:ext cx="1883391" cy="10372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90200"/>
                </a:solidFill>
              </a:rPr>
              <a:t>Answers 10 questions (selects from multiple choice answers)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57092" y="4442344"/>
            <a:ext cx="1883391" cy="10372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90200"/>
                </a:solidFill>
              </a:rPr>
              <a:t>Through internal mapping system determines results to display (results are text paragraphs)</a:t>
            </a:r>
          </a:p>
        </p:txBody>
      </p:sp>
      <p:sp>
        <p:nvSpPr>
          <p:cNvPr id="17" name="Oval 16"/>
          <p:cNvSpPr/>
          <p:nvPr/>
        </p:nvSpPr>
        <p:spPr>
          <a:xfrm>
            <a:off x="2552132" y="1624081"/>
            <a:ext cx="477672" cy="40943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579420" y="2546436"/>
            <a:ext cx="477672" cy="40943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79424" y="3597320"/>
            <a:ext cx="477672" cy="40943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579416" y="4628859"/>
            <a:ext cx="477672" cy="40943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445456" y="1351125"/>
            <a:ext cx="3093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75274" y="1160053"/>
            <a:ext cx="14196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Offline tool functionality</a:t>
            </a:r>
          </a:p>
          <a:p>
            <a:endParaRPr lang="en-US" sz="1400" b="1" dirty="0"/>
          </a:p>
          <a:p>
            <a:r>
              <a:rPr lang="en-US" sz="1400" b="1" dirty="0" smtClean="0"/>
              <a:t>Can have conference version for text and images so that look and feel is different from web tool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4618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5</a:t>
            </a:fld>
            <a:endParaRPr lang="en-US" sz="10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Required (1/3)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8740" y="1473959"/>
            <a:ext cx="1883391" cy="6937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90200"/>
                </a:solidFill>
              </a:rPr>
              <a:t>User goes to tool web page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668739" y="2363333"/>
            <a:ext cx="1883391" cy="6937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90200"/>
                </a:solidFill>
              </a:rPr>
              <a:t>Reads instructions to use tool, accepts terms &amp; conditions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668738" y="3211774"/>
            <a:ext cx="1883391" cy="10372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90200"/>
                </a:solidFill>
              </a:rPr>
              <a:t>Answers 10 questions (selects from multiple choice answers)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8737" y="4401404"/>
            <a:ext cx="1883391" cy="10372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90200"/>
                </a:solidFill>
              </a:rPr>
              <a:t>Through internal mapping system determines results to display (results are text paragraphs)</a:t>
            </a:r>
          </a:p>
        </p:txBody>
      </p:sp>
      <p:sp>
        <p:nvSpPr>
          <p:cNvPr id="17" name="Oval 16"/>
          <p:cNvSpPr/>
          <p:nvPr/>
        </p:nvSpPr>
        <p:spPr>
          <a:xfrm>
            <a:off x="163777" y="1583141"/>
            <a:ext cx="477672" cy="40943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91065" y="2505496"/>
            <a:ext cx="477672" cy="40943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91069" y="3556380"/>
            <a:ext cx="477672" cy="40943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91061" y="4587919"/>
            <a:ext cx="477672" cy="40943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645469"/>
              </p:ext>
            </p:extLst>
          </p:nvPr>
        </p:nvGraphicFramePr>
        <p:xfrm>
          <a:off x="2634019" y="1046585"/>
          <a:ext cx="6291618" cy="5339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428336"/>
                <a:gridCol w="4154223"/>
                <a:gridCol w="1709059"/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90200"/>
                          </a:solidFill>
                        </a:rPr>
                        <a:t>Information required for 1-4</a:t>
                      </a:r>
                      <a:endParaRPr lang="en-US" sz="16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902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90200"/>
                          </a:solidFill>
                        </a:rPr>
                        <a:t>Web page address for Tool</a:t>
                      </a:r>
                      <a:endParaRPr lang="en-US" sz="14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902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90200"/>
                          </a:solidFill>
                        </a:rPr>
                        <a:t>About the tool (text)</a:t>
                      </a:r>
                      <a:endParaRPr lang="en-US" sz="14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902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90200"/>
                          </a:solidFill>
                        </a:rPr>
                        <a:t>Instructions for the tool (text)</a:t>
                      </a:r>
                      <a:endParaRPr lang="en-US" sz="14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90200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90200"/>
                          </a:solidFill>
                        </a:rPr>
                        <a:t>Terms &amp;</a:t>
                      </a:r>
                      <a:r>
                        <a:rPr lang="en-US" sz="1400" baseline="0" dirty="0" smtClean="0">
                          <a:solidFill>
                            <a:srgbClr val="090200"/>
                          </a:solidFill>
                        </a:rPr>
                        <a:t> Conditions</a:t>
                      </a:r>
                      <a:endParaRPr lang="en-US" sz="14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90200"/>
                          </a:solidFill>
                        </a:rPr>
                        <a:t>Use links</a:t>
                      </a:r>
                      <a:r>
                        <a:rPr lang="en-US" sz="1200" baseline="0" dirty="0" smtClean="0">
                          <a:solidFill>
                            <a:srgbClr val="090200"/>
                          </a:solidFill>
                        </a:rPr>
                        <a:t> in Cisco.com</a:t>
                      </a:r>
                      <a:endParaRPr lang="en-US" sz="12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90200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90200"/>
                          </a:solidFill>
                        </a:rPr>
                        <a:t>Any logos / pictures</a:t>
                      </a:r>
                      <a:endParaRPr lang="en-US" sz="14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90200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90200"/>
                          </a:solidFill>
                        </a:rPr>
                        <a:t>Wireframe (graphics</a:t>
                      </a:r>
                      <a:r>
                        <a:rPr lang="en-US" sz="1400" baseline="0" dirty="0" smtClean="0">
                          <a:solidFill>
                            <a:srgbClr val="090200"/>
                          </a:solidFill>
                        </a:rPr>
                        <a:t> / page template, colors, fonts)</a:t>
                      </a:r>
                      <a:endParaRPr lang="en-US" sz="14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90200"/>
                          </a:solidFill>
                        </a:rPr>
                        <a:t>Please see sample attached</a:t>
                      </a:r>
                      <a:endParaRPr lang="en-US" sz="12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90200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90200"/>
                          </a:solidFill>
                        </a:rPr>
                        <a:t>List of questions &amp; multiple choice answers</a:t>
                      </a:r>
                      <a:endParaRPr lang="en-US" sz="14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90200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90200"/>
                          </a:solidFill>
                        </a:rPr>
                        <a:t>Format in which they should be displayed</a:t>
                      </a:r>
                      <a:endParaRPr lang="en-US" sz="14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90200"/>
                          </a:solidFill>
                        </a:rPr>
                        <a:t>Mainstay / Cisco to discuss and</a:t>
                      </a:r>
                      <a:r>
                        <a:rPr lang="en-US" sz="1200" baseline="0" dirty="0" smtClean="0">
                          <a:solidFill>
                            <a:srgbClr val="090200"/>
                          </a:solidFill>
                        </a:rPr>
                        <a:t> finalize</a:t>
                      </a:r>
                      <a:endParaRPr lang="en-US" sz="12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90200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90200"/>
                          </a:solidFill>
                        </a:rPr>
                        <a:t>Results</a:t>
                      </a:r>
                      <a:r>
                        <a:rPr lang="en-US" sz="1400" baseline="0" dirty="0" smtClean="0">
                          <a:solidFill>
                            <a:srgbClr val="090200"/>
                          </a:solidFill>
                        </a:rPr>
                        <a:t> to be displayed (text)</a:t>
                      </a:r>
                      <a:endParaRPr lang="en-US" sz="14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90200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90200"/>
                          </a:solidFill>
                        </a:rPr>
                        <a:t>Logic for determining results based on answers</a:t>
                      </a:r>
                      <a:endParaRPr lang="en-US" sz="14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90200"/>
                          </a:solidFill>
                        </a:rPr>
                        <a:t>Simple mapping on Excel will do</a:t>
                      </a:r>
                      <a:endParaRPr lang="en-US" sz="12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90200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90200"/>
                          </a:solidFill>
                        </a:rPr>
                        <a:t>Technology details for development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   a. Programming Language</a:t>
                      </a:r>
                      <a:endParaRPr lang="en-US" sz="12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   b. Application Server</a:t>
                      </a:r>
                      <a:endParaRPr lang="en-US" sz="12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   c.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496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6</a:t>
            </a:fld>
            <a:endParaRPr lang="en-US" sz="10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Required (2/3)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8740" y="1473959"/>
            <a:ext cx="1883391" cy="6937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90200"/>
                </a:solidFill>
              </a:rPr>
              <a:t>User goes to tool web page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668739" y="2363333"/>
            <a:ext cx="1883391" cy="6937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90200"/>
                </a:solidFill>
              </a:rPr>
              <a:t>Reads instructions to use tool, accepts terms &amp; conditions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668738" y="3211774"/>
            <a:ext cx="1883391" cy="10372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90200"/>
                </a:solidFill>
              </a:rPr>
              <a:t>Answers 10 questions (selects from multiple choice answers)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8737" y="4401404"/>
            <a:ext cx="1883391" cy="10372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90200"/>
                </a:solidFill>
              </a:rPr>
              <a:t>Through internal mapping system determines results to display (results are text paragraphs)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68811" y="1473959"/>
            <a:ext cx="1883391" cy="10372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90200"/>
                </a:solidFill>
              </a:rPr>
              <a:t>Before display of results system asks user to enter details – email, name, company name, industry segment, size of company, etc.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68810" y="2710213"/>
            <a:ext cx="1883391" cy="10372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90200"/>
                </a:solidFill>
              </a:rPr>
              <a:t>After user enters details system displays results as per step 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68811" y="3899843"/>
            <a:ext cx="1883391" cy="10372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90200"/>
                </a:solidFill>
              </a:rPr>
              <a:t>User can download report to view offline</a:t>
            </a:r>
          </a:p>
        </p:txBody>
      </p:sp>
      <p:sp>
        <p:nvSpPr>
          <p:cNvPr id="17" name="Oval 16"/>
          <p:cNvSpPr/>
          <p:nvPr/>
        </p:nvSpPr>
        <p:spPr>
          <a:xfrm>
            <a:off x="163777" y="1583141"/>
            <a:ext cx="477672" cy="40943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91065" y="2505496"/>
            <a:ext cx="477672" cy="40943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91069" y="3556380"/>
            <a:ext cx="477672" cy="40943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91061" y="4587919"/>
            <a:ext cx="477672" cy="40943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991139" y="1812878"/>
            <a:ext cx="477672" cy="40943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Oval 21"/>
          <p:cNvSpPr/>
          <p:nvPr/>
        </p:nvSpPr>
        <p:spPr>
          <a:xfrm>
            <a:off x="2991131" y="2994545"/>
            <a:ext cx="477672" cy="40943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004783" y="4263797"/>
            <a:ext cx="477672" cy="40943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466531" y="5089473"/>
            <a:ext cx="1883391" cy="10372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90200"/>
                </a:solidFill>
              </a:rPr>
              <a:t>System displays other links user can access (Contact Us, white papers, etc.)</a:t>
            </a:r>
          </a:p>
        </p:txBody>
      </p:sp>
      <p:sp>
        <p:nvSpPr>
          <p:cNvPr id="29" name="Oval 28"/>
          <p:cNvSpPr/>
          <p:nvPr/>
        </p:nvSpPr>
        <p:spPr>
          <a:xfrm>
            <a:off x="2991131" y="5428406"/>
            <a:ext cx="477672" cy="40943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8</a:t>
            </a:r>
            <a:endParaRPr lang="en-US" sz="1600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013467"/>
              </p:ext>
            </p:extLst>
          </p:nvPr>
        </p:nvGraphicFramePr>
        <p:xfrm>
          <a:off x="5475032" y="1502327"/>
          <a:ext cx="3452883" cy="433949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235074"/>
                <a:gridCol w="2279866"/>
                <a:gridCol w="937943"/>
              </a:tblGrid>
              <a:tr h="558485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90200"/>
                          </a:solidFill>
                        </a:rPr>
                        <a:t>Information required for 5-8</a:t>
                      </a:r>
                      <a:endParaRPr lang="en-US" sz="16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</a:tr>
              <a:tr h="100064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90200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90200"/>
                          </a:solidFill>
                        </a:rPr>
                        <a:t>Data to be gathered from user (email</a:t>
                      </a:r>
                      <a:r>
                        <a:rPr lang="en-US" sz="1600" baseline="0" dirty="0" smtClean="0">
                          <a:solidFill>
                            <a:srgbClr val="090200"/>
                          </a:solidFill>
                        </a:rPr>
                        <a:t> address, etc.)</a:t>
                      </a:r>
                      <a:endParaRPr lang="en-US" sz="16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</a:tr>
              <a:tr h="68708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90200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90200"/>
                          </a:solidFill>
                        </a:rPr>
                        <a:t>Report download</a:t>
                      </a:r>
                      <a:r>
                        <a:rPr lang="en-US" sz="1600" baseline="0" dirty="0" smtClean="0">
                          <a:solidFill>
                            <a:srgbClr val="090200"/>
                          </a:solidFill>
                        </a:rPr>
                        <a:t> format</a:t>
                      </a:r>
                      <a:endParaRPr lang="en-US" sz="16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90200"/>
                          </a:solidFill>
                        </a:rPr>
                        <a:t>Mainstay / Cisco to discuss and finalize</a:t>
                      </a:r>
                      <a:endParaRPr lang="en-US" sz="12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</a:tr>
              <a:tr h="68708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90200"/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90200"/>
                          </a:solidFill>
                        </a:rPr>
                        <a:t>Other links to be displayed on</a:t>
                      </a:r>
                      <a:r>
                        <a:rPr lang="en-US" sz="1600" baseline="0" dirty="0" smtClean="0">
                          <a:solidFill>
                            <a:srgbClr val="090200"/>
                          </a:solidFill>
                        </a:rPr>
                        <a:t> results page (Contact Us, Contact Me, etc.)</a:t>
                      </a:r>
                      <a:endParaRPr lang="en-US" sz="16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</a:tr>
              <a:tr h="68708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90200"/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90200"/>
                          </a:solidFill>
                        </a:rPr>
                        <a:t>Text to</a:t>
                      </a:r>
                      <a:r>
                        <a:rPr lang="en-US" sz="1600" baseline="0" dirty="0" smtClean="0">
                          <a:solidFill>
                            <a:srgbClr val="090200"/>
                          </a:solidFill>
                        </a:rPr>
                        <a:t> be displayed for those links</a:t>
                      </a:r>
                      <a:endParaRPr lang="en-US" sz="16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23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7</a:t>
            </a:fld>
            <a:endParaRPr lang="en-US" sz="10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Required (3/3)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80259" y="1473959"/>
            <a:ext cx="1883391" cy="10372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90200"/>
                </a:solidFill>
              </a:rPr>
              <a:t>System updates back-end lead generation database with user details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80259" y="2710213"/>
            <a:ext cx="1883391" cy="10372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90200"/>
                </a:solidFill>
              </a:rPr>
              <a:t>System sends automated email to pre-defined Cisco users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80259" y="3899843"/>
            <a:ext cx="1883391" cy="10372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90200"/>
                </a:solidFill>
              </a:rPr>
              <a:t>System updates a basic table with details captured in step 5</a:t>
            </a:r>
          </a:p>
        </p:txBody>
      </p:sp>
      <p:sp>
        <p:nvSpPr>
          <p:cNvPr id="25" name="Oval 24"/>
          <p:cNvSpPr/>
          <p:nvPr/>
        </p:nvSpPr>
        <p:spPr>
          <a:xfrm>
            <a:off x="5791215" y="1787857"/>
            <a:ext cx="477672" cy="40943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6" name="Oval 25"/>
          <p:cNvSpPr/>
          <p:nvPr/>
        </p:nvSpPr>
        <p:spPr>
          <a:xfrm>
            <a:off x="5791207" y="2969524"/>
            <a:ext cx="477672" cy="40943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10</a:t>
            </a:r>
            <a:endParaRPr lang="en-US" sz="1050" dirty="0"/>
          </a:p>
        </p:txBody>
      </p:sp>
      <p:sp>
        <p:nvSpPr>
          <p:cNvPr id="27" name="Oval 26"/>
          <p:cNvSpPr/>
          <p:nvPr/>
        </p:nvSpPr>
        <p:spPr>
          <a:xfrm>
            <a:off x="5804859" y="4238776"/>
            <a:ext cx="477672" cy="40943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11</a:t>
            </a:r>
            <a:endParaRPr lang="en-US" sz="1050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977306"/>
              </p:ext>
            </p:extLst>
          </p:nvPr>
        </p:nvGraphicFramePr>
        <p:xfrm>
          <a:off x="191069" y="1329634"/>
          <a:ext cx="5377218" cy="21914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366084"/>
                <a:gridCol w="3550464"/>
                <a:gridCol w="1460670"/>
              </a:tblGrid>
              <a:tr h="675846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90200"/>
                          </a:solidFill>
                        </a:rPr>
                        <a:t>Information required for 8-10</a:t>
                      </a:r>
                      <a:endParaRPr lang="en-US" sz="16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</a:tr>
              <a:tr h="72052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90200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90200"/>
                          </a:solidFill>
                        </a:rPr>
                        <a:t>Back-end</a:t>
                      </a:r>
                      <a:r>
                        <a:rPr lang="en-US" sz="1600" baseline="0" dirty="0" smtClean="0">
                          <a:solidFill>
                            <a:srgbClr val="090200"/>
                          </a:solidFill>
                        </a:rPr>
                        <a:t> system details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rgbClr val="090200"/>
                          </a:solidFill>
                        </a:rPr>
                        <a:t>Name of system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rgbClr val="090200"/>
                          </a:solidFill>
                        </a:rPr>
                        <a:t>Technology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rgbClr val="090200"/>
                          </a:solidFill>
                        </a:rPr>
                        <a:t>APIs available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rgbClr val="090200"/>
                          </a:solidFill>
                        </a:rPr>
                        <a:t>Which tables / fields to update</a:t>
                      </a:r>
                      <a:endParaRPr lang="en-US" sz="12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</a:tr>
              <a:tr h="44884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90200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90200"/>
                          </a:solidFill>
                        </a:rPr>
                        <a:t>Email</a:t>
                      </a:r>
                      <a:r>
                        <a:rPr lang="en-US" sz="1600" baseline="0" dirty="0" smtClean="0">
                          <a:solidFill>
                            <a:srgbClr val="090200"/>
                          </a:solidFill>
                        </a:rPr>
                        <a:t> address of recipients</a:t>
                      </a:r>
                      <a:endParaRPr lang="en-US" sz="16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902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39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27797" y="1132764"/>
            <a:ext cx="8311487" cy="2292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325815"/>
              </p:ext>
            </p:extLst>
          </p:nvPr>
        </p:nvGraphicFramePr>
        <p:xfrm>
          <a:off x="1875921" y="1502324"/>
          <a:ext cx="1221471" cy="954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Packager Shell Object" showAsIcon="1" r:id="rId3" imgW="914400" imgH="714240" progId="Package">
                  <p:embed/>
                </p:oleObj>
              </mc:Choice>
              <mc:Fallback>
                <p:oleObj name="Packager Shell Object" showAsIcon="1" r:id="rId3" imgW="914400" imgH="7142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5921" y="1502324"/>
                        <a:ext cx="1221471" cy="954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747753"/>
              </p:ext>
            </p:extLst>
          </p:nvPr>
        </p:nvGraphicFramePr>
        <p:xfrm>
          <a:off x="3605021" y="1502324"/>
          <a:ext cx="1148113" cy="8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Packager Shell Object" showAsIcon="1" r:id="rId5" imgW="914400" imgH="714240" progId="Package">
                  <p:embed/>
                </p:oleObj>
              </mc:Choice>
              <mc:Fallback>
                <p:oleObj name="Packager Shell Object" showAsIcon="1" r:id="rId5" imgW="914400" imgH="7142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05021" y="1502324"/>
                        <a:ext cx="1148113" cy="896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932806"/>
              </p:ext>
            </p:extLst>
          </p:nvPr>
        </p:nvGraphicFramePr>
        <p:xfrm>
          <a:off x="4991976" y="1502324"/>
          <a:ext cx="914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Packager Shell Object" showAsIcon="1" r:id="rId7" imgW="914400" imgH="714240" progId="Package">
                  <p:embed/>
                </p:oleObj>
              </mc:Choice>
              <mc:Fallback>
                <p:oleObj name="Packager Shell Object" showAsIcon="1" r:id="rId7" imgW="914400" imgH="7142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91976" y="1502324"/>
                        <a:ext cx="914400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708040"/>
              </p:ext>
            </p:extLst>
          </p:nvPr>
        </p:nvGraphicFramePr>
        <p:xfrm>
          <a:off x="6343105" y="1502324"/>
          <a:ext cx="914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Document" showAsIcon="1" r:id="rId10" imgW="914400" imgH="714240" progId="Word.Document.12">
                  <p:embed/>
                </p:oleObj>
              </mc:Choice>
              <mc:Fallback>
                <p:oleObj name="Document" showAsIcon="1" r:id="rId10" imgW="914400" imgH="7142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43105" y="1502324"/>
                        <a:ext cx="914400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Sample wireframe / graphics standards 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&amp; discussion notes from past work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68998" y="2606722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Cisco Container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91141" y="2595348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ROI Calculator Front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9985" y="3875983"/>
            <a:ext cx="8625525" cy="223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Bar and Pie Chart colors</a:t>
            </a:r>
            <a:b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Apply a new shade of green #c0d562, we can keep the current blue.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Font-family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: Arial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Font Colors</a:t>
            </a:r>
            <a:b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Header: #444444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Standard text: #525252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Links: #2970a6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Let’s apply this style for the tabs.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5" descr="cid:3390891021_21021597"/>
          <p:cNvPicPr>
            <a:picLocks noChangeAspect="1" noChangeArrowheads="1"/>
          </p:cNvPicPr>
          <p:nvPr/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22" y="5220273"/>
            <a:ext cx="512316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444171" y="261127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24832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mainstay">
  <a:themeElements>
    <a:clrScheme name="mainstay_1">
      <a:dk1>
        <a:srgbClr val="51514F"/>
      </a:dk1>
      <a:lt1>
        <a:sysClr val="window" lastClr="FFFFFF"/>
      </a:lt1>
      <a:dk2>
        <a:srgbClr val="1E5397"/>
      </a:dk2>
      <a:lt2>
        <a:srgbClr val="EEECE1"/>
      </a:lt2>
      <a:accent1>
        <a:srgbClr val="888888"/>
      </a:accent1>
      <a:accent2>
        <a:srgbClr val="EAF6F8"/>
      </a:accent2>
      <a:accent3>
        <a:srgbClr val="609F38"/>
      </a:accent3>
      <a:accent4>
        <a:srgbClr val="C40000"/>
      </a:accent4>
      <a:accent5>
        <a:srgbClr val="3765A3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mainstay.thmx</Template>
  <TotalTime>0</TotalTime>
  <Words>778</Words>
  <Application>Microsoft Office PowerPoint</Application>
  <PresentationFormat>On-screen Show (4:3)</PresentationFormat>
  <Paragraphs>157</Paragraphs>
  <Slides>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mainstay</vt:lpstr>
      <vt:lpstr>Packager Shell Object</vt:lpstr>
      <vt:lpstr>Document</vt:lpstr>
      <vt:lpstr>To </vt:lpstr>
      <vt:lpstr>Tool Usage Scenario System-User Interactions</vt:lpstr>
      <vt:lpstr>Tool Usage Scenario System-User Interactions</vt:lpstr>
      <vt:lpstr>Tool Usage Scenario System-User Interactions</vt:lpstr>
      <vt:lpstr>Information Required (1/3)</vt:lpstr>
      <vt:lpstr>Information Required (2/3)</vt:lpstr>
      <vt:lpstr>Information Required (3/3)</vt:lpstr>
      <vt:lpstr>Sample wireframe / graphics standards  &amp; discussion notes from past work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2011-10-14T21:07:13Z</dcterms:created>
  <dcterms:modified xsi:type="dcterms:W3CDTF">2011-11-22T18:44:48Z</dcterms:modified>
</cp:coreProperties>
</file>