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87" autoAdjust="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A25C3-1AFD-4413-B35C-DDD501A5BB0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3E353-8319-4B87-B55E-D1A3C8F12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Izdelal sem spletno aplikacijo za shranjevanje informacij podjetja.</a:t>
            </a:r>
          </a:p>
          <a:p>
            <a:r>
              <a:rPr lang="sl-SI" dirty="0"/>
              <a:t>Stran odjemalca sem zgradil na osnovi HTML ogrodja, na katerem sem z </a:t>
            </a:r>
            <a:r>
              <a:rPr lang="sl-SI" dirty="0" err="1"/>
              <a:t>JavaScriptom</a:t>
            </a:r>
            <a:r>
              <a:rPr lang="sl-SI" dirty="0"/>
              <a:t> in knjižnico </a:t>
            </a:r>
            <a:r>
              <a:rPr lang="sl-SI" dirty="0" err="1"/>
              <a:t>React</a:t>
            </a:r>
            <a:r>
              <a:rPr lang="sl-SI" dirty="0"/>
              <a:t> oblikoval uporabniški vmesnik. Za logiko poskrbi </a:t>
            </a:r>
            <a:r>
              <a:rPr lang="sl-SI" dirty="0" err="1"/>
              <a:t>React</a:t>
            </a:r>
            <a:r>
              <a:rPr lang="sl-SI" dirty="0"/>
              <a:t>, za stilsko oblikovanje pa CSS. Knjižnico </a:t>
            </a:r>
            <a:r>
              <a:rPr lang="sl-SI" dirty="0" err="1"/>
              <a:t>Axios</a:t>
            </a:r>
            <a:r>
              <a:rPr lang="sl-SI" dirty="0"/>
              <a:t> sem uporabil za HTTP poizvedbe na strežniško stran.</a:t>
            </a:r>
          </a:p>
          <a:p>
            <a:r>
              <a:rPr lang="sl-SI" dirty="0"/>
              <a:t>Strežniška stran je se izvaja v okolju Node.js, za sam strežnik pa sem uporabil knjižnico Express.js, ki omogoča povezavo s podatkovno bazo prek HTTP zahtev. Z </a:t>
            </a:r>
            <a:r>
              <a:rPr lang="sl-SI" dirty="0" err="1"/>
              <a:t>Axiosom</a:t>
            </a:r>
            <a:r>
              <a:rPr lang="sl-SI" dirty="0"/>
              <a:t> lahko </a:t>
            </a:r>
            <a:r>
              <a:rPr lang="sl-SI" dirty="0" err="1"/>
              <a:t>odjemlaec</a:t>
            </a:r>
            <a:r>
              <a:rPr lang="sl-SI" dirty="0"/>
              <a:t> preko URL-ja dostopa do Express strežnika, ki daje poizvedbe na podatkovno bazo.</a:t>
            </a:r>
          </a:p>
          <a:p>
            <a:r>
              <a:rPr lang="sl-SI" dirty="0"/>
              <a:t>Za SUPB sem uporabil </a:t>
            </a:r>
            <a:r>
              <a:rPr lang="sl-SI" dirty="0" err="1"/>
              <a:t>MySQL</a:t>
            </a:r>
            <a:r>
              <a:rPr lang="sl-SI" dirty="0"/>
              <a:t>.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Pri modeliranju sem izdelal ER model podatkovne baze. Ta je vsebovala 6 tabel: Uporabniki, Stranke in zaposleni, Naročila, Izdelki pri naročilu, Izdelki in Računi.</a:t>
            </a:r>
          </a:p>
          <a:p>
            <a:r>
              <a:rPr lang="sl-SI" dirty="0"/>
              <a:t>Nato sem izdelal še diagram toka podatkov za proces nakupa. Tukaj vidimo, da kupec pridobi izdelke iz baze Izdelki, nato ustvari naročilo, s čimer se zmanjša zaloga. Skladišče dobi podatke o naročilu in ko opravi naročilo ga zaključi in ustvari račun. Ogled naročila in računa je mogoč stranki in računovodstvu.</a:t>
            </a:r>
          </a:p>
          <a:p>
            <a:r>
              <a:rPr lang="sl-SI" dirty="0"/>
              <a:t>Na koncu sem izdelal še diagram zgradbe uporabniškega vmesnika, kjer so prikazane vse komponente oziroma funkcije uporabniškega vmesnika. Modre puščice predstavljajo prenašanje lastnosti med funkcijami, črne pa uvoze v datoteke.</a:t>
            </a:r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Oglejmo si funkcijo uporabniškega vmesnika v formatu JSX, ki ga podpira knjižnica </a:t>
            </a:r>
            <a:r>
              <a:rPr lang="sl-SI" dirty="0" err="1"/>
              <a:t>React</a:t>
            </a:r>
            <a:r>
              <a:rPr lang="sl-SI" dirty="0"/>
              <a:t>. Prikazano imamo asinhrono funkcijo, ki pridobi produkte iz baze. S pomočjo HTTP GET zahteve </a:t>
            </a:r>
            <a:r>
              <a:rPr lang="sl-SI" dirty="0" err="1"/>
              <a:t>Axios</a:t>
            </a:r>
            <a:r>
              <a:rPr lang="sl-SI" dirty="0"/>
              <a:t> na URL-ju v zeleni barvi kličemo funkcijo strežnika Express, ki bo vrnil podatke. Vanj kot parametre podamo število izdelkov, ki jih želimo pridobiti in tabelo že prikazanih izdelkov. Ko se vrne odziv s strežnika, dodamo naši tabeli prikazanih produktov nove pravkar pridobljene. Stavek </a:t>
            </a:r>
            <a:r>
              <a:rPr lang="sl-SI" dirty="0" err="1"/>
              <a:t>try</a:t>
            </a:r>
            <a:r>
              <a:rPr lang="sl-SI" dirty="0"/>
              <a:t>..</a:t>
            </a:r>
            <a:r>
              <a:rPr lang="sl-SI" dirty="0" err="1"/>
              <a:t>catch</a:t>
            </a:r>
            <a:r>
              <a:rPr lang="sl-SI" dirty="0"/>
              <a:t> ujame morebitne napake. V programu nato ob pogoju, da </a:t>
            </a:r>
            <a:r>
              <a:rPr lang="sl-SI" dirty="0" err="1"/>
              <a:t>niProduktov</a:t>
            </a:r>
            <a:r>
              <a:rPr lang="sl-SI" dirty="0"/>
              <a:t>, kličemo to funkcijo.</a:t>
            </a:r>
          </a:p>
          <a:p>
            <a:r>
              <a:rPr lang="sl-SI" dirty="0"/>
              <a:t>Tukaj je prikazana funkcija strežnika Express, na katerega smo s prejšnjo funkcijo prek zelenega URL-ja poslali GET zahtevo. Tukaj se izvede SQL poizvedba na bazo podatkov, ki je tukaj predstavljena z objektom </a:t>
            </a:r>
            <a:r>
              <a:rPr lang="sl-SI" dirty="0" err="1"/>
              <a:t>pool</a:t>
            </a:r>
            <a:r>
              <a:rPr lang="sl-SI" dirty="0"/>
              <a:t>. Podatki se shranijo v spremenljivko </a:t>
            </a:r>
            <a:r>
              <a:rPr lang="sl-SI" dirty="0" err="1"/>
              <a:t>noviProdukti</a:t>
            </a:r>
            <a:r>
              <a:rPr lang="sl-SI" dirty="0"/>
              <a:t> in se pošljejo kot HTTP odgovor.</a:t>
            </a:r>
          </a:p>
          <a:p>
            <a:endParaRPr lang="en-US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3E353-8319-4B87-B55E-D1A3C8F12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305B14-7F54-5AA6-0137-85637CFEB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A60EB1C-F118-2605-DAF1-3A5957EEA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ECDBBF2-3304-6D1A-5A10-F0FF8F8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4F097EB-8F8A-BED0-BABD-AABFFFBE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40EE07B-79D6-4E8D-7501-CF1BCC8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85D6C4-BF58-497E-1A52-875B9591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F7921B6-FCD8-723B-58A1-0260CCD1C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E5D18947-8E92-C3FF-84ED-11C255AF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57E0E71-02A7-B520-BA91-03AE8CD6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94B4250-6104-0D2F-73BE-99D8D88B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7B5C0721-BCB8-BD12-AD0E-1AB1724A4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A48D471-E2DB-F62D-5A17-8653920D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DB536ED-B832-F866-2845-D50F31A9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6FAEDA1-0741-D280-977E-D35D5C98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C6A27E3-B8A9-FED0-61AE-56F7D68F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6DE3EC-0E22-CDF3-8B0D-1DED7359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1F276D0-5017-7CDB-ED16-4D3706F8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A575CB8-BBFE-B511-C882-FDEED416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3C5BA68-8990-34AD-F49C-9169B44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89C08D5-653A-C2EC-E825-270C566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13004B-863A-3A74-6886-C1622A3E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B1D159A-A8D2-0109-F743-68B49AB5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3380E78-E535-81A9-C7A1-A9C5A434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30E35D2-E806-E6EE-DADD-1790892B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D8DAE22-63A3-A5E1-F7EB-1706DF33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3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F1CA2D-4EF3-A626-98E4-9D092C2B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A00FB3F-DE66-C3F0-2E3F-78C29F31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FCD202A-230C-47ED-36A5-7D7A76DF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8855370-BBBE-91D9-0AF7-4C0B47D7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714D68DE-4F4F-F132-2A6A-F9E48572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F864846-7709-AFCF-6A90-F30D2042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E07FB79-1205-7585-6D7C-E267E947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6F3D2AA-939B-AE38-FE3D-76CBD992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A4CD590-997B-110F-EF25-69BC359BD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D1C0AAFF-13B3-5A26-3C70-9807F903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D1A9D7DF-EEED-643D-0A59-51A8F721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D31731AB-05B0-2A28-CEE8-01CC1FAA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061A2576-2115-2C46-4815-00CC4E3B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AD0EA9A2-377E-777F-0432-C979D610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AC5CBA-18D9-F3B0-BD3F-B9CB4666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C4E46F23-268E-72DC-B02E-8E7EB581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F93CAF80-F0CF-65E9-C0BC-362EACFB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F909B51D-B764-6A60-35E7-F534A1FA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6B0EF25-F390-C2BF-D3C0-E86C358C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B4E3B4C7-85EC-8631-9040-815AAB4C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225A26D0-FBFD-2412-D1A7-F3CCD194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A1BC54E-0BA5-EFE0-6E57-B3F65D20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E863BBF-4C11-050C-BFB0-AAE2E11E3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D0A9C29-2A8C-CFEC-D025-5256C057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1341AAA-AA20-35CC-A46F-A886B55D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63B0304-F814-ABD9-E417-EBF1C294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70FC5E3-EC21-A432-2038-68ED5A4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24DAA1-A89E-A3F4-3F7E-B6BC4A88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1FF555A1-5363-653C-0C90-CC5DCA8BF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5FD52D1D-E385-076C-03AD-AAACBFED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681DA90-9364-6764-0823-995F1E47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02941F4-1F31-1AB1-7BEC-AC4FD537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34C2811C-52BF-0143-A9A1-B37C7320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83EA8F6A-07A2-F5C2-6821-9CAEF368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28EFB89B-2F96-14F6-1572-FA910B11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741EA93-B6EC-A043-D99B-D3644C7BC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2FAF-F765-4E76-81EB-00E79AFD294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715B383-315F-BAA1-016C-48CE115E5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AD45E0E-DF70-A4F9-4382-7A4C281F6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F45D-A28E-4F7A-A988-6E1C72CEB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orlogo.zone/logos/mysql/index.html" TargetMode="External"/><Relationship Id="rId3" Type="http://schemas.openxmlformats.org/officeDocument/2006/relationships/hyperlink" Target="https://www.freepnglogos.com/images/javascript-39404.html" TargetMode="External"/><Relationship Id="rId7" Type="http://schemas.openxmlformats.org/officeDocument/2006/relationships/hyperlink" Target="https://www.edureka.co/blog/expressjs-tutorial/" TargetMode="External"/><Relationship Id="rId2" Type="http://schemas.openxmlformats.org/officeDocument/2006/relationships/hyperlink" Target="https://programadoresbrasil.com.br/en/2020/02/what-is-html-and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biesupply.com/logos/node-js-logo/" TargetMode="External"/><Relationship Id="rId5" Type="http://schemas.openxmlformats.org/officeDocument/2006/relationships/hyperlink" Target="https://github.com/axios/axios/issues/2130" TargetMode="External"/><Relationship Id="rId4" Type="http://schemas.openxmlformats.org/officeDocument/2006/relationships/hyperlink" Target="https://logo-download.com/logo/react/" TargetMode="External"/><Relationship Id="rId9" Type="http://schemas.openxmlformats.org/officeDocument/2006/relationships/hyperlink" Target="https://logos-world.net/firefox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0D30F9-D118-D3E9-C818-FB38A0605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b="1" dirty="0"/>
              <a:t>Informacijski sistem podjetja</a:t>
            </a:r>
            <a:endParaRPr lang="en-US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A6AFF1-1BE5-ED17-8824-84B057C8D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3588"/>
          </a:xfrm>
        </p:spPr>
        <p:txBody>
          <a:bodyPr/>
          <a:lstStyle/>
          <a:p>
            <a:r>
              <a:rPr lang="sl-SI" dirty="0"/>
              <a:t>Zaključni izdelek pri splošni maturi iz računalništva</a:t>
            </a:r>
            <a:endParaRPr lang="en-US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69079A0E-256F-DF59-F920-F17B1869F7DC}"/>
              </a:ext>
            </a:extLst>
          </p:cNvPr>
          <p:cNvSpPr txBox="1">
            <a:spLocks/>
          </p:cNvSpPr>
          <p:nvPr/>
        </p:nvSpPr>
        <p:spPr>
          <a:xfrm>
            <a:off x="1128045" y="5879507"/>
            <a:ext cx="10314774" cy="360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l-SI" dirty="0"/>
              <a:t>april 2023								Erik Radovičevič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DA3A79C-E1D3-93B1-797D-9234313C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Spletna aplikacija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65405D2-F3AF-737A-E7E3-93C8F6D8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Odjemalska stran:</a:t>
            </a:r>
          </a:p>
          <a:p>
            <a:pPr lvl="1"/>
            <a:r>
              <a:rPr lang="sl-SI" dirty="0"/>
              <a:t>HTML</a:t>
            </a:r>
          </a:p>
          <a:p>
            <a:pPr lvl="1"/>
            <a:r>
              <a:rPr lang="sl-SI" dirty="0"/>
              <a:t>CSS</a:t>
            </a:r>
          </a:p>
          <a:p>
            <a:pPr lvl="1"/>
            <a:r>
              <a:rPr lang="sl-SI" dirty="0" err="1"/>
              <a:t>JavaScript</a:t>
            </a:r>
            <a:endParaRPr lang="sl-SI" dirty="0"/>
          </a:p>
          <a:p>
            <a:pPr lvl="1"/>
            <a:r>
              <a:rPr lang="sl-SI" dirty="0"/>
              <a:t>React.js</a:t>
            </a:r>
          </a:p>
          <a:p>
            <a:pPr lvl="1"/>
            <a:r>
              <a:rPr lang="sl-SI" dirty="0" err="1"/>
              <a:t>Axios</a:t>
            </a:r>
            <a:endParaRPr lang="sl-SI" dirty="0"/>
          </a:p>
          <a:p>
            <a:r>
              <a:rPr lang="sl-SI" dirty="0"/>
              <a:t>Strežniška stran:</a:t>
            </a:r>
          </a:p>
          <a:p>
            <a:pPr lvl="1"/>
            <a:r>
              <a:rPr lang="sl-SI" dirty="0"/>
              <a:t>Node.js</a:t>
            </a:r>
          </a:p>
          <a:p>
            <a:pPr lvl="1"/>
            <a:r>
              <a:rPr lang="sl-SI" dirty="0"/>
              <a:t>Express.js</a:t>
            </a:r>
          </a:p>
          <a:p>
            <a:r>
              <a:rPr lang="sl-SI" dirty="0"/>
              <a:t>Podatkovna baza (SUPB):</a:t>
            </a:r>
          </a:p>
          <a:p>
            <a:pPr lvl="1"/>
            <a:r>
              <a:rPr lang="sl-SI" dirty="0" err="1"/>
              <a:t>MySQL</a:t>
            </a:r>
            <a:endParaRPr lang="sl-SI" dirty="0"/>
          </a:p>
          <a:p>
            <a:endParaRPr lang="sl-SI" dirty="0"/>
          </a:p>
          <a:p>
            <a:endParaRPr lang="en-US" dirty="0"/>
          </a:p>
        </p:txBody>
      </p:sp>
      <p:pic>
        <p:nvPicPr>
          <p:cNvPr id="21" name="Grafika 20">
            <a:extLst>
              <a:ext uri="{FF2B5EF4-FFF2-40B4-BE49-F238E27FC236}">
                <a16:creationId xmlns:a16="http://schemas.microsoft.com/office/drawing/2014/main" id="{8DF200F9-AB94-24C5-7058-C482AAB7D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70" y="5571065"/>
            <a:ext cx="1909779" cy="954890"/>
          </a:xfrm>
          <a:prstGeom prst="rect">
            <a:avLst/>
          </a:prstGeom>
        </p:spPr>
      </p:pic>
      <p:grpSp>
        <p:nvGrpSpPr>
          <p:cNvPr id="25" name="Skupina 24">
            <a:extLst>
              <a:ext uri="{FF2B5EF4-FFF2-40B4-BE49-F238E27FC236}">
                <a16:creationId xmlns:a16="http://schemas.microsoft.com/office/drawing/2014/main" id="{B536E863-BE94-7283-7562-BAB4847CA1A6}"/>
              </a:ext>
            </a:extLst>
          </p:cNvPr>
          <p:cNvGrpSpPr/>
          <p:nvPr/>
        </p:nvGrpSpPr>
        <p:grpSpPr>
          <a:xfrm>
            <a:off x="4831644" y="168353"/>
            <a:ext cx="6735203" cy="2060222"/>
            <a:chOff x="4831644" y="168353"/>
            <a:chExt cx="6735203" cy="2060222"/>
          </a:xfrm>
        </p:grpSpPr>
        <p:pic>
          <p:nvPicPr>
            <p:cNvPr id="5" name="Slika 4">
              <a:extLst>
                <a:ext uri="{FF2B5EF4-FFF2-40B4-BE49-F238E27FC236}">
                  <a16:creationId xmlns:a16="http://schemas.microsoft.com/office/drawing/2014/main" id="{2F086453-F0D1-F2A4-DD03-F4BD6CE9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644" y="168353"/>
              <a:ext cx="3662617" cy="2060222"/>
            </a:xfrm>
            <a:prstGeom prst="rect">
              <a:avLst/>
            </a:prstGeom>
          </p:spPr>
        </p:pic>
        <p:pic>
          <p:nvPicPr>
            <p:cNvPr id="7" name="Slika 6" descr="Slika, ki vsebuje besede logotip&#10;&#10;Opis je samodejno ustvarjen">
              <a:extLst>
                <a:ext uri="{FF2B5EF4-FFF2-40B4-BE49-F238E27FC236}">
                  <a16:creationId xmlns:a16="http://schemas.microsoft.com/office/drawing/2014/main" id="{DF37FE5B-8D4D-000D-0C01-1E0AE3D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500" y="571303"/>
              <a:ext cx="1254322" cy="1254322"/>
            </a:xfrm>
            <a:prstGeom prst="rect">
              <a:avLst/>
            </a:prstGeom>
          </p:spPr>
        </p:pic>
        <p:pic>
          <p:nvPicPr>
            <p:cNvPr id="9" name="Grafika 8">
              <a:extLst>
                <a:ext uri="{FF2B5EF4-FFF2-40B4-BE49-F238E27FC236}">
                  <a16:creationId xmlns:a16="http://schemas.microsoft.com/office/drawing/2014/main" id="{CC8BAD77-C0C9-AE49-12BA-17B142F5A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1358" t="11687" r="21797" b="12264"/>
            <a:stretch/>
          </p:blipFill>
          <p:spPr>
            <a:xfrm>
              <a:off x="9719046" y="585434"/>
              <a:ext cx="1390516" cy="1240191"/>
            </a:xfrm>
            <a:prstGeom prst="rect">
              <a:avLst/>
            </a:prstGeom>
          </p:spPr>
        </p:pic>
        <p:sp>
          <p:nvSpPr>
            <p:cNvPr id="24" name="Pravokotnik: zaokroženi vogali 23">
              <a:extLst>
                <a:ext uri="{FF2B5EF4-FFF2-40B4-BE49-F238E27FC236}">
                  <a16:creationId xmlns:a16="http://schemas.microsoft.com/office/drawing/2014/main" id="{7019ADE4-031B-04DE-CC8A-9CB94E9C4138}"/>
                </a:ext>
              </a:extLst>
            </p:cNvPr>
            <p:cNvSpPr/>
            <p:nvPr/>
          </p:nvSpPr>
          <p:spPr>
            <a:xfrm>
              <a:off x="5197642" y="365125"/>
              <a:ext cx="6035040" cy="1598429"/>
            </a:xfrm>
            <a:prstGeom prst="roundRect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Slika 22" descr="Slika, ki vsebuje besede logotip&#10;&#10;Opis je samodejno ustvarjen">
              <a:extLst>
                <a:ext uri="{FF2B5EF4-FFF2-40B4-BE49-F238E27FC236}">
                  <a16:creationId xmlns:a16="http://schemas.microsoft.com/office/drawing/2014/main" id="{9568790B-6232-525E-4EE5-5707DBEBF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8303" y="217143"/>
              <a:ext cx="818544" cy="460724"/>
            </a:xfrm>
            <a:prstGeom prst="rect">
              <a:avLst/>
            </a:prstGeom>
          </p:spPr>
        </p:pic>
      </p:grpSp>
      <p:pic>
        <p:nvPicPr>
          <p:cNvPr id="19" name="Slika 18" descr="Slika, ki vsebuje besede logotip&#10;&#10;Opis je samodejno ustvarjen">
            <a:extLst>
              <a:ext uri="{FF2B5EF4-FFF2-40B4-BE49-F238E27FC236}">
                <a16:creationId xmlns:a16="http://schemas.microsoft.com/office/drawing/2014/main" id="{0D2D411E-3A5D-2E0D-5FFA-86426B1D38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5" y="3747237"/>
            <a:ext cx="2635780" cy="1195064"/>
          </a:xfrm>
          <a:prstGeom prst="rect">
            <a:avLst/>
          </a:prstGeom>
        </p:spPr>
      </p:pic>
      <p:sp>
        <p:nvSpPr>
          <p:cNvPr id="26" name="Pravokotnik: zaokroženi vogali 25">
            <a:extLst>
              <a:ext uri="{FF2B5EF4-FFF2-40B4-BE49-F238E27FC236}">
                <a16:creationId xmlns:a16="http://schemas.microsoft.com/office/drawing/2014/main" id="{C780EFE3-3318-83B2-392C-A98294568098}"/>
              </a:ext>
            </a:extLst>
          </p:cNvPr>
          <p:cNvSpPr/>
          <p:nvPr/>
        </p:nvSpPr>
        <p:spPr>
          <a:xfrm>
            <a:off x="6662952" y="3571953"/>
            <a:ext cx="3094244" cy="1345603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aven puščični povezovalnik 29">
            <a:extLst>
              <a:ext uri="{FF2B5EF4-FFF2-40B4-BE49-F238E27FC236}">
                <a16:creationId xmlns:a16="http://schemas.microsoft.com/office/drawing/2014/main" id="{A365458E-5330-34E6-B020-298A0AFE47CD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8210074" y="1963554"/>
            <a:ext cx="5088" cy="1608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lika 10">
            <a:extLst>
              <a:ext uri="{FF2B5EF4-FFF2-40B4-BE49-F238E27FC236}">
                <a16:creationId xmlns:a16="http://schemas.microsoft.com/office/drawing/2014/main" id="{C4F9CC15-B1FB-1640-116B-63CB05E029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958" y="2190017"/>
            <a:ext cx="2340232" cy="1280611"/>
          </a:xfrm>
          <a:prstGeom prst="rect">
            <a:avLst/>
          </a:prstGeom>
        </p:spPr>
      </p:pic>
      <p:cxnSp>
        <p:nvCxnSpPr>
          <p:cNvPr id="31" name="Raven puščični povezovalnik 30">
            <a:extLst>
              <a:ext uri="{FF2B5EF4-FFF2-40B4-BE49-F238E27FC236}">
                <a16:creationId xmlns:a16="http://schemas.microsoft.com/office/drawing/2014/main" id="{F0DD1672-1842-0551-B6A0-B9CB83819FA2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 flipH="1">
            <a:off x="8208860" y="4917556"/>
            <a:ext cx="1214" cy="6535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Skupina 36">
            <a:extLst>
              <a:ext uri="{FF2B5EF4-FFF2-40B4-BE49-F238E27FC236}">
                <a16:creationId xmlns:a16="http://schemas.microsoft.com/office/drawing/2014/main" id="{0C7808B3-3299-3195-24F8-1E1BB23227CA}"/>
              </a:ext>
            </a:extLst>
          </p:cNvPr>
          <p:cNvGrpSpPr/>
          <p:nvPr/>
        </p:nvGrpSpPr>
        <p:grpSpPr>
          <a:xfrm>
            <a:off x="9376818" y="3516875"/>
            <a:ext cx="751180" cy="460724"/>
            <a:chOff x="10609683" y="3925555"/>
            <a:chExt cx="751180" cy="460724"/>
          </a:xfrm>
        </p:grpSpPr>
        <p:sp>
          <p:nvSpPr>
            <p:cNvPr id="35" name="Pravokotnik: zaokroženi vogali 34">
              <a:extLst>
                <a:ext uri="{FF2B5EF4-FFF2-40B4-BE49-F238E27FC236}">
                  <a16:creationId xmlns:a16="http://schemas.microsoft.com/office/drawing/2014/main" id="{16FFE62F-8B9F-2FEB-B718-EA0F218BE9EE}"/>
                </a:ext>
              </a:extLst>
            </p:cNvPr>
            <p:cNvSpPr/>
            <p:nvPr/>
          </p:nvSpPr>
          <p:spPr>
            <a:xfrm>
              <a:off x="10609683" y="3925555"/>
              <a:ext cx="744118" cy="46072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Slika 12" descr="Slika, ki vsebuje besede besedilo, znak, vektorska grafika&#10;&#10;Opis je samodejno ustvarjen">
              <a:extLst>
                <a:ext uri="{FF2B5EF4-FFF2-40B4-BE49-F238E27FC236}">
                  <a16:creationId xmlns:a16="http://schemas.microsoft.com/office/drawing/2014/main" id="{424F8449-38FC-9F29-D216-C2FFC276D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683" y="3925555"/>
              <a:ext cx="751180" cy="460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6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DFAA23-BEA9-603C-C4AE-23063768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Model</a:t>
            </a:r>
            <a:endParaRPr lang="en-US" dirty="0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1F2EAE01-EFD4-966B-CC76-9813EB26D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09" t="8644" r="1761" b="3704"/>
          <a:stretch/>
        </p:blipFill>
        <p:spPr>
          <a:xfrm>
            <a:off x="746053" y="1369595"/>
            <a:ext cx="10179122" cy="5315949"/>
          </a:xfrm>
        </p:spPr>
      </p:pic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EBDC72B3-220B-17EF-9E2A-0B8F50182497}"/>
              </a:ext>
            </a:extLst>
          </p:cNvPr>
          <p:cNvSpPr txBox="1"/>
          <p:nvPr/>
        </p:nvSpPr>
        <p:spPr>
          <a:xfrm>
            <a:off x="5305425" y="1027906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ER diagram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" name="PoljeZBesedilom 101">
            <a:extLst>
              <a:ext uri="{FF2B5EF4-FFF2-40B4-BE49-F238E27FC236}">
                <a16:creationId xmlns:a16="http://schemas.microsoft.com/office/drawing/2014/main" id="{44C2AAD8-5244-CB3E-83CC-802FDCA6F229}"/>
              </a:ext>
            </a:extLst>
          </p:cNvPr>
          <p:cNvSpPr txBox="1"/>
          <p:nvPr/>
        </p:nvSpPr>
        <p:spPr>
          <a:xfrm>
            <a:off x="4267200" y="1029371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Diagram toka podatkov – spletni nakup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DE83BE32-316A-0654-68D2-B4898CB28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2458721"/>
            <a:ext cx="12192000" cy="3903979"/>
          </a:xfrm>
          <a:prstGeom prst="rect">
            <a:avLst/>
          </a:prstGeom>
        </p:spPr>
      </p:pic>
      <p:sp>
        <p:nvSpPr>
          <p:cNvPr id="105" name="PoljeZBesedilom 104">
            <a:extLst>
              <a:ext uri="{FF2B5EF4-FFF2-40B4-BE49-F238E27FC236}">
                <a16:creationId xmlns:a16="http://schemas.microsoft.com/office/drawing/2014/main" id="{4BD6CAF7-DEA9-4A00-0F6D-A592FF27EA91}"/>
              </a:ext>
            </a:extLst>
          </p:cNvPr>
          <p:cNvSpPr txBox="1"/>
          <p:nvPr/>
        </p:nvSpPr>
        <p:spPr>
          <a:xfrm>
            <a:off x="4267200" y="1733879"/>
            <a:ext cx="431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>
                <a:solidFill>
                  <a:schemeClr val="accent1"/>
                </a:solidFill>
              </a:rPr>
              <a:t>Diagram zgradbe uporabniškega vmesnika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9" name="Slika 108">
            <a:extLst>
              <a:ext uri="{FF2B5EF4-FFF2-40B4-BE49-F238E27FC236}">
                <a16:creationId xmlns:a16="http://schemas.microsoft.com/office/drawing/2014/main" id="{362D0CC3-2E0B-C2C4-DA57-8CE852CE2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9712" y="1438250"/>
            <a:ext cx="9353550" cy="5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2" grpId="0"/>
      <p:bldP spid="102" grpId="1"/>
      <p:bldP spid="1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kupina 19">
            <a:extLst>
              <a:ext uri="{FF2B5EF4-FFF2-40B4-BE49-F238E27FC236}">
                <a16:creationId xmlns:a16="http://schemas.microsoft.com/office/drawing/2014/main" id="{0175C7F5-3431-89AC-E900-EED2CEA7E54F}"/>
              </a:ext>
            </a:extLst>
          </p:cNvPr>
          <p:cNvGrpSpPr/>
          <p:nvPr/>
        </p:nvGrpSpPr>
        <p:grpSpPr>
          <a:xfrm>
            <a:off x="552451" y="541068"/>
            <a:ext cx="11315700" cy="5550558"/>
            <a:chOff x="552451" y="541068"/>
            <a:chExt cx="11315700" cy="5550558"/>
          </a:xfrm>
        </p:grpSpPr>
        <p:sp>
          <p:nvSpPr>
            <p:cNvPr id="4" name="PoljeZBesedilom 3">
              <a:extLst>
                <a:ext uri="{FF2B5EF4-FFF2-40B4-BE49-F238E27FC236}">
                  <a16:creationId xmlns:a16="http://schemas.microsoft.com/office/drawing/2014/main" id="{C0F81841-7597-065F-E14A-19F7DCA56ECC}"/>
                </a:ext>
              </a:extLst>
            </p:cNvPr>
            <p:cNvSpPr txBox="1"/>
            <p:nvPr/>
          </p:nvSpPr>
          <p:spPr>
            <a:xfrm>
              <a:off x="552451" y="1028702"/>
              <a:ext cx="11315700" cy="506292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sz="1700" dirty="0">
                  <a:latin typeface="Consolas" panose="020B0609020204030204" pitchFamily="49" charset="0"/>
                </a:rPr>
                <a:t> </a:t>
              </a:r>
              <a:r>
                <a:rPr lang="en-US" sz="1700" b="1" dirty="0" err="1">
                  <a:latin typeface="Consolas" panose="020B0609020204030204" pitchFamily="49" charset="0"/>
                </a:rPr>
                <a:t>pridobiProdukte</a:t>
              </a:r>
              <a:r>
                <a:rPr lang="en-US" sz="1700" dirty="0">
                  <a:latin typeface="Consolas" panose="020B0609020204030204" pitchFamily="49" charset="0"/>
                </a:rPr>
                <a:t> = </a:t>
              </a:r>
              <a:r>
                <a:rPr lang="en-US" sz="1700" dirty="0" err="1">
                  <a:latin typeface="Consolas" panose="020B0609020204030204" pitchFamily="49" charset="0"/>
                </a:rPr>
                <a:t>useCallback</a:t>
              </a:r>
              <a:r>
                <a:rPr lang="en-US" sz="1700" dirty="0">
                  <a:latin typeface="Consolas" panose="020B0609020204030204" pitchFamily="49" charset="0"/>
                </a:rPr>
                <a:t>(</a:t>
              </a:r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async</a:t>
              </a:r>
              <a:r>
                <a:rPr lang="en-US" sz="1700" dirty="0">
                  <a:latin typeface="Consolas" panose="020B0609020204030204" pitchFamily="49" charset="0"/>
                </a:rPr>
                <a:t> () =&gt; {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</a:t>
              </a:r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try</a:t>
              </a:r>
              <a:r>
                <a:rPr lang="en-US" sz="1700" dirty="0">
                  <a:latin typeface="Consolas" panose="020B0609020204030204" pitchFamily="49" charset="0"/>
                </a:rPr>
                <a:t> {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</a:t>
              </a:r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let</a:t>
              </a:r>
              <a:r>
                <a:rPr lang="en-US" sz="1700" dirty="0">
                  <a:latin typeface="Consolas" panose="020B0609020204030204" pitchFamily="49" charset="0"/>
                </a:rPr>
                <a:t> </a:t>
              </a:r>
              <a:r>
                <a:rPr lang="en-US" sz="1700" dirty="0" err="1">
                  <a:latin typeface="Consolas" panose="020B0609020204030204" pitchFamily="49" charset="0"/>
                </a:rPr>
                <a:t>odziv</a:t>
              </a:r>
              <a:r>
                <a:rPr lang="en-US" sz="1700" dirty="0">
                  <a:latin typeface="Consolas" panose="020B0609020204030204" pitchFamily="49" charset="0"/>
                </a:rPr>
                <a:t> = </a:t>
              </a:r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await</a:t>
              </a:r>
              <a:r>
                <a:rPr lang="en-US" sz="1700" dirty="0">
                  <a:latin typeface="Consolas" panose="020B0609020204030204" pitchFamily="49" charset="0"/>
                </a:rPr>
                <a:t> </a:t>
              </a:r>
              <a:r>
                <a:rPr lang="en-US" sz="17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axios.get</a:t>
              </a:r>
              <a:r>
                <a:rPr lang="en-US" sz="1700" dirty="0">
                  <a:latin typeface="Consolas" panose="020B0609020204030204" pitchFamily="49" charset="0"/>
                </a:rPr>
                <a:t>(</a:t>
              </a:r>
              <a:r>
                <a:rPr lang="en-US" sz="1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`http://localhost:${</a:t>
              </a:r>
              <a:r>
                <a:rPr lang="en-US" sz="17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global.config.port</a:t>
              </a:r>
              <a:r>
                <a:rPr lang="en-US" sz="1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}/</a:t>
              </a:r>
              <a:r>
                <a:rPr lang="en-US" sz="17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api</a:t>
              </a:r>
              <a:r>
                <a:rPr lang="en-US" sz="1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/</a:t>
              </a:r>
              <a:r>
                <a:rPr lang="en-US" sz="1700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produkti</a:t>
              </a:r>
              <a:r>
                <a:rPr lang="en-US" sz="17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/`</a:t>
              </a:r>
              <a:r>
                <a:rPr lang="en-US" sz="1700" dirty="0">
                  <a:latin typeface="Consolas" panose="020B0609020204030204" pitchFamily="49" charset="0"/>
                </a:rPr>
                <a:t>, {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  params: {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    </a:t>
              </a:r>
              <a:r>
                <a:rPr lang="en-US" sz="1700" dirty="0" err="1">
                  <a:latin typeface="Consolas" panose="020B0609020204030204" pitchFamily="49" charset="0"/>
                </a:rPr>
                <a:t>steviloIzdelkov</a:t>
              </a:r>
              <a:r>
                <a:rPr lang="en-US" sz="1700" dirty="0">
                  <a:latin typeface="Consolas" panose="020B0609020204030204" pitchFamily="49" charset="0"/>
                </a:rPr>
                <a:t>: 6,</a:t>
              </a:r>
              <a:r>
                <a:rPr lang="sl-SI" sz="1700" dirty="0">
                  <a:latin typeface="Consolas" panose="020B0609020204030204" pitchFamily="49" charset="0"/>
                </a:rPr>
                <a:t>  </a:t>
              </a:r>
              <a:r>
                <a:rPr lang="sl-SI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koliko novih izdelkov želimo prikazati v trgovini</a:t>
              </a:r>
              <a:endParaRPr lang="en-US" sz="17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    </a:t>
              </a:r>
              <a:r>
                <a:rPr lang="en-US" sz="1700" dirty="0" err="1">
                  <a:latin typeface="Consolas" panose="020B0609020204030204" pitchFamily="49" charset="0"/>
                </a:rPr>
                <a:t>brezPodvajanja</a:t>
              </a:r>
              <a:r>
                <a:rPr lang="en-US" sz="1700" dirty="0">
                  <a:latin typeface="Consolas" panose="020B0609020204030204" pitchFamily="49" charset="0"/>
                </a:rPr>
                <a:t>: </a:t>
              </a:r>
              <a:r>
                <a:rPr lang="en-US" sz="1700" dirty="0" err="1">
                  <a:latin typeface="Consolas" panose="020B0609020204030204" pitchFamily="49" charset="0"/>
                </a:rPr>
                <a:t>prikazaniProdukti.map</a:t>
              </a:r>
              <a:r>
                <a:rPr lang="en-US" sz="1700" dirty="0">
                  <a:latin typeface="Consolas" panose="020B0609020204030204" pitchFamily="49" charset="0"/>
                </a:rPr>
                <a:t>((a) =&gt; </a:t>
              </a:r>
              <a:r>
                <a:rPr lang="en-US" sz="1700" dirty="0" err="1">
                  <a:latin typeface="Consolas" panose="020B0609020204030204" pitchFamily="49" charset="0"/>
                </a:rPr>
                <a:t>a.ID_izdelka</a:t>
              </a:r>
              <a:r>
                <a:rPr lang="en-US" sz="1700" dirty="0">
                  <a:latin typeface="Consolas" panose="020B0609020204030204" pitchFamily="49" charset="0"/>
                </a:rPr>
                <a:t>)</a:t>
              </a:r>
              <a:r>
                <a:rPr lang="sl-SI" sz="1700" dirty="0">
                  <a:latin typeface="Consolas" panose="020B0609020204030204" pitchFamily="49" charset="0"/>
                </a:rPr>
                <a:t>, </a:t>
              </a:r>
              <a:r>
                <a:rPr lang="sl-SI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[] že prikazanih</a:t>
              </a:r>
              <a:endParaRPr lang="en-US" sz="17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  },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});</a:t>
              </a:r>
            </a:p>
            <a:p>
              <a:pPr lvl="1"/>
              <a:r>
                <a:rPr lang="sl-SI" sz="1700" dirty="0">
                  <a:latin typeface="Consolas" panose="020B0609020204030204" pitchFamily="49" charset="0"/>
                </a:rPr>
                <a:t>    </a:t>
              </a:r>
              <a:r>
                <a:rPr lang="en-US" sz="1700" dirty="0">
                  <a:latin typeface="Consolas" panose="020B0609020204030204" pitchFamily="49" charset="0"/>
                </a:rPr>
                <a:t>...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  </a:t>
              </a:r>
              <a:r>
                <a:rPr lang="en-US" sz="1700" dirty="0" err="1">
                  <a:latin typeface="Consolas" panose="020B0609020204030204" pitchFamily="49" charset="0"/>
                </a:rPr>
                <a:t>setPrikazaniProdukti</a:t>
              </a:r>
              <a:r>
                <a:rPr lang="en-US" sz="1700" dirty="0">
                  <a:latin typeface="Consolas" panose="020B0609020204030204" pitchFamily="49" charset="0"/>
                </a:rPr>
                <a:t>([...</a:t>
              </a:r>
              <a:r>
                <a:rPr lang="en-US" sz="1700" dirty="0" err="1">
                  <a:latin typeface="Consolas" panose="020B0609020204030204" pitchFamily="49" charset="0"/>
                </a:rPr>
                <a:t>prikazaniProdukti</a:t>
              </a:r>
              <a:r>
                <a:rPr lang="en-US" sz="1700" dirty="0">
                  <a:latin typeface="Consolas" panose="020B0609020204030204" pitchFamily="49" charset="0"/>
                </a:rPr>
                <a:t>, ...</a:t>
              </a:r>
              <a:r>
                <a:rPr lang="en-US" sz="1700" dirty="0" err="1">
                  <a:latin typeface="Consolas" panose="020B0609020204030204" pitchFamily="49" charset="0"/>
                </a:rPr>
                <a:t>odziv</a:t>
              </a:r>
              <a:r>
                <a:rPr lang="sl-SI" sz="1700" dirty="0">
                  <a:latin typeface="Consolas" panose="020B0609020204030204" pitchFamily="49" charset="0"/>
                </a:rPr>
                <a:t>.data</a:t>
              </a:r>
              <a:r>
                <a:rPr lang="en-US" sz="1700" dirty="0">
                  <a:latin typeface="Consolas" panose="020B0609020204030204" pitchFamily="49" charset="0"/>
                </a:rPr>
                <a:t>]);</a:t>
              </a:r>
              <a:r>
                <a:rPr lang="sl-SI" sz="1700" dirty="0">
                  <a:latin typeface="Consolas" panose="020B0609020204030204" pitchFamily="49" charset="0"/>
                </a:rPr>
                <a:t> </a:t>
              </a:r>
              <a:r>
                <a:rPr lang="sl-SI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// dodajanje prvotni []</a:t>
              </a:r>
              <a:endParaRPr lang="en-US" sz="17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endParaRP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} </a:t>
              </a:r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catch</a:t>
              </a:r>
              <a:r>
                <a:rPr lang="en-US" sz="1700" dirty="0">
                  <a:latin typeface="Consolas" panose="020B0609020204030204" pitchFamily="49" charset="0"/>
                </a:rPr>
                <a:t> (</a:t>
              </a:r>
              <a:r>
                <a:rPr lang="en-US" sz="1700" dirty="0" err="1">
                  <a:latin typeface="Consolas" panose="020B0609020204030204" pitchFamily="49" charset="0"/>
                </a:rPr>
                <a:t>napaka</a:t>
              </a:r>
              <a:r>
                <a:rPr lang="en-US" sz="1700" dirty="0">
                  <a:latin typeface="Consolas" panose="020B0609020204030204" pitchFamily="49" charset="0"/>
                </a:rPr>
                <a:t>) {</a:t>
              </a:r>
              <a:endParaRPr lang="sl-SI" sz="1700" dirty="0">
                <a:latin typeface="Consolas" panose="020B0609020204030204" pitchFamily="49" charset="0"/>
              </a:endParaRPr>
            </a:p>
            <a:p>
              <a:pPr lvl="1"/>
              <a:r>
                <a:rPr lang="sl-SI" sz="1700" dirty="0">
                  <a:latin typeface="Consolas" panose="020B0609020204030204" pitchFamily="49" charset="0"/>
                </a:rPr>
                <a:t>    ...</a:t>
              </a:r>
              <a:endParaRPr lang="en-US" sz="1700" dirty="0">
                <a:latin typeface="Consolas" panose="020B0609020204030204" pitchFamily="49" charset="0"/>
              </a:endParaRP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}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}, [</a:t>
              </a:r>
              <a:r>
                <a:rPr lang="en-US" sz="1700" dirty="0" err="1">
                  <a:latin typeface="Consolas" panose="020B0609020204030204" pitchFamily="49" charset="0"/>
                </a:rPr>
                <a:t>prikazaniProdukti</a:t>
              </a:r>
              <a:r>
                <a:rPr lang="en-US" sz="1700" dirty="0">
                  <a:latin typeface="Consolas" panose="020B0609020204030204" pitchFamily="49" charset="0"/>
                </a:rPr>
                <a:t>, </a:t>
              </a:r>
              <a:r>
                <a:rPr lang="en-US" sz="1700" dirty="0" err="1">
                  <a:latin typeface="Consolas" panose="020B0609020204030204" pitchFamily="49" charset="0"/>
                </a:rPr>
                <a:t>setNiProduktov</a:t>
              </a:r>
              <a:r>
                <a:rPr lang="en-US" sz="1700" dirty="0">
                  <a:latin typeface="Consolas" panose="020B0609020204030204" pitchFamily="49" charset="0"/>
                </a:rPr>
                <a:t>]);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...</a:t>
              </a:r>
            </a:p>
            <a:p>
              <a:pPr lvl="1"/>
              <a:r>
                <a:rPr lang="en-US" sz="17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700" dirty="0">
                  <a:latin typeface="Consolas" panose="020B0609020204030204" pitchFamily="49" charset="0"/>
                </a:rPr>
                <a:t> (</a:t>
              </a:r>
              <a:r>
                <a:rPr lang="en-US" sz="1700" dirty="0" err="1">
                  <a:latin typeface="Consolas" panose="020B0609020204030204" pitchFamily="49" charset="0"/>
                </a:rPr>
                <a:t>niProduktov</a:t>
              </a:r>
              <a:r>
                <a:rPr lang="en-US" sz="1700" dirty="0">
                  <a:latin typeface="Consolas" panose="020B0609020204030204" pitchFamily="49" charset="0"/>
                </a:rPr>
                <a:t>) {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...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  </a:t>
              </a:r>
              <a:r>
                <a:rPr lang="en-US" sz="1700" b="1" dirty="0" err="1">
                  <a:latin typeface="Consolas" panose="020B0609020204030204" pitchFamily="49" charset="0"/>
                </a:rPr>
                <a:t>pridobiProdukte</a:t>
              </a:r>
              <a:r>
                <a:rPr lang="en-US" sz="1700" dirty="0">
                  <a:latin typeface="Consolas" panose="020B0609020204030204" pitchFamily="49" charset="0"/>
                </a:rPr>
                <a:t>();</a:t>
              </a:r>
            </a:p>
            <a:p>
              <a:pPr lvl="1"/>
              <a:r>
                <a:rPr lang="en-US" sz="1700" dirty="0">
                  <a:latin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006DBBE2-4C53-38ED-928E-E71575377D2D}"/>
                </a:ext>
              </a:extLst>
            </p:cNvPr>
            <p:cNvGrpSpPr/>
            <p:nvPr/>
          </p:nvGrpSpPr>
          <p:grpSpPr>
            <a:xfrm>
              <a:off x="8215312" y="541068"/>
              <a:ext cx="3252789" cy="975268"/>
              <a:chOff x="8177212" y="581025"/>
              <a:chExt cx="3252789" cy="975268"/>
            </a:xfrm>
          </p:grpSpPr>
          <p:sp>
            <p:nvSpPr>
              <p:cNvPr id="17" name="Pravokotnik 16">
                <a:extLst>
                  <a:ext uri="{FF2B5EF4-FFF2-40B4-BE49-F238E27FC236}">
                    <a16:creationId xmlns:a16="http://schemas.microsoft.com/office/drawing/2014/main" id="{E5E11AED-7CEA-8690-B1C1-3EA1A3D90F80}"/>
                  </a:ext>
                </a:extLst>
              </p:cNvPr>
              <p:cNvSpPr/>
              <p:nvPr/>
            </p:nvSpPr>
            <p:spPr>
              <a:xfrm>
                <a:off x="8229600" y="581025"/>
                <a:ext cx="3200401" cy="975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Skupina 15">
                <a:extLst>
                  <a:ext uri="{FF2B5EF4-FFF2-40B4-BE49-F238E27FC236}">
                    <a16:creationId xmlns:a16="http://schemas.microsoft.com/office/drawing/2014/main" id="{379D77A9-3541-92C8-D82E-4F474C11FF04}"/>
                  </a:ext>
                </a:extLst>
              </p:cNvPr>
              <p:cNvGrpSpPr/>
              <p:nvPr/>
            </p:nvGrpSpPr>
            <p:grpSpPr>
              <a:xfrm>
                <a:off x="8177212" y="741634"/>
                <a:ext cx="3252789" cy="803628"/>
                <a:chOff x="7329487" y="615857"/>
                <a:chExt cx="3252789" cy="803628"/>
              </a:xfrm>
            </p:grpSpPr>
            <p:pic>
              <p:nvPicPr>
                <p:cNvPr id="12" name="Slika 11">
                  <a:extLst>
                    <a:ext uri="{FF2B5EF4-FFF2-40B4-BE49-F238E27FC236}">
                      <a16:creationId xmlns:a16="http://schemas.microsoft.com/office/drawing/2014/main" id="{991481B0-77C7-065E-4B34-F05E6C1E0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9487" y="615857"/>
                  <a:ext cx="1468577" cy="803628"/>
                </a:xfrm>
                <a:prstGeom prst="rect">
                  <a:avLst/>
                </a:prstGeom>
              </p:spPr>
            </p:pic>
            <p:cxnSp>
              <p:nvCxnSpPr>
                <p:cNvPr id="14" name="Raven puščični povezovalnik 13">
                  <a:extLst>
                    <a:ext uri="{FF2B5EF4-FFF2-40B4-BE49-F238E27FC236}">
                      <a16:creationId xmlns:a16="http://schemas.microsoft.com/office/drawing/2014/main" id="{198334D6-BEF8-4D16-46DD-75FD31A99198}"/>
                    </a:ext>
                  </a:extLst>
                </p:cNvPr>
                <p:cNvCxnSpPr/>
                <p:nvPr/>
              </p:nvCxnSpPr>
              <p:spPr>
                <a:xfrm>
                  <a:off x="7610475" y="1304925"/>
                  <a:ext cx="2495550" cy="0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PoljeZBesedilom 14">
                  <a:extLst>
                    <a:ext uri="{FF2B5EF4-FFF2-40B4-BE49-F238E27FC236}">
                      <a16:creationId xmlns:a16="http://schemas.microsoft.com/office/drawing/2014/main" id="{862EF8B5-579C-EEC6-B3DA-B3CCD8AD5439}"/>
                    </a:ext>
                  </a:extLst>
                </p:cNvPr>
                <p:cNvSpPr txBox="1"/>
                <p:nvPr/>
              </p:nvSpPr>
              <p:spPr>
                <a:xfrm>
                  <a:off x="8696325" y="805182"/>
                  <a:ext cx="1885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sl-SI" dirty="0">
                      <a:solidFill>
                        <a:srgbClr val="7030A0"/>
                      </a:solidFill>
                    </a:rPr>
                    <a:t>HTTP GET zahteva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p:grpSp>
        </p:grp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D7CA771-FC06-6095-504C-E7C86296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24" y="365126"/>
            <a:ext cx="7153275" cy="673100"/>
          </a:xfrm>
        </p:spPr>
        <p:txBody>
          <a:bodyPr>
            <a:normAutofit fontScale="90000"/>
          </a:bodyPr>
          <a:lstStyle/>
          <a:p>
            <a:r>
              <a:rPr lang="sl-SI" dirty="0"/>
              <a:t>Funkcija </a:t>
            </a:r>
            <a:r>
              <a:rPr lang="sl-SI" dirty="0" err="1"/>
              <a:t>React</a:t>
            </a:r>
            <a:r>
              <a:rPr lang="sl-SI" dirty="0"/>
              <a:t> UI</a:t>
            </a:r>
            <a:endParaRPr lang="en-US" dirty="0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D07A3C10-D536-A8C8-00A1-B197D151ECC8}"/>
              </a:ext>
            </a:extLst>
          </p:cNvPr>
          <p:cNvGrpSpPr/>
          <p:nvPr/>
        </p:nvGrpSpPr>
        <p:grpSpPr>
          <a:xfrm>
            <a:off x="-93821" y="25186"/>
            <a:ext cx="12181046" cy="6487029"/>
            <a:chOff x="24781" y="-133792"/>
            <a:chExt cx="12181046" cy="6487029"/>
          </a:xfrm>
        </p:grpSpPr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ECB11960-0C21-7FB0-F94F-F433ECAC86C9}"/>
                </a:ext>
              </a:extLst>
            </p:cNvPr>
            <p:cNvGrpSpPr/>
            <p:nvPr/>
          </p:nvGrpSpPr>
          <p:grpSpPr>
            <a:xfrm>
              <a:off x="24781" y="-133792"/>
              <a:ext cx="12181046" cy="6487029"/>
              <a:chOff x="-85217" y="193233"/>
              <a:chExt cx="12181046" cy="6487029"/>
            </a:xfrm>
          </p:grpSpPr>
          <p:sp>
            <p:nvSpPr>
              <p:cNvPr id="9" name="PoljeZBesedilom 8">
                <a:extLst>
                  <a:ext uri="{FF2B5EF4-FFF2-40B4-BE49-F238E27FC236}">
                    <a16:creationId xmlns:a16="http://schemas.microsoft.com/office/drawing/2014/main" id="{FE471F2A-8017-2685-4795-CE76F8DEBDC4}"/>
                  </a:ext>
                </a:extLst>
              </p:cNvPr>
              <p:cNvSpPr txBox="1"/>
              <p:nvPr/>
            </p:nvSpPr>
            <p:spPr>
              <a:xfrm>
                <a:off x="1094454" y="1355727"/>
                <a:ext cx="11001375" cy="53245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1700" dirty="0" err="1">
                    <a:latin typeface="Consolas" panose="020B0609020204030204" pitchFamily="49" charset="0"/>
                  </a:rPr>
                  <a:t>router.</a:t>
                </a:r>
                <a:r>
                  <a:rPr lang="en-US" sz="170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</a:t>
                </a:r>
                <a:r>
                  <a:rPr lang="en-US" sz="1700" dirty="0">
                    <a:latin typeface="Consolas" panose="020B0609020204030204" pitchFamily="49" charset="0"/>
                  </a:rPr>
                  <a:t>('</a:t>
                </a:r>
                <a:r>
                  <a:rPr lang="en-US" sz="17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en-US" sz="1700" dirty="0">
                    <a:latin typeface="Consolas" panose="020B0609020204030204" pitchFamily="49" charset="0"/>
                  </a:rPr>
                  <a:t>',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async</a:t>
                </a:r>
                <a:r>
                  <a:rPr lang="en-US" sz="1700" dirty="0">
                    <a:latin typeface="Consolas" panose="020B0609020204030204" pitchFamily="49" charset="0"/>
                  </a:rPr>
                  <a:t> (req, res) =&gt; {</a:t>
                </a:r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// URL: </a:t>
                </a:r>
                <a:r>
                  <a:rPr lang="sl-SI" sz="1200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http://localhost:${global.config.port}/api/produkti/</a:t>
                </a:r>
                <a:endParaRPr lang="en-US" sz="1200" dirty="0">
                  <a:solidFill>
                    <a:srgbClr val="00B05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let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steviloIzdelkov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parseInt</a:t>
                </a:r>
                <a:r>
                  <a:rPr lang="en-US" sz="1700" dirty="0">
                    <a:latin typeface="Consolas" panose="020B0609020204030204" pitchFamily="49" charset="0"/>
                  </a:rPr>
                  <a:t>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req.query.steviloIzdelkov</a:t>
                </a:r>
                <a:r>
                  <a:rPr lang="en-US" sz="1700" dirty="0">
                    <a:latin typeface="Consolas" panose="020B0609020204030204" pitchFamily="49" charset="0"/>
                  </a:rPr>
                  <a:t>);</a:t>
                </a:r>
                <a:r>
                  <a:rPr lang="sl-SI" sz="1700" dirty="0">
                    <a:latin typeface="Consolas" panose="020B0609020204030204" pitchFamily="49" charset="0"/>
                  </a:rPr>
                  <a:t>	</a:t>
                </a:r>
                <a:r>
                  <a:rPr lang="sl-SI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// 6</a:t>
                </a:r>
                <a:endParaRPr lang="en-US" sz="17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let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req.query.brezPodvajanja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;</a:t>
                </a:r>
                <a:r>
                  <a:rPr lang="sl-SI" sz="1700" dirty="0">
                    <a:latin typeface="Consolas" panose="020B0609020204030204" pitchFamily="49" charset="0"/>
                  </a:rPr>
                  <a:t>	</a:t>
                </a:r>
                <a:r>
                  <a:rPr lang="sl-SI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// [] z že prikazanimi izdelki</a:t>
                </a:r>
                <a:endParaRPr lang="en-US" sz="17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endParaRPr lang="en-US" sz="17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700" dirty="0">
                    <a:latin typeface="Consolas" panose="020B0609020204030204" pitchFamily="49" charset="0"/>
                  </a:rPr>
                  <a:t> 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 !== null &amp;&amp;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 !== undefined) {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try</a:t>
                </a:r>
                <a:r>
                  <a:rPr lang="en-US" sz="1700" dirty="0">
                    <a:latin typeface="Consolas" panose="020B0609020204030204" pitchFamily="49" charset="0"/>
                  </a:rPr>
                  <a:t> {</a:t>
                </a:r>
              </a:p>
              <a:p>
                <a:pPr lvl="1"/>
                <a:r>
                  <a:rPr lang="sl-SI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let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noviProdukti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 =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await</a:t>
                </a:r>
                <a:r>
                  <a:rPr lang="en-US" sz="1700" dirty="0">
                    <a:latin typeface="Consolas" panose="020B0609020204030204" pitchFamily="49" charset="0"/>
                  </a:rPr>
                  <a:t>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pool.query</a:t>
                </a:r>
                <a:r>
                  <a:rPr lang="en-US" sz="1700" dirty="0">
                    <a:latin typeface="Consolas" panose="020B0609020204030204" pitchFamily="49" charset="0"/>
                  </a:rPr>
                  <a:t>(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    </a:t>
                </a:r>
                <a:r>
                  <a:rPr lang="en-US" sz="1700" dirty="0">
                    <a:latin typeface="Consolas" panose="020B0609020204030204" pitchFamily="49" charset="0"/>
                  </a:rPr>
                  <a:t>`</a:t>
                </a:r>
                <a:r>
                  <a:rPr lang="en-US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select * from </a:t>
                </a:r>
                <a:r>
                  <a:rPr lang="en-US" sz="17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Izdelki</a:t>
                </a:r>
                <a:r>
                  <a:rPr lang="en-US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</a:t>
                </a:r>
                <a:endParaRPr lang="sl-SI" sz="1700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where </a:t>
                </a:r>
                <a:r>
                  <a:rPr lang="en-US" sz="17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ID_izdelka</a:t>
                </a:r>
                <a:r>
                  <a:rPr lang="en-US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not in ? </a:t>
                </a:r>
                <a:r>
                  <a:rPr lang="sl-SI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sz="17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nd</a:t>
                </a:r>
                <a:endParaRPr lang="sl-SI" sz="1700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7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Izdelki.kosov_na_voljo</a:t>
                </a:r>
                <a:r>
                  <a:rPr lang="en-US" sz="17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 &gt; 0 order by rand() limit ?</a:t>
                </a:r>
                <a:r>
                  <a:rPr lang="en-US" sz="1700" dirty="0">
                    <a:latin typeface="Consolas" panose="020B0609020204030204" pitchFamily="49" charset="0"/>
                  </a:rPr>
                  <a:t>`,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  </a:t>
                </a:r>
                <a:r>
                  <a:rPr lang="en-US" sz="1700" dirty="0">
                    <a:latin typeface="Consolas" panose="020B0609020204030204" pitchFamily="49" charset="0"/>
                  </a:rPr>
                  <a:t>[[</a:t>
                </a:r>
                <a:r>
                  <a:rPr lang="en-US" sz="1700" dirty="0" err="1">
                    <a:latin typeface="Consolas" panose="020B0609020204030204" pitchFamily="49" charset="0"/>
                  </a:rPr>
                  <a:t>brezPodvajanja</a:t>
                </a:r>
                <a:r>
                  <a:rPr lang="en-US" sz="1700" dirty="0">
                    <a:latin typeface="Consolas" panose="020B0609020204030204" pitchFamily="49" charset="0"/>
                  </a:rPr>
                  <a:t>],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steviloIzdelkov</a:t>
                </a:r>
                <a:r>
                  <a:rPr lang="en-US" sz="1700" dirty="0">
                    <a:latin typeface="Consolas" panose="020B0609020204030204" pitchFamily="49" charset="0"/>
                  </a:rPr>
                  <a:t>]);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	</a:t>
                </a:r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res.status</a:t>
                </a:r>
                <a:r>
                  <a:rPr lang="en-US" sz="1700" dirty="0">
                    <a:latin typeface="Consolas" panose="020B0609020204030204" pitchFamily="49" charset="0"/>
                  </a:rPr>
                  <a:t>(200).send(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noviProdukti</a:t>
                </a:r>
                <a:r>
                  <a:rPr lang="en-US" sz="1700" dirty="0">
                    <a:latin typeface="Consolas" panose="020B0609020204030204" pitchFamily="49" charset="0"/>
                  </a:rPr>
                  <a:t>[0]);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latin typeface="Consolas" panose="020B0609020204030204" pitchFamily="49" charset="0"/>
                  </a:rPr>
                  <a:t>}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catch</a:t>
                </a:r>
                <a:r>
                  <a:rPr lang="en-US" sz="1700" dirty="0">
                    <a:latin typeface="Consolas" panose="020B0609020204030204" pitchFamily="49" charset="0"/>
                  </a:rPr>
                  <a:t> (</a:t>
                </a:r>
                <a:r>
                  <a:rPr lang="en-US" sz="1700" dirty="0" err="1">
                    <a:latin typeface="Consolas" panose="020B0609020204030204" pitchFamily="49" charset="0"/>
                  </a:rPr>
                  <a:t>napaka</a:t>
                </a:r>
                <a:r>
                  <a:rPr lang="en-US" sz="1700" dirty="0">
                    <a:latin typeface="Consolas" panose="020B0609020204030204" pitchFamily="49" charset="0"/>
                  </a:rPr>
                  <a:t>) {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  </a:t>
                </a:r>
                <a:r>
                  <a:rPr lang="en-US" sz="1700" dirty="0" err="1">
                    <a:latin typeface="Consolas" panose="020B0609020204030204" pitchFamily="49" charset="0"/>
                  </a:rPr>
                  <a:t>res.status</a:t>
                </a:r>
                <a:r>
                  <a:rPr lang="en-US" sz="1700" dirty="0">
                    <a:latin typeface="Consolas" panose="020B0609020204030204" pitchFamily="49" charset="0"/>
                  </a:rPr>
                  <a:t>(400).send(`error`);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</a:t>
                </a:r>
                <a:r>
                  <a:rPr lang="en-US" sz="1700" dirty="0">
                    <a:latin typeface="Consolas" panose="020B0609020204030204" pitchFamily="49" charset="0"/>
                  </a:rPr>
                  <a:t>}</a:t>
                </a: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latin typeface="Consolas" panose="020B0609020204030204" pitchFamily="49" charset="0"/>
                  </a:rPr>
                  <a:t>} </a:t>
                </a:r>
                <a:r>
                  <a:rPr lang="en-US" sz="17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else</a:t>
                </a:r>
                <a:r>
                  <a:rPr lang="en-US" sz="1700" dirty="0">
                    <a:latin typeface="Consolas" panose="020B0609020204030204" pitchFamily="49" charset="0"/>
                  </a:rPr>
                  <a:t> {</a:t>
                </a:r>
                <a:endParaRPr lang="sl-SI" sz="1700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  </a:t>
                </a:r>
                <a:r>
                  <a:rPr lang="sl-SI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// podobno kot zgoraj, le da v SQL stavku izberemo katerekoli izdelke:</a:t>
                </a:r>
              </a:p>
              <a:p>
                <a:pPr lvl="1"/>
                <a:r>
                  <a:rPr lang="sl-SI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   // </a:t>
                </a:r>
                <a:r>
                  <a:rPr lang="en-US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`select * from </a:t>
                </a:r>
                <a:r>
                  <a:rPr lang="en-US" sz="1700" dirty="0" err="1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Izdelki</a:t>
                </a:r>
                <a:r>
                  <a:rPr lang="en-US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where </a:t>
                </a:r>
                <a:r>
                  <a:rPr lang="en-US" sz="1700" dirty="0" err="1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Izdelki.kosov_na_voljo</a:t>
                </a:r>
                <a:r>
                  <a:rPr lang="en-US" sz="17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&gt; 0 order by rand</a:t>
                </a:r>
                <a:r>
                  <a:rPr lang="en-US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() limit</a:t>
                </a:r>
                <a:r>
                  <a:rPr lang="sl-SI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700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</a:rPr>
                  <a:t>?`</a:t>
                </a:r>
                <a:endParaRPr lang="sl-SI" sz="17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sl-SI" sz="1700" dirty="0">
                    <a:latin typeface="Consolas" panose="020B0609020204030204" pitchFamily="49" charset="0"/>
                  </a:rPr>
                  <a:t>  </a:t>
                </a:r>
                <a:r>
                  <a:rPr lang="en-US" sz="1700" dirty="0">
                    <a:latin typeface="Consolas" panose="020B0609020204030204" pitchFamily="49" charset="0"/>
                  </a:rPr>
                  <a:t>}</a:t>
                </a:r>
              </a:p>
              <a:p>
                <a:pPr lvl="1"/>
                <a:r>
                  <a:rPr lang="en-US" sz="1700" dirty="0">
                    <a:latin typeface="Consolas" panose="020B0609020204030204" pitchFamily="49" charset="0"/>
                  </a:rPr>
                  <a:t>});</a:t>
                </a:r>
              </a:p>
            </p:txBody>
          </p:sp>
          <p:grpSp>
            <p:nvGrpSpPr>
              <p:cNvPr id="30" name="Skupina 29">
                <a:extLst>
                  <a:ext uri="{FF2B5EF4-FFF2-40B4-BE49-F238E27FC236}">
                    <a16:creationId xmlns:a16="http://schemas.microsoft.com/office/drawing/2014/main" id="{1CB16CE0-C740-12A5-B062-D49CC7FB4ECB}"/>
                  </a:ext>
                </a:extLst>
              </p:cNvPr>
              <p:cNvGrpSpPr/>
              <p:nvPr/>
            </p:nvGrpSpPr>
            <p:grpSpPr>
              <a:xfrm>
                <a:off x="-85217" y="193233"/>
                <a:ext cx="1885951" cy="1356027"/>
                <a:chOff x="8201143" y="2411841"/>
                <a:chExt cx="1885951" cy="1356027"/>
              </a:xfrm>
            </p:grpSpPr>
            <p:pic>
              <p:nvPicPr>
                <p:cNvPr id="21" name="Slika 20">
                  <a:extLst>
                    <a:ext uri="{FF2B5EF4-FFF2-40B4-BE49-F238E27FC236}">
                      <a16:creationId xmlns:a16="http://schemas.microsoft.com/office/drawing/2014/main" id="{BFD3E06A-AA18-8793-2991-8D14A5A23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50897" y="2411841"/>
                  <a:ext cx="1468577" cy="803628"/>
                </a:xfrm>
                <a:prstGeom prst="rect">
                  <a:avLst/>
                </a:prstGeom>
              </p:spPr>
            </p:pic>
            <p:sp>
              <p:nvSpPr>
                <p:cNvPr id="23" name="PoljeZBesedilom 22">
                  <a:extLst>
                    <a:ext uri="{FF2B5EF4-FFF2-40B4-BE49-F238E27FC236}">
                      <a16:creationId xmlns:a16="http://schemas.microsoft.com/office/drawing/2014/main" id="{E3C5E5CA-206E-CDC5-7D0F-E5D3CD21BE1C}"/>
                    </a:ext>
                  </a:extLst>
                </p:cNvPr>
                <p:cNvSpPr txBox="1"/>
                <p:nvPr/>
              </p:nvSpPr>
              <p:spPr>
                <a:xfrm>
                  <a:off x="8201143" y="2983837"/>
                  <a:ext cx="188595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sl-SI" dirty="0">
                      <a:solidFill>
                        <a:srgbClr val="7030A0"/>
                      </a:solidFill>
                    </a:rPr>
                    <a:t>HTTP </a:t>
                  </a:r>
                </a:p>
                <a:p>
                  <a:pPr algn="ctr"/>
                  <a:r>
                    <a:rPr lang="sl-SI" dirty="0">
                      <a:solidFill>
                        <a:srgbClr val="7030A0"/>
                      </a:solidFill>
                    </a:rPr>
                    <a:t>GET zahteva</a:t>
                  </a:r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25" name="Povezovalnik: kolenski 24">
                  <a:extLst>
                    <a:ext uri="{FF2B5EF4-FFF2-40B4-BE49-F238E27FC236}">
                      <a16:creationId xmlns:a16="http://schemas.microsoft.com/office/drawing/2014/main" id="{E319EE58-BF7A-DEE8-1C36-3368B8F95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44118" y="3592384"/>
                  <a:ext cx="785351" cy="175484"/>
                </a:xfrm>
                <a:prstGeom prst="bentConnector3">
                  <a:avLst>
                    <a:gd name="adj1" fmla="val 274"/>
                  </a:avLst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9" name="Slika 18" descr="Slika, ki vsebuje besede logotip&#10;&#10;Opis je samodejno ustvarjen">
              <a:extLst>
                <a:ext uri="{FF2B5EF4-FFF2-40B4-BE49-F238E27FC236}">
                  <a16:creationId xmlns:a16="http://schemas.microsoft.com/office/drawing/2014/main" id="{F4D4FAA1-B661-7CDA-89B3-07CB1FB7F5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" r="24574" b="18391"/>
            <a:stretch/>
          </p:blipFill>
          <p:spPr>
            <a:xfrm>
              <a:off x="199105" y="2774212"/>
              <a:ext cx="1210674" cy="539402"/>
            </a:xfrm>
            <a:prstGeom prst="rect">
              <a:avLst/>
            </a:prstGeom>
          </p:spPr>
        </p:pic>
        <p:sp>
          <p:nvSpPr>
            <p:cNvPr id="34" name="Levi zaviti oklepaj 33">
              <a:extLst>
                <a:ext uri="{FF2B5EF4-FFF2-40B4-BE49-F238E27FC236}">
                  <a16:creationId xmlns:a16="http://schemas.microsoft.com/office/drawing/2014/main" id="{080A934F-E7FE-3E71-EC9F-2D9827639FA4}"/>
                </a:ext>
              </a:extLst>
            </p:cNvPr>
            <p:cNvSpPr/>
            <p:nvPr/>
          </p:nvSpPr>
          <p:spPr>
            <a:xfrm>
              <a:off x="1400683" y="1046751"/>
              <a:ext cx="352424" cy="5306486"/>
            </a:xfrm>
            <a:prstGeom prst="leftBrace">
              <a:avLst>
                <a:gd name="adj1" fmla="val 197222"/>
                <a:gd name="adj2" fmla="val 37364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Skupina 44">
              <a:extLst>
                <a:ext uri="{FF2B5EF4-FFF2-40B4-BE49-F238E27FC236}">
                  <a16:creationId xmlns:a16="http://schemas.microsoft.com/office/drawing/2014/main" id="{BD7DEA7E-FB5F-7E16-25EC-DE71C2C771DF}"/>
                </a:ext>
              </a:extLst>
            </p:cNvPr>
            <p:cNvGrpSpPr/>
            <p:nvPr/>
          </p:nvGrpSpPr>
          <p:grpSpPr>
            <a:xfrm>
              <a:off x="6252335" y="3609975"/>
              <a:ext cx="4739515" cy="1218327"/>
              <a:chOff x="6252335" y="3609975"/>
              <a:chExt cx="4739515" cy="1218327"/>
            </a:xfrm>
          </p:grpSpPr>
          <p:pic>
            <p:nvPicPr>
              <p:cNvPr id="35" name="Slika 34">
                <a:extLst>
                  <a:ext uri="{FF2B5EF4-FFF2-40B4-BE49-F238E27FC236}">
                    <a16:creationId xmlns:a16="http://schemas.microsoft.com/office/drawing/2014/main" id="{9CBFA2FE-A942-6378-3F26-9ECB431E6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653" y="3609975"/>
                <a:ext cx="1468577" cy="803628"/>
              </a:xfrm>
              <a:prstGeom prst="rect">
                <a:avLst/>
              </a:prstGeom>
            </p:spPr>
          </p:pic>
          <p:sp>
            <p:nvSpPr>
              <p:cNvPr id="36" name="PoljeZBesedilom 35">
                <a:extLst>
                  <a:ext uri="{FF2B5EF4-FFF2-40B4-BE49-F238E27FC236}">
                    <a16:creationId xmlns:a16="http://schemas.microsoft.com/office/drawing/2014/main" id="{21AE4870-8541-1461-7266-57D39C48C27F}"/>
                  </a:ext>
                </a:extLst>
              </p:cNvPr>
              <p:cNvSpPr txBox="1"/>
              <p:nvPr/>
            </p:nvSpPr>
            <p:spPr>
              <a:xfrm>
                <a:off x="9105899" y="4181971"/>
                <a:ext cx="18859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sl-SI" dirty="0">
                    <a:solidFill>
                      <a:srgbClr val="7030A0"/>
                    </a:solidFill>
                  </a:rPr>
                  <a:t>HTTP </a:t>
                </a:r>
              </a:p>
              <a:p>
                <a:pPr algn="ctr"/>
                <a:r>
                  <a:rPr lang="sl-SI" dirty="0">
                    <a:solidFill>
                      <a:srgbClr val="7030A0"/>
                    </a:solidFill>
                  </a:rPr>
                  <a:t>GET odgovor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7" name="Povezovalnik: kolenski 36">
                <a:extLst>
                  <a:ext uri="{FF2B5EF4-FFF2-40B4-BE49-F238E27FC236}">
                    <a16:creationId xmlns:a16="http://schemas.microsoft.com/office/drawing/2014/main" id="{A4259F3D-0DFC-A022-BB5B-77FF74C0F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4114800"/>
                <a:ext cx="2121428" cy="237774"/>
              </a:xfrm>
              <a:prstGeom prst="bentConnector3">
                <a:avLst>
                  <a:gd name="adj1" fmla="val 28897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Povezovalnik: kolenski 39">
                <a:extLst>
                  <a:ext uri="{FF2B5EF4-FFF2-40B4-BE49-F238E27FC236}">
                    <a16:creationId xmlns:a16="http://schemas.microsoft.com/office/drawing/2014/main" id="{4A8D52E6-E625-7096-B923-B19C291412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2335" y="4352574"/>
                <a:ext cx="3003318" cy="23833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Slika 10">
            <a:extLst>
              <a:ext uri="{FF2B5EF4-FFF2-40B4-BE49-F238E27FC236}">
                <a16:creationId xmlns:a16="http://schemas.microsoft.com/office/drawing/2014/main" id="{D2F6CB18-334E-8A8A-F047-840ADB93FB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33" b="13221"/>
          <a:stretch/>
        </p:blipFill>
        <p:spPr>
          <a:xfrm>
            <a:off x="749143" y="122982"/>
            <a:ext cx="10220325" cy="673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37771E-63D0-A36E-C16E-5E7AC37D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Predstavitev aplikacije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A9C99DE-4D10-8D6A-8402-59B4F18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Hvala za pozornost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8A64FC9-2ED2-7B58-2A50-5ECB2E4C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90208D-C57B-A77B-228E-A607E062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Viri</a:t>
            </a:r>
            <a:endParaRPr lang="en-US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4C5D9AD-2F78-CECD-1559-6AB9C686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432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https://programadoresbrasil.com.br/en/2020/02/what-is-html-and-css/</a:t>
            </a:r>
            <a:r>
              <a:rPr lang="sl-SI" dirty="0"/>
              <a:t> [navedeno 19. 04. 2023]</a:t>
            </a:r>
          </a:p>
          <a:p>
            <a:r>
              <a:rPr lang="en-US" dirty="0">
                <a:hlinkClick r:id="rId3"/>
              </a:rPr>
              <a:t>https://www.freepnglogos.com/images/javascript-39404.html</a:t>
            </a:r>
            <a:r>
              <a:rPr lang="sl-SI" dirty="0"/>
              <a:t> [navedeno 19. 04. 2023]</a:t>
            </a:r>
          </a:p>
          <a:p>
            <a:r>
              <a:rPr lang="en-US" dirty="0">
                <a:hlinkClick r:id="rId4"/>
              </a:rPr>
              <a:t>https://logo-download.com/logo/react/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5"/>
              </a:rPr>
              <a:t>https://github.com/axios/axios/issues/2130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6"/>
              </a:rPr>
              <a:t>https://freebiesupply.com/logos/node-js-logo/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7"/>
              </a:rPr>
              <a:t>https://www.edureka.co/blog/expressjs-tutorial/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8"/>
              </a:rPr>
              <a:t>https://www.vectorlogo.zone/logos/mysql/index.html</a:t>
            </a:r>
            <a:r>
              <a:rPr lang="sl-SI" dirty="0"/>
              <a:t> [navedeno 19. 04. 2023]</a:t>
            </a:r>
          </a:p>
          <a:p>
            <a:r>
              <a:rPr lang="sl-SI" dirty="0">
                <a:hlinkClick r:id="rId9"/>
              </a:rPr>
              <a:t>https://logos-world.net/firefox-logo/</a:t>
            </a:r>
            <a:r>
              <a:rPr lang="sl-SI" dirty="0"/>
              <a:t> [navedeno 19. 04. 2023]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5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948</Words>
  <Application>Microsoft Office PowerPoint</Application>
  <PresentationFormat>Širokozaslonsko</PresentationFormat>
  <Paragraphs>90</Paragraphs>
  <Slides>7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Officeova tema</vt:lpstr>
      <vt:lpstr>Informacijski sistem podjetja</vt:lpstr>
      <vt:lpstr>Spletna aplikacija</vt:lpstr>
      <vt:lpstr>Model</vt:lpstr>
      <vt:lpstr>Funkcija React UI</vt:lpstr>
      <vt:lpstr>Predstavitev aplikacije</vt:lpstr>
      <vt:lpstr>Hvala za pozornost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Informacijski sistem podjetja</dc:title>
  <dc:creator>Erik Radovicevic</dc:creator>
  <cp:lastModifiedBy>Erik Radovicevic</cp:lastModifiedBy>
  <cp:revision>11</cp:revision>
  <dcterms:created xsi:type="dcterms:W3CDTF">2023-04-19T14:05:36Z</dcterms:created>
  <dcterms:modified xsi:type="dcterms:W3CDTF">2023-04-20T17:30:03Z</dcterms:modified>
</cp:coreProperties>
</file>