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C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87" autoAdjust="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25C3-1AFD-4413-B35C-DDD501A5BB0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E353-8319-4B87-B55E-D1A3C8F1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Izdelal sem spletno aplikacijo za shranjevanje informacij podjetja.</a:t>
            </a:r>
          </a:p>
          <a:p>
            <a:r>
              <a:rPr lang="sl-SI" dirty="0"/>
              <a:t>Stran odjemalca sem zgradil na osnovi HTML ogrodja, na katerem sem z </a:t>
            </a:r>
            <a:r>
              <a:rPr lang="sl-SI" dirty="0" err="1"/>
              <a:t>JavaScriptom</a:t>
            </a:r>
            <a:r>
              <a:rPr lang="sl-SI" dirty="0"/>
              <a:t> in knjižnico </a:t>
            </a:r>
            <a:r>
              <a:rPr lang="sl-SI" dirty="0" err="1"/>
              <a:t>React</a:t>
            </a:r>
            <a:r>
              <a:rPr lang="sl-SI" dirty="0"/>
              <a:t> oblikoval uporabniški vmesnik. Za logiko poskrbi </a:t>
            </a:r>
            <a:r>
              <a:rPr lang="sl-SI" dirty="0" err="1"/>
              <a:t>React</a:t>
            </a:r>
            <a:r>
              <a:rPr lang="sl-SI" dirty="0"/>
              <a:t>, za stilsko oblikovanje pa CSS. Knjižnico </a:t>
            </a:r>
            <a:r>
              <a:rPr lang="sl-SI" dirty="0" err="1"/>
              <a:t>Axios</a:t>
            </a:r>
            <a:r>
              <a:rPr lang="sl-SI" dirty="0"/>
              <a:t> sem uporabil za HTTP poizvedbe na strežniško stran.</a:t>
            </a:r>
          </a:p>
          <a:p>
            <a:r>
              <a:rPr lang="sl-SI" dirty="0"/>
              <a:t>Strežniška stran je se izvaja v okolju Node.js, za sam strežnik pa sem uporabil knjižnico Express.js, ki omogoča povezavo s podatkovno bazo prek HTTP zahtev. Z </a:t>
            </a:r>
            <a:r>
              <a:rPr lang="sl-SI" dirty="0" err="1"/>
              <a:t>Axiosom</a:t>
            </a:r>
            <a:r>
              <a:rPr lang="sl-SI" dirty="0"/>
              <a:t> lahko </a:t>
            </a:r>
            <a:r>
              <a:rPr lang="sl-SI" dirty="0" err="1"/>
              <a:t>odjemlaec</a:t>
            </a:r>
            <a:r>
              <a:rPr lang="sl-SI" dirty="0"/>
              <a:t> preko URL-ja dostopa do Express strežnika, ki daje poizvedbe na podatkovno bazo.</a:t>
            </a:r>
          </a:p>
          <a:p>
            <a:r>
              <a:rPr lang="sl-SI" dirty="0"/>
              <a:t>Za SUPB sem uporabil </a:t>
            </a:r>
            <a:r>
              <a:rPr lang="sl-SI" dirty="0" err="1"/>
              <a:t>MySQL</a:t>
            </a:r>
            <a:r>
              <a:rPr lang="sl-SI" dirty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Pri modeliranju sem izdelal ER model podatkovne baze. Ta je vsebovala 6 tabel: Uporabniki, Stranke in zaposleni, Naročila, Izdelki pri naročilu, Izdelki in Računi.</a:t>
            </a:r>
          </a:p>
          <a:p>
            <a:r>
              <a:rPr lang="sl-SI" dirty="0"/>
              <a:t>Nato sem izdelal še diagram toka podatkov za proces nakupa. Tukaj vidimo, da kupec pridobi izdelke iz baze Izdelki, nato ustvari naročilo, s čimer se zmanjša zaloga. Skladišče dobi podatke o naročilu in ko opravi naročilo ga zaključi in ustvari račun. Ogled naročila in računa je mogoč stranki in računovodstvu.</a:t>
            </a:r>
          </a:p>
          <a:p>
            <a:r>
              <a:rPr lang="sl-SI" dirty="0"/>
              <a:t>Na koncu sem izdelal še diagram zgradbe uporabniškega vmesnika, kjer so prikazane vse komponente oziroma funkcije uporabniškega vmesnika. Modre puščice predstavljajo prenašanje lastnosti med funkcijami, črne pa uvoze v datoteke.</a:t>
            </a:r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Oglejmo si funkcijo uporabniškega vmesnika v formatu JSX, ki ga podpira knjižnica </a:t>
            </a:r>
            <a:r>
              <a:rPr lang="sl-SI" dirty="0" err="1"/>
              <a:t>React</a:t>
            </a:r>
            <a:r>
              <a:rPr lang="sl-SI" dirty="0"/>
              <a:t>. Prikazano imamo asinhrono funkcijo, ki pridobi produkte iz baze. S pomočjo HTTP GET zahteve </a:t>
            </a:r>
            <a:r>
              <a:rPr lang="sl-SI" dirty="0" err="1"/>
              <a:t>Axios</a:t>
            </a:r>
            <a:r>
              <a:rPr lang="sl-SI" dirty="0"/>
              <a:t> na URL-ju v zeleni barvi kličemo funkcijo strežnika Express, ki bo vrnil podatke. Vanj kot parametre podamo število izdelkov, ki jih želimo pridobiti in tabelo že prikazanih izdelkov. Ko se vrne odziv s strežnika, dodamo naši tabeli prikazanih produktov nove pravkar pridobljene. Stavek </a:t>
            </a:r>
            <a:r>
              <a:rPr lang="sl-SI" dirty="0" err="1"/>
              <a:t>try</a:t>
            </a:r>
            <a:r>
              <a:rPr lang="sl-SI" dirty="0"/>
              <a:t>..</a:t>
            </a:r>
            <a:r>
              <a:rPr lang="sl-SI" dirty="0" err="1"/>
              <a:t>catch</a:t>
            </a:r>
            <a:r>
              <a:rPr lang="sl-SI" dirty="0"/>
              <a:t> ujame morebitne napake. V programu nato ob pogoju, da </a:t>
            </a:r>
            <a:r>
              <a:rPr lang="sl-SI" dirty="0" err="1"/>
              <a:t>niProduktov</a:t>
            </a:r>
            <a:r>
              <a:rPr lang="sl-SI" dirty="0"/>
              <a:t>, kličemo to funkcijo.</a:t>
            </a:r>
          </a:p>
          <a:p>
            <a:r>
              <a:rPr lang="sl-SI" dirty="0"/>
              <a:t>Tukaj je prikazana funkcija strežnika Express, na katerega smo s prejšnjo funkcijo prek zelenega URL-ja poslali GET zahtevo. Tukaj se izvede SQL poizvedba na bazo podatkov, ki je tukaj predstavljena z objektom </a:t>
            </a:r>
            <a:r>
              <a:rPr lang="sl-SI" dirty="0" err="1"/>
              <a:t>pool</a:t>
            </a:r>
            <a:r>
              <a:rPr lang="sl-SI" dirty="0"/>
              <a:t>. Podatki se shranijo v spremenljivko </a:t>
            </a:r>
            <a:r>
              <a:rPr lang="sl-SI" dirty="0" err="1"/>
              <a:t>noviProdukti</a:t>
            </a:r>
            <a:r>
              <a:rPr lang="sl-SI" dirty="0"/>
              <a:t> in se pošljejo kot HTTP odgovor.</a:t>
            </a:r>
          </a:p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962FAF-F765-4E76-81EB-00E79AFD294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logo.zone/logos/mysql/index.html" TargetMode="External"/><Relationship Id="rId3" Type="http://schemas.openxmlformats.org/officeDocument/2006/relationships/hyperlink" Target="https://www.freepnglogos.com/images/javascript-39404.html" TargetMode="External"/><Relationship Id="rId7" Type="http://schemas.openxmlformats.org/officeDocument/2006/relationships/hyperlink" Target="https://www.edureka.co/blog/expressjs-tutorial/" TargetMode="External"/><Relationship Id="rId2" Type="http://schemas.openxmlformats.org/officeDocument/2006/relationships/hyperlink" Target="https://programadoresbrasil.com.br/en/2020/02/what-is-html-and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biesupply.com/logos/node-js-logo/" TargetMode="External"/><Relationship Id="rId5" Type="http://schemas.openxmlformats.org/officeDocument/2006/relationships/hyperlink" Target="https://github.com/axios/axios/issues/2130" TargetMode="External"/><Relationship Id="rId4" Type="http://schemas.openxmlformats.org/officeDocument/2006/relationships/hyperlink" Target="https://logo-download.com/logo/react/" TargetMode="External"/><Relationship Id="rId9" Type="http://schemas.openxmlformats.org/officeDocument/2006/relationships/hyperlink" Target="https://logos-world.net/firefox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0D30F9-D118-D3E9-C818-FB38A060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197" y="1116117"/>
            <a:ext cx="8574622" cy="2616199"/>
          </a:xfrm>
        </p:spPr>
        <p:txBody>
          <a:bodyPr/>
          <a:lstStyle/>
          <a:p>
            <a:r>
              <a:rPr lang="sl-SI" b="1" dirty="0"/>
              <a:t>Informacijski sistem podjetja</a:t>
            </a:r>
            <a:endParaRPr lang="en-US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A6AFF1-1BE5-ED17-8824-84B057C8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819" y="4158219"/>
            <a:ext cx="9144000" cy="713588"/>
          </a:xfrm>
        </p:spPr>
        <p:txBody>
          <a:bodyPr/>
          <a:lstStyle/>
          <a:p>
            <a:r>
              <a:rPr lang="sl-SI" dirty="0"/>
              <a:t>Zaključni izdelek pri splošni maturi iz računalništva</a:t>
            </a:r>
            <a:endParaRPr lang="en-US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69079A0E-256F-DF59-F920-F17B1869F7DC}"/>
              </a:ext>
            </a:extLst>
          </p:cNvPr>
          <p:cNvSpPr txBox="1">
            <a:spLocks/>
          </p:cNvSpPr>
          <p:nvPr/>
        </p:nvSpPr>
        <p:spPr>
          <a:xfrm>
            <a:off x="1128045" y="5879507"/>
            <a:ext cx="10314774" cy="360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l-SI" dirty="0"/>
              <a:t>april 2023								Erik Radovičevič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A3A79C-E1D3-93B1-797D-9234313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99" y="288039"/>
            <a:ext cx="3807876" cy="1752599"/>
          </a:xfrm>
        </p:spPr>
        <p:txBody>
          <a:bodyPr/>
          <a:lstStyle/>
          <a:p>
            <a:pPr algn="l"/>
            <a:r>
              <a:rPr lang="sl-SI" dirty="0"/>
              <a:t>Spletna aplikacija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5405D2-F3AF-737A-E7E3-93C8F6D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Odjemalska stran: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Strežniška stran: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Express.js</a:t>
            </a:r>
          </a:p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Podatkovna baza (SUPB):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l-SI" dirty="0"/>
          </a:p>
          <a:p>
            <a:endParaRPr lang="en-US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325689B9-85F8-8049-C759-302CDC853A1E}"/>
              </a:ext>
            </a:extLst>
          </p:cNvPr>
          <p:cNvGrpSpPr/>
          <p:nvPr/>
        </p:nvGrpSpPr>
        <p:grpSpPr>
          <a:xfrm>
            <a:off x="5105021" y="146278"/>
            <a:ext cx="6735203" cy="6565443"/>
            <a:chOff x="4831644" y="75414"/>
            <a:chExt cx="6735203" cy="6565443"/>
          </a:xfrm>
        </p:grpSpPr>
        <p:sp>
          <p:nvSpPr>
            <p:cNvPr id="4" name="Pravokotnik 3">
              <a:extLst>
                <a:ext uri="{FF2B5EF4-FFF2-40B4-BE49-F238E27FC236}">
                  <a16:creationId xmlns:a16="http://schemas.microsoft.com/office/drawing/2014/main" id="{533CB65A-2351-F152-6BA1-61756536B9F0}"/>
                </a:ext>
              </a:extLst>
            </p:cNvPr>
            <p:cNvSpPr/>
            <p:nvPr/>
          </p:nvSpPr>
          <p:spPr>
            <a:xfrm>
              <a:off x="4831644" y="75414"/>
              <a:ext cx="6735203" cy="6565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a 20">
              <a:extLst>
                <a:ext uri="{FF2B5EF4-FFF2-40B4-BE49-F238E27FC236}">
                  <a16:creationId xmlns:a16="http://schemas.microsoft.com/office/drawing/2014/main" id="{8DF200F9-AB94-24C5-7058-C482AAB7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3970" y="5571065"/>
              <a:ext cx="1909779" cy="954890"/>
            </a:xfrm>
            <a:prstGeom prst="rect">
              <a:avLst/>
            </a:prstGeom>
          </p:spPr>
        </p:pic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B536E863-BE94-7283-7562-BAB4847CA1A6}"/>
                </a:ext>
              </a:extLst>
            </p:cNvPr>
            <p:cNvGrpSpPr/>
            <p:nvPr/>
          </p:nvGrpSpPr>
          <p:grpSpPr>
            <a:xfrm>
              <a:off x="4831644" y="168353"/>
              <a:ext cx="6735203" cy="2060222"/>
              <a:chOff x="4831644" y="168353"/>
              <a:chExt cx="6735203" cy="2060222"/>
            </a:xfrm>
          </p:grpSpPr>
          <p:pic>
            <p:nvPicPr>
              <p:cNvPr id="5" name="Slika 4">
                <a:extLst>
                  <a:ext uri="{FF2B5EF4-FFF2-40B4-BE49-F238E27FC236}">
                    <a16:creationId xmlns:a16="http://schemas.microsoft.com/office/drawing/2014/main" id="{2F086453-F0D1-F2A4-DD03-F4BD6CE94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644" y="168353"/>
                <a:ext cx="3662617" cy="2060222"/>
              </a:xfrm>
              <a:prstGeom prst="rect">
                <a:avLst/>
              </a:prstGeom>
            </p:spPr>
          </p:pic>
          <p:pic>
            <p:nvPicPr>
              <p:cNvPr id="7" name="Slika 6" descr="Slika, ki vsebuje besede logotip&#10;&#10;Opis je samodejno ustvarjen">
                <a:extLst>
                  <a:ext uri="{FF2B5EF4-FFF2-40B4-BE49-F238E27FC236}">
                    <a16:creationId xmlns:a16="http://schemas.microsoft.com/office/drawing/2014/main" id="{DF37FE5B-8D4D-000D-0C01-1E0AE3D95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500" y="571303"/>
                <a:ext cx="1254322" cy="1254322"/>
              </a:xfrm>
              <a:prstGeom prst="rect">
                <a:avLst/>
              </a:prstGeom>
            </p:spPr>
          </p:pic>
          <p:pic>
            <p:nvPicPr>
              <p:cNvPr id="9" name="Grafika 8">
                <a:extLst>
                  <a:ext uri="{FF2B5EF4-FFF2-40B4-BE49-F238E27FC236}">
                    <a16:creationId xmlns:a16="http://schemas.microsoft.com/office/drawing/2014/main" id="{CC8BAD77-C0C9-AE49-12BA-17B142F5A7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21358" t="11687" r="21797" b="12264"/>
              <a:stretch/>
            </p:blipFill>
            <p:spPr>
              <a:xfrm>
                <a:off x="9719046" y="585434"/>
                <a:ext cx="1390516" cy="1240191"/>
              </a:xfrm>
              <a:prstGeom prst="rect">
                <a:avLst/>
              </a:prstGeom>
            </p:spPr>
          </p:pic>
          <p:sp>
            <p:nvSpPr>
              <p:cNvPr id="24" name="Pravokotnik: zaokroženi vogali 23">
                <a:extLst>
                  <a:ext uri="{FF2B5EF4-FFF2-40B4-BE49-F238E27FC236}">
                    <a16:creationId xmlns:a16="http://schemas.microsoft.com/office/drawing/2014/main" id="{7019ADE4-031B-04DE-CC8A-9CB94E9C4138}"/>
                  </a:ext>
                </a:extLst>
              </p:cNvPr>
              <p:cNvSpPr/>
              <p:nvPr/>
            </p:nvSpPr>
            <p:spPr>
              <a:xfrm>
                <a:off x="5197642" y="365125"/>
                <a:ext cx="6035040" cy="1598429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Slika 22" descr="Slika, ki vsebuje besede logotip&#10;&#10;Opis je samodejno ustvarjen">
                <a:extLst>
                  <a:ext uri="{FF2B5EF4-FFF2-40B4-BE49-F238E27FC236}">
                    <a16:creationId xmlns:a16="http://schemas.microsoft.com/office/drawing/2014/main" id="{9568790B-6232-525E-4EE5-5707DBEBF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303" y="217143"/>
                <a:ext cx="818544" cy="460724"/>
              </a:xfrm>
              <a:prstGeom prst="rect">
                <a:avLst/>
              </a:prstGeom>
            </p:spPr>
          </p:pic>
        </p:grpSp>
        <p:pic>
          <p:nvPicPr>
            <p:cNvPr id="19" name="Slika 18" descr="Slika, ki vsebuje besede logotip&#10;&#10;Opis je samodejno ustvarjen">
              <a:extLst>
                <a:ext uri="{FF2B5EF4-FFF2-40B4-BE49-F238E27FC236}">
                  <a16:creationId xmlns:a16="http://schemas.microsoft.com/office/drawing/2014/main" id="{0D2D411E-3A5D-2E0D-5FFA-86426B1D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245" y="3747237"/>
              <a:ext cx="2635780" cy="1195064"/>
            </a:xfrm>
            <a:prstGeom prst="rect">
              <a:avLst/>
            </a:prstGeom>
          </p:spPr>
        </p:pic>
        <p:sp>
          <p:nvSpPr>
            <p:cNvPr id="26" name="Pravokotnik: zaokroženi vogali 25">
              <a:extLst>
                <a:ext uri="{FF2B5EF4-FFF2-40B4-BE49-F238E27FC236}">
                  <a16:creationId xmlns:a16="http://schemas.microsoft.com/office/drawing/2014/main" id="{C780EFE3-3318-83B2-392C-A98294568098}"/>
                </a:ext>
              </a:extLst>
            </p:cNvPr>
            <p:cNvSpPr/>
            <p:nvPr/>
          </p:nvSpPr>
          <p:spPr>
            <a:xfrm>
              <a:off x="6662952" y="3571953"/>
              <a:ext cx="3094244" cy="1345603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Raven puščični povezovalnik 29">
              <a:extLst>
                <a:ext uri="{FF2B5EF4-FFF2-40B4-BE49-F238E27FC236}">
                  <a16:creationId xmlns:a16="http://schemas.microsoft.com/office/drawing/2014/main" id="{A365458E-5330-34E6-B020-298A0AFE47CD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flipH="1">
              <a:off x="8210074" y="1963554"/>
              <a:ext cx="5088" cy="16083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Slika 10">
              <a:extLst>
                <a:ext uri="{FF2B5EF4-FFF2-40B4-BE49-F238E27FC236}">
                  <a16:creationId xmlns:a16="http://schemas.microsoft.com/office/drawing/2014/main" id="{C4F9CC15-B1FB-1640-116B-63CB05E0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958" y="2190017"/>
              <a:ext cx="2340232" cy="1280611"/>
            </a:xfrm>
            <a:prstGeom prst="rect">
              <a:avLst/>
            </a:prstGeom>
          </p:spPr>
        </p:pic>
        <p:cxnSp>
          <p:nvCxnSpPr>
            <p:cNvPr id="31" name="Raven puščični povezovalnik 30">
              <a:extLst>
                <a:ext uri="{FF2B5EF4-FFF2-40B4-BE49-F238E27FC236}">
                  <a16:creationId xmlns:a16="http://schemas.microsoft.com/office/drawing/2014/main" id="{F0DD1672-1842-0551-B6A0-B9CB83819FA2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 flipH="1">
              <a:off x="8208860" y="4917556"/>
              <a:ext cx="1214" cy="6535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Skupina 36">
              <a:extLst>
                <a:ext uri="{FF2B5EF4-FFF2-40B4-BE49-F238E27FC236}">
                  <a16:creationId xmlns:a16="http://schemas.microsoft.com/office/drawing/2014/main" id="{0C7808B3-3299-3195-24F8-1E1BB23227CA}"/>
                </a:ext>
              </a:extLst>
            </p:cNvPr>
            <p:cNvGrpSpPr/>
            <p:nvPr/>
          </p:nvGrpSpPr>
          <p:grpSpPr>
            <a:xfrm>
              <a:off x="9376818" y="3516875"/>
              <a:ext cx="751180" cy="460724"/>
              <a:chOff x="10609683" y="3925555"/>
              <a:chExt cx="751180" cy="460724"/>
            </a:xfrm>
          </p:grpSpPr>
          <p:sp>
            <p:nvSpPr>
              <p:cNvPr id="35" name="Pravokotnik: zaokroženi vogali 34">
                <a:extLst>
                  <a:ext uri="{FF2B5EF4-FFF2-40B4-BE49-F238E27FC236}">
                    <a16:creationId xmlns:a16="http://schemas.microsoft.com/office/drawing/2014/main" id="{16FFE62F-8B9F-2FEB-B718-EA0F218BE9EE}"/>
                  </a:ext>
                </a:extLst>
              </p:cNvPr>
              <p:cNvSpPr/>
              <p:nvPr/>
            </p:nvSpPr>
            <p:spPr>
              <a:xfrm>
                <a:off x="10609683" y="3925555"/>
                <a:ext cx="744118" cy="46072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Slika 12" descr="Slika, ki vsebuje besede besedilo, znak, vektorska grafika&#10;&#10;Opis je samodejno ustvarjen">
                <a:extLst>
                  <a:ext uri="{FF2B5EF4-FFF2-40B4-BE49-F238E27FC236}">
                    <a16:creationId xmlns:a16="http://schemas.microsoft.com/office/drawing/2014/main" id="{424F8449-38FC-9F29-D216-C2FFC276D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683" y="3925555"/>
                <a:ext cx="751180" cy="4607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84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DFAA23-BEA9-603C-C4AE-2306376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06" y="303351"/>
            <a:ext cx="2324118" cy="1752599"/>
          </a:xfrm>
        </p:spPr>
        <p:txBody>
          <a:bodyPr/>
          <a:lstStyle/>
          <a:p>
            <a:r>
              <a:rPr lang="sl-SI" dirty="0"/>
              <a:t>Model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1F2EAE01-EFD4-966B-CC76-9813EB26D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09" t="8644" r="1761" b="3704"/>
          <a:stretch/>
        </p:blipFill>
        <p:spPr>
          <a:xfrm>
            <a:off x="1269149" y="1542051"/>
            <a:ext cx="10179122" cy="5315949"/>
          </a:xfr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EBDC72B3-220B-17EF-9E2A-0B8F50182497}"/>
              </a:ext>
            </a:extLst>
          </p:cNvPr>
          <p:cNvSpPr txBox="1"/>
          <p:nvPr/>
        </p:nvSpPr>
        <p:spPr>
          <a:xfrm>
            <a:off x="5305425" y="1027906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ER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PoljeZBesedilom 101">
            <a:extLst>
              <a:ext uri="{FF2B5EF4-FFF2-40B4-BE49-F238E27FC236}">
                <a16:creationId xmlns:a16="http://schemas.microsoft.com/office/drawing/2014/main" id="{44C2AAD8-5244-CB3E-83CC-802FDCA6F229}"/>
              </a:ext>
            </a:extLst>
          </p:cNvPr>
          <p:cNvSpPr txBox="1"/>
          <p:nvPr/>
        </p:nvSpPr>
        <p:spPr>
          <a:xfrm>
            <a:off x="3827970" y="1027906"/>
            <a:ext cx="42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toka podatkov – spletni nakup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DE83BE32-316A-0654-68D2-B4898CB28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055950"/>
            <a:ext cx="12192000" cy="3903979"/>
          </a:xfrm>
          <a:prstGeom prst="rect">
            <a:avLst/>
          </a:prstGeom>
        </p:spPr>
      </p:pic>
      <p:sp>
        <p:nvSpPr>
          <p:cNvPr id="105" name="PoljeZBesedilom 104">
            <a:extLst>
              <a:ext uri="{FF2B5EF4-FFF2-40B4-BE49-F238E27FC236}">
                <a16:creationId xmlns:a16="http://schemas.microsoft.com/office/drawing/2014/main" id="{4BD6CAF7-DEA9-4A00-0F6D-A592FF27EA91}"/>
              </a:ext>
            </a:extLst>
          </p:cNvPr>
          <p:cNvSpPr txBox="1"/>
          <p:nvPr/>
        </p:nvSpPr>
        <p:spPr>
          <a:xfrm>
            <a:off x="3786188" y="1253437"/>
            <a:ext cx="431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zgradbe uporabniškega vmesnika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9" name="Slika 108">
            <a:extLst>
              <a:ext uri="{FF2B5EF4-FFF2-40B4-BE49-F238E27FC236}">
                <a16:creationId xmlns:a16="http://schemas.microsoft.com/office/drawing/2014/main" id="{362D0CC3-2E0B-C2C4-DA57-8CE852CE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935" y="1541039"/>
            <a:ext cx="9353550" cy="5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2" grpId="0"/>
      <p:bldP spid="102" grpId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>
            <a:extLst>
              <a:ext uri="{FF2B5EF4-FFF2-40B4-BE49-F238E27FC236}">
                <a16:creationId xmlns:a16="http://schemas.microsoft.com/office/drawing/2014/main" id="{D2F6CB18-334E-8A8A-F047-840ADB93F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13221"/>
          <a:stretch/>
        </p:blipFill>
        <p:spPr>
          <a:xfrm>
            <a:off x="1151828" y="117003"/>
            <a:ext cx="10220325" cy="6735018"/>
          </a:xfrm>
          <a:prstGeom prst="rect">
            <a:avLst/>
          </a:prstGeom>
        </p:spPr>
      </p:pic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1D7E103-652C-0CE5-31C6-AB73D7C0355B}"/>
              </a:ext>
            </a:extLst>
          </p:cNvPr>
          <p:cNvGrpSpPr/>
          <p:nvPr/>
        </p:nvGrpSpPr>
        <p:grpSpPr>
          <a:xfrm>
            <a:off x="778200" y="196459"/>
            <a:ext cx="11315700" cy="6171868"/>
            <a:chOff x="553872" y="328806"/>
            <a:chExt cx="11315700" cy="6171868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A3BDEEEB-DEAA-E37B-91DF-4B41220C08AD}"/>
                </a:ext>
              </a:extLst>
            </p:cNvPr>
            <p:cNvGrpSpPr/>
            <p:nvPr/>
          </p:nvGrpSpPr>
          <p:grpSpPr>
            <a:xfrm>
              <a:off x="553872" y="950116"/>
              <a:ext cx="11315700" cy="5550558"/>
              <a:chOff x="709613" y="662454"/>
              <a:chExt cx="11315700" cy="5550558"/>
            </a:xfrm>
          </p:grpSpPr>
          <p:sp>
            <p:nvSpPr>
              <p:cNvPr id="4" name="PoljeZBesedilom 3">
                <a:extLst>
                  <a:ext uri="{FF2B5EF4-FFF2-40B4-BE49-F238E27FC236}">
                    <a16:creationId xmlns:a16="http://schemas.microsoft.com/office/drawing/2014/main" id="{C0F81841-7597-065F-E14A-19F7DCA56ECC}"/>
                  </a:ext>
                </a:extLst>
              </p:cNvPr>
              <p:cNvSpPr txBox="1"/>
              <p:nvPr/>
            </p:nvSpPr>
            <p:spPr>
              <a:xfrm>
                <a:off x="709613" y="1150088"/>
                <a:ext cx="11315700" cy="5062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b="1" dirty="0" err="1">
                    <a:latin typeface="Consolas" panose="020B0609020204030204" pitchFamily="49" charset="0"/>
                  </a:rPr>
                  <a:t>pridobiProdukte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useCallback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async</a:t>
                </a:r>
                <a:r>
                  <a:rPr lang="en-US" sz="1700" dirty="0">
                    <a:latin typeface="Consolas" panose="020B0609020204030204" pitchFamily="49" charset="0"/>
                  </a:rPr>
                  <a:t> () =&gt;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try</a:t>
                </a:r>
                <a:r>
                  <a:rPr lang="en-US" sz="1700" dirty="0">
                    <a:latin typeface="Consolas" panose="020B0609020204030204" pitchFamily="49" charset="0"/>
                  </a:rPr>
                  <a:t>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odziv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await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axios.get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`http://localhost:${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global.config.port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}/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api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produkti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/`</a:t>
                </a:r>
                <a:r>
                  <a:rPr lang="en-US" sz="1700" dirty="0">
                    <a:latin typeface="Consolas" panose="020B0609020204030204" pitchFamily="49" charset="0"/>
                  </a:rPr>
                  <a:t>,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params: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steviloIzdelkov</a:t>
                </a:r>
                <a:r>
                  <a:rPr lang="en-US" sz="1700" dirty="0">
                    <a:latin typeface="Consolas" panose="020B0609020204030204" pitchFamily="49" charset="0"/>
                  </a:rPr>
                  <a:t>: 6,</a:t>
                </a:r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koliko novih izdelkov želimo prikazati v trgovini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: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prikazaniProdukti.map</a:t>
                </a:r>
                <a:r>
                  <a:rPr lang="en-US" sz="1700" dirty="0">
                    <a:latin typeface="Consolas" panose="020B0609020204030204" pitchFamily="49" charset="0"/>
                  </a:rPr>
                  <a:t>((a) =&gt;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a.ID_izdelka</a:t>
                </a:r>
                <a:r>
                  <a:rPr lang="en-US" sz="1700" dirty="0">
                    <a:latin typeface="Consolas" panose="020B0609020204030204" pitchFamily="49" charset="0"/>
                  </a:rPr>
                  <a:t>)</a:t>
                </a:r>
                <a:r>
                  <a:rPr lang="sl-SI" sz="1700" dirty="0">
                    <a:latin typeface="Consolas" panose="020B0609020204030204" pitchFamily="49" charset="0"/>
                  </a:rPr>
                  <a:t>,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[] že prikazanih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},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});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latin typeface="Consolas" panose="020B0609020204030204" pitchFamily="49" charset="0"/>
                  </a:rPr>
                  <a:t>...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setPrikazaniProdukti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([...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, ...</a:t>
                </a:r>
                <a:r>
                  <a:rPr lang="en-US" sz="1700" dirty="0" err="1">
                    <a:latin typeface="Consolas" panose="020B0609020204030204" pitchFamily="49" charset="0"/>
                  </a:rPr>
                  <a:t>odziv</a:t>
                </a:r>
                <a:r>
                  <a:rPr lang="sl-SI" sz="1700" dirty="0">
                    <a:latin typeface="Consolas" panose="020B0609020204030204" pitchFamily="49" charset="0"/>
                  </a:rPr>
                  <a:t>.data</a:t>
                </a:r>
                <a:r>
                  <a:rPr lang="en-US" sz="1700" dirty="0">
                    <a:latin typeface="Consolas" panose="020B0609020204030204" pitchFamily="49" charset="0"/>
                  </a:rPr>
                  <a:t>]);</a:t>
                </a:r>
                <a:r>
                  <a:rPr lang="sl-SI" sz="1700" dirty="0">
                    <a:latin typeface="Consolas" panose="020B0609020204030204" pitchFamily="49" charset="0"/>
                  </a:rPr>
                  <a:t>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dodajanje prvotni []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}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catch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napaka</a:t>
                </a:r>
                <a:r>
                  <a:rPr lang="en-US" sz="1700" dirty="0">
                    <a:latin typeface="Consolas" panose="020B0609020204030204" pitchFamily="49" charset="0"/>
                  </a:rPr>
                  <a:t>) {</a:t>
                </a:r>
                <a:endParaRPr lang="sl-SI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...</a:t>
                </a:r>
                <a:endParaRPr lang="en-US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}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}, [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,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setNiProduktov</a:t>
                </a:r>
                <a:r>
                  <a:rPr lang="en-US" sz="1700" dirty="0">
                    <a:latin typeface="Consolas" panose="020B0609020204030204" pitchFamily="49" charset="0"/>
                  </a:rPr>
                  <a:t>]);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...</a:t>
                </a:r>
              </a:p>
              <a:p>
                <a:pPr lvl="1"/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niProduktov</a:t>
                </a:r>
                <a:r>
                  <a:rPr lang="en-US" sz="1700" dirty="0">
                    <a:latin typeface="Consolas" panose="020B0609020204030204" pitchFamily="49" charset="0"/>
                  </a:rPr>
                  <a:t>)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...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b="1" dirty="0" err="1">
                    <a:latin typeface="Consolas" panose="020B0609020204030204" pitchFamily="49" charset="0"/>
                  </a:rPr>
                  <a:t>pridobiProdukte</a:t>
                </a:r>
                <a:r>
                  <a:rPr lang="en-US" sz="1700" dirty="0">
                    <a:latin typeface="Consolas" panose="020B0609020204030204" pitchFamily="49" charset="0"/>
                  </a:rPr>
                  <a:t>();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}</a:t>
                </a:r>
              </a:p>
            </p:txBody>
          </p:sp>
          <p:grpSp>
            <p:nvGrpSpPr>
              <p:cNvPr id="18" name="Skupina 17">
                <a:extLst>
                  <a:ext uri="{FF2B5EF4-FFF2-40B4-BE49-F238E27FC236}">
                    <a16:creationId xmlns:a16="http://schemas.microsoft.com/office/drawing/2014/main" id="{006DBBE2-4C53-38ED-928E-E71575377D2D}"/>
                  </a:ext>
                </a:extLst>
              </p:cNvPr>
              <p:cNvGrpSpPr/>
              <p:nvPr/>
            </p:nvGrpSpPr>
            <p:grpSpPr>
              <a:xfrm>
                <a:off x="8424862" y="662454"/>
                <a:ext cx="3355053" cy="975268"/>
                <a:chOff x="8229600" y="581025"/>
                <a:chExt cx="3355053" cy="975268"/>
              </a:xfrm>
            </p:grpSpPr>
            <p:sp>
              <p:nvSpPr>
                <p:cNvPr id="17" name="Pravokotnik 16">
                  <a:extLst>
                    <a:ext uri="{FF2B5EF4-FFF2-40B4-BE49-F238E27FC236}">
                      <a16:creationId xmlns:a16="http://schemas.microsoft.com/office/drawing/2014/main" id="{E5E11AED-7CEA-8690-B1C1-3EA1A3D90F80}"/>
                    </a:ext>
                  </a:extLst>
                </p:cNvPr>
                <p:cNvSpPr/>
                <p:nvPr/>
              </p:nvSpPr>
              <p:spPr>
                <a:xfrm>
                  <a:off x="8229600" y="581025"/>
                  <a:ext cx="3200401" cy="97526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Skupina 15">
                  <a:extLst>
                    <a:ext uri="{FF2B5EF4-FFF2-40B4-BE49-F238E27FC236}">
                      <a16:creationId xmlns:a16="http://schemas.microsoft.com/office/drawing/2014/main" id="{379D77A9-3541-92C8-D82E-4F474C11FF04}"/>
                    </a:ext>
                  </a:extLst>
                </p:cNvPr>
                <p:cNvGrpSpPr/>
                <p:nvPr/>
              </p:nvGrpSpPr>
              <p:grpSpPr>
                <a:xfrm>
                  <a:off x="8300347" y="685556"/>
                  <a:ext cx="3284306" cy="803628"/>
                  <a:chOff x="7452622" y="559779"/>
                  <a:chExt cx="3284306" cy="803628"/>
                </a:xfrm>
              </p:grpSpPr>
              <p:pic>
                <p:nvPicPr>
                  <p:cNvPr id="12" name="Slika 11">
                    <a:extLst>
                      <a:ext uri="{FF2B5EF4-FFF2-40B4-BE49-F238E27FC236}">
                        <a16:creationId xmlns:a16="http://schemas.microsoft.com/office/drawing/2014/main" id="{991481B0-77C7-065E-4B34-F05E6C1E04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2622" y="559779"/>
                    <a:ext cx="1468577" cy="803628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Raven puščični povezovalnik 13">
                    <a:extLst>
                      <a:ext uri="{FF2B5EF4-FFF2-40B4-BE49-F238E27FC236}">
                        <a16:creationId xmlns:a16="http://schemas.microsoft.com/office/drawing/2014/main" id="{198334D6-BEF8-4D16-46DD-75FD31A99198}"/>
                      </a:ext>
                    </a:extLst>
                  </p:cNvPr>
                  <p:cNvCxnSpPr/>
                  <p:nvPr/>
                </p:nvCxnSpPr>
                <p:spPr>
                  <a:xfrm>
                    <a:off x="7610475" y="1304925"/>
                    <a:ext cx="2495550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PoljeZBesedilom 14">
                    <a:extLst>
                      <a:ext uri="{FF2B5EF4-FFF2-40B4-BE49-F238E27FC236}">
                        <a16:creationId xmlns:a16="http://schemas.microsoft.com/office/drawing/2014/main" id="{862EF8B5-579C-EEC6-B3DA-B3CCD8AD543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0977" y="594842"/>
                    <a:ext cx="1885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l-SI" dirty="0">
                        <a:solidFill>
                          <a:srgbClr val="7030A0"/>
                        </a:solidFill>
                      </a:rPr>
                      <a:t>HTTP GET zahteva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</p:grpSp>
        </p:grpSp>
        <p:sp>
          <p:nvSpPr>
            <p:cNvPr id="10" name="PoljeZBesedilom 9">
              <a:extLst>
                <a:ext uri="{FF2B5EF4-FFF2-40B4-BE49-F238E27FC236}">
                  <a16:creationId xmlns:a16="http://schemas.microsoft.com/office/drawing/2014/main" id="{6295F502-620B-5B44-A00E-CFC90E72F9DD}"/>
                </a:ext>
              </a:extLst>
            </p:cNvPr>
            <p:cNvSpPr txBox="1"/>
            <p:nvPr/>
          </p:nvSpPr>
          <p:spPr>
            <a:xfrm>
              <a:off x="2146485" y="328806"/>
              <a:ext cx="5843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4000" dirty="0"/>
                <a:t>Funkcija </a:t>
              </a:r>
              <a:r>
                <a:rPr lang="sl-SI" sz="4000" dirty="0" err="1"/>
                <a:t>React</a:t>
              </a:r>
              <a:r>
                <a:rPr lang="sl-SI" sz="4000" dirty="0"/>
                <a:t> UI</a:t>
              </a:r>
              <a:endParaRPr lang="en-US" sz="4000" dirty="0"/>
            </a:p>
          </p:txBody>
        </p:sp>
      </p:grp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7F083B41-5F1C-E769-9DAD-9C94BE0C63E4}"/>
              </a:ext>
            </a:extLst>
          </p:cNvPr>
          <p:cNvGrpSpPr/>
          <p:nvPr/>
        </p:nvGrpSpPr>
        <p:grpSpPr>
          <a:xfrm>
            <a:off x="0" y="76487"/>
            <a:ext cx="12347175" cy="6291840"/>
            <a:chOff x="-84602" y="37840"/>
            <a:chExt cx="12347175" cy="6291840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3F9F41F-9578-4607-3231-196DFAF1A60B}"/>
                </a:ext>
              </a:extLst>
            </p:cNvPr>
            <p:cNvGrpSpPr/>
            <p:nvPr/>
          </p:nvGrpSpPr>
          <p:grpSpPr>
            <a:xfrm>
              <a:off x="-84602" y="37840"/>
              <a:ext cx="12347175" cy="6291840"/>
              <a:chOff x="-161340" y="180715"/>
              <a:chExt cx="12347175" cy="6291840"/>
            </a:xfrm>
          </p:grpSpPr>
          <p:grpSp>
            <p:nvGrpSpPr>
              <p:cNvPr id="6" name="Skupina 5">
                <a:extLst>
                  <a:ext uri="{FF2B5EF4-FFF2-40B4-BE49-F238E27FC236}">
                    <a16:creationId xmlns:a16="http://schemas.microsoft.com/office/drawing/2014/main" id="{B1F6C1E9-739A-79D9-5179-04ED766FA2F0}"/>
                  </a:ext>
                </a:extLst>
              </p:cNvPr>
              <p:cNvGrpSpPr/>
              <p:nvPr/>
            </p:nvGrpSpPr>
            <p:grpSpPr>
              <a:xfrm>
                <a:off x="-161340" y="180715"/>
                <a:ext cx="12347175" cy="6291840"/>
                <a:chOff x="-427375" y="148923"/>
                <a:chExt cx="12347175" cy="6291840"/>
              </a:xfrm>
            </p:grpSpPr>
            <p:sp>
              <p:nvSpPr>
                <p:cNvPr id="3" name="Pravokotnik 2">
                  <a:extLst>
                    <a:ext uri="{FF2B5EF4-FFF2-40B4-BE49-F238E27FC236}">
                      <a16:creationId xmlns:a16="http://schemas.microsoft.com/office/drawing/2014/main" id="{48F98F8E-73FD-C290-BF91-07B11B9E00C6}"/>
                    </a:ext>
                  </a:extLst>
                </p:cNvPr>
                <p:cNvSpPr/>
                <p:nvPr/>
              </p:nvSpPr>
              <p:spPr>
                <a:xfrm>
                  <a:off x="-253051" y="174268"/>
                  <a:ext cx="1444007" cy="1218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Skupina 45">
                  <a:extLst>
                    <a:ext uri="{FF2B5EF4-FFF2-40B4-BE49-F238E27FC236}">
                      <a16:creationId xmlns:a16="http://schemas.microsoft.com/office/drawing/2014/main" id="{D07A3C10-D536-A8C8-00A1-B197D151ECC8}"/>
                    </a:ext>
                  </a:extLst>
                </p:cNvPr>
                <p:cNvGrpSpPr/>
                <p:nvPr/>
              </p:nvGrpSpPr>
              <p:grpSpPr>
                <a:xfrm>
                  <a:off x="-427375" y="148923"/>
                  <a:ext cx="12347175" cy="6291840"/>
                  <a:chOff x="-315942" y="-170354"/>
                  <a:chExt cx="12347175" cy="6291840"/>
                </a:xfrm>
              </p:grpSpPr>
              <p:grpSp>
                <p:nvGrpSpPr>
                  <p:cNvPr id="33" name="Skupina 32">
                    <a:extLst>
                      <a:ext uri="{FF2B5EF4-FFF2-40B4-BE49-F238E27FC236}">
                        <a16:creationId xmlns:a16="http://schemas.microsoft.com/office/drawing/2014/main" id="{ECB11960-0C21-7FB0-F94F-F433ECAC86C9}"/>
                      </a:ext>
                    </a:extLst>
                  </p:cNvPr>
                  <p:cNvGrpSpPr/>
                  <p:nvPr/>
                </p:nvGrpSpPr>
                <p:grpSpPr>
                  <a:xfrm>
                    <a:off x="-315942" y="-170354"/>
                    <a:ext cx="12347175" cy="6291840"/>
                    <a:chOff x="-425940" y="156671"/>
                    <a:chExt cx="12347175" cy="6291840"/>
                  </a:xfrm>
                </p:grpSpPr>
                <p:sp>
                  <p:nvSpPr>
                    <p:cNvPr id="9" name="PoljeZBesedilom 8">
                      <a:extLst>
                        <a:ext uri="{FF2B5EF4-FFF2-40B4-BE49-F238E27FC236}">
                          <a16:creationId xmlns:a16="http://schemas.microsoft.com/office/drawing/2014/main" id="{FE471F2A-8017-2685-4795-CE76F8DEB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860" y="1123976"/>
                      <a:ext cx="11001375" cy="53245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router.</a:t>
                      </a:r>
                      <a:r>
                        <a:rPr lang="en-US" sz="17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('</a:t>
                      </a:r>
                      <a:r>
                        <a:rPr lang="en-US" sz="1700" dirty="0">
                          <a:solidFill>
                            <a:srgbClr val="0CC61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',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(req, res) =&gt; {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sl-SI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// URL: </a:t>
                      </a:r>
                      <a:r>
                        <a:rPr lang="sl-SI" sz="1200" dirty="0">
                          <a:solidFill>
                            <a:srgbClr val="0CC610"/>
                          </a:solidFill>
                          <a:latin typeface="Consolas" panose="020B0609020204030204" pitchFamily="49" charset="0"/>
                        </a:rPr>
                        <a:t>http://localhost:${global.config.port}/api/produkti/</a:t>
                      </a:r>
                      <a:endParaRPr lang="en-US" sz="1200" dirty="0">
                        <a:solidFill>
                          <a:srgbClr val="0CC610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req.query.steviloIzdelkov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6</a:t>
                      </a:r>
                      <a:endParaRPr lang="en-US" sz="17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req.query.brezPodvajanja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[] z že prikazanimi izdelki</a:t>
                      </a:r>
                      <a:endParaRPr lang="en-US" sz="17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endParaRPr lang="en-US" sz="1700" dirty="0"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!== null &amp;&amp;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!== undefined) {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lvl="1"/>
                      <a:r>
                        <a:rPr lang="sl-SI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noviProdukti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pool.query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select * from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Izdelki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sl-SI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ID_izdelka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not in ? </a:t>
                      </a:r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nd</a:t>
                      </a:r>
                      <a:endParaRPr lang="sl-SI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Izdelki.kosov_na_voljo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&gt; 0 order by rand() limit ?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`,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],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vl="1"/>
                      <a:r>
                        <a:rPr lang="en-US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res.status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(200).send(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noviProdukti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[0]);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napaka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res.status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(400).send(`error`);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{</a:t>
                      </a:r>
                      <a:endParaRPr lang="sl-SI" sz="1700" dirty="0"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podobno kot zgoraj, le da v SQL stavku izberemo katerekoli izdelke:</a:t>
                      </a:r>
                    </a:p>
                    <a:p>
                      <a:pPr lvl="1"/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`select * from </a:t>
                      </a:r>
                      <a:r>
                        <a:rPr lang="en-US" sz="17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Izdelki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sz="17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Izdelki.kosov_na_voljo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&gt; 0 order by rand</a:t>
                      </a:r>
                      <a:r>
                        <a:rPr lang="en-US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() limit</a:t>
                      </a:r>
                      <a:r>
                        <a:rPr lang="sl-SI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?`</a:t>
                      </a:r>
                      <a:endParaRPr lang="sl-SI" sz="17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1700" dirty="0">
                          <a:latin typeface="Consolas" panose="020B0609020204030204" pitchFamily="49" charset="0"/>
                        </a:rPr>
                        <a:t>});</a:t>
                      </a:r>
                    </a:p>
                  </p:txBody>
                </p:sp>
                <p:grpSp>
                  <p:nvGrpSpPr>
                    <p:cNvPr id="30" name="Skupina 29">
                      <a:extLst>
                        <a:ext uri="{FF2B5EF4-FFF2-40B4-BE49-F238E27FC236}">
                          <a16:creationId xmlns:a16="http://schemas.microsoft.com/office/drawing/2014/main" id="{1CB16CE0-C740-12A5-B062-D49CC7FB4E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25940" y="156671"/>
                      <a:ext cx="1885951" cy="1243672"/>
                      <a:chOff x="7860420" y="2375279"/>
                      <a:chExt cx="1885951" cy="1243672"/>
                    </a:xfrm>
                  </p:grpSpPr>
                  <p:pic>
                    <p:nvPicPr>
                      <p:cNvPr id="21" name="Slika 20">
                        <a:extLst>
                          <a:ext uri="{FF2B5EF4-FFF2-40B4-BE49-F238E27FC236}">
                            <a16:creationId xmlns:a16="http://schemas.microsoft.com/office/drawing/2014/main" id="{BFD3E06A-AA18-8793-2991-8D14A5A23E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22458" y="2375279"/>
                        <a:ext cx="1468577" cy="8036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3" name="PoljeZBesedilom 22">
                        <a:extLst>
                          <a:ext uri="{FF2B5EF4-FFF2-40B4-BE49-F238E27FC236}">
                            <a16:creationId xmlns:a16="http://schemas.microsoft.com/office/drawing/2014/main" id="{E3C5E5CA-206E-CDC5-7D0F-E5D3CD21BE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60420" y="2972620"/>
                        <a:ext cx="188595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sl-SI" dirty="0">
                            <a:solidFill>
                              <a:srgbClr val="7030A0"/>
                            </a:solidFill>
                          </a:rPr>
                          <a:t>HTTP </a:t>
                        </a:r>
                      </a:p>
                      <a:p>
                        <a:pPr algn="ctr"/>
                        <a:r>
                          <a:rPr lang="sl-SI" dirty="0">
                            <a:solidFill>
                              <a:srgbClr val="7030A0"/>
                            </a:solidFill>
                          </a:rPr>
                          <a:t>GET zahteva</a:t>
                        </a:r>
                        <a:endParaRPr lang="en-US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19" name="Slika 18" descr="Slika, ki vsebuje besede logotip&#10;&#10;Opis je samodejno ustvarjen">
                    <a:extLst>
                      <a:ext uri="{FF2B5EF4-FFF2-40B4-BE49-F238E27FC236}">
                        <a16:creationId xmlns:a16="http://schemas.microsoft.com/office/drawing/2014/main" id="{F4D4FAA1-B661-7CDA-89B3-07CB1FB7F5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491" r="24574" b="18391"/>
                  <a:stretch/>
                </p:blipFill>
                <p:spPr>
                  <a:xfrm>
                    <a:off x="-24953" y="2698269"/>
                    <a:ext cx="1210674" cy="539402"/>
                  </a:xfrm>
                  <a:prstGeom prst="rect">
                    <a:avLst/>
                  </a:prstGeom>
                </p:spPr>
              </p:pic>
              <p:sp>
                <p:nvSpPr>
                  <p:cNvPr id="34" name="Levi zaviti oklepaj 33">
                    <a:extLst>
                      <a:ext uri="{FF2B5EF4-FFF2-40B4-BE49-F238E27FC236}">
                        <a16:creationId xmlns:a16="http://schemas.microsoft.com/office/drawing/2014/main" id="{080A934F-E7FE-3E71-EC9F-2D9827639FA4}"/>
                      </a:ext>
                    </a:extLst>
                  </p:cNvPr>
                  <p:cNvSpPr/>
                  <p:nvPr/>
                </p:nvSpPr>
                <p:spPr>
                  <a:xfrm>
                    <a:off x="1210513" y="835545"/>
                    <a:ext cx="359495" cy="5179077"/>
                  </a:xfrm>
                  <a:prstGeom prst="leftBrace">
                    <a:avLst>
                      <a:gd name="adj1" fmla="val 197222"/>
                      <a:gd name="adj2" fmla="val 41226"/>
                    </a:avLst>
                  </a:prstGeom>
                  <a:ln w="28575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Skupina 44">
                    <a:extLst>
                      <a:ext uri="{FF2B5EF4-FFF2-40B4-BE49-F238E27FC236}">
                        <a16:creationId xmlns:a16="http://schemas.microsoft.com/office/drawing/2014/main" id="{BD7DEA7E-FB5F-7E16-25EC-DE71C2C771DF}"/>
                      </a:ext>
                    </a:extLst>
                  </p:cNvPr>
                  <p:cNvGrpSpPr/>
                  <p:nvPr/>
                </p:nvGrpSpPr>
                <p:grpSpPr>
                  <a:xfrm>
                    <a:off x="6252335" y="3609975"/>
                    <a:ext cx="4739515" cy="1218327"/>
                    <a:chOff x="6252335" y="3609975"/>
                    <a:chExt cx="4739515" cy="1218327"/>
                  </a:xfrm>
                </p:grpSpPr>
                <p:pic>
                  <p:nvPicPr>
                    <p:cNvPr id="35" name="Slika 34">
                      <a:extLst>
                        <a:ext uri="{FF2B5EF4-FFF2-40B4-BE49-F238E27FC236}">
                          <a16:creationId xmlns:a16="http://schemas.microsoft.com/office/drawing/2014/main" id="{9CBFA2FE-A942-6378-3F26-9ECB431E60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5653" y="3609975"/>
                      <a:ext cx="1468577" cy="8036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PoljeZBesedilom 35">
                      <a:extLst>
                        <a:ext uri="{FF2B5EF4-FFF2-40B4-BE49-F238E27FC236}">
                          <a16:creationId xmlns:a16="http://schemas.microsoft.com/office/drawing/2014/main" id="{21AE4870-8541-1461-7266-57D39C48C2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05899" y="4181971"/>
                      <a:ext cx="188595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l-SI" dirty="0">
                          <a:solidFill>
                            <a:srgbClr val="7030A0"/>
                          </a:solidFill>
                        </a:rPr>
                        <a:t>HTTP </a:t>
                      </a:r>
                    </a:p>
                    <a:p>
                      <a:pPr algn="ctr"/>
                      <a:r>
                        <a:rPr lang="sl-SI" dirty="0">
                          <a:solidFill>
                            <a:srgbClr val="7030A0"/>
                          </a:solidFill>
                        </a:rPr>
                        <a:t>GET odgovor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cxnSp>
                  <p:nvCxnSpPr>
                    <p:cNvPr id="37" name="Povezovalnik: kolenski 36">
                      <a:extLst>
                        <a:ext uri="{FF2B5EF4-FFF2-40B4-BE49-F238E27FC236}">
                          <a16:creationId xmlns:a16="http://schemas.microsoft.com/office/drawing/2014/main" id="{A4259F3D-0DFC-A022-BB5B-77FF74C0F6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34225" y="4114800"/>
                      <a:ext cx="2121428" cy="237774"/>
                    </a:xfrm>
                    <a:prstGeom prst="bentConnector3">
                      <a:avLst>
                        <a:gd name="adj1" fmla="val 28897"/>
                      </a:avLst>
                    </a:prstGeom>
                    <a:ln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Povezovalnik: kolenski 39">
                      <a:extLst>
                        <a:ext uri="{FF2B5EF4-FFF2-40B4-BE49-F238E27FC236}">
                          <a16:creationId xmlns:a16="http://schemas.microsoft.com/office/drawing/2014/main" id="{4A8D52E6-E625-7096-B923-B19C291412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52335" y="4352574"/>
                      <a:ext cx="3003318" cy="238335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" name="Naslov 1">
                <a:extLst>
                  <a:ext uri="{FF2B5EF4-FFF2-40B4-BE49-F238E27FC236}">
                    <a16:creationId xmlns:a16="http://schemas.microsoft.com/office/drawing/2014/main" id="{D0C9AE56-50D8-6B88-830E-438C951B5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314" y="375231"/>
                <a:ext cx="7153275" cy="673100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sl-SI" dirty="0"/>
                  <a:t>Funkcija Express strežnik</a:t>
                </a:r>
                <a:endParaRPr lang="en-US" dirty="0"/>
              </a:p>
            </p:txBody>
          </p:sp>
        </p:grpSp>
        <p:cxnSp>
          <p:nvCxnSpPr>
            <p:cNvPr id="27" name="Raven puščični povezovalnik 26">
              <a:extLst>
                <a:ext uri="{FF2B5EF4-FFF2-40B4-BE49-F238E27FC236}">
                  <a16:creationId xmlns:a16="http://schemas.microsoft.com/office/drawing/2014/main" id="{2BA64473-7BB1-D704-A10C-1859E81A9BDE}"/>
                </a:ext>
              </a:extLst>
            </p:cNvPr>
            <p:cNvCxnSpPr/>
            <p:nvPr/>
          </p:nvCxnSpPr>
          <p:spPr>
            <a:xfrm>
              <a:off x="1533729" y="1142029"/>
              <a:ext cx="267620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3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82D1EB78-6584-7AF9-5547-2D858151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145" y="908221"/>
            <a:ext cx="9353522" cy="53087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637771E-63D0-A36E-C16E-5E7AC37D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908221"/>
            <a:ext cx="10018713" cy="1752599"/>
          </a:xfrm>
        </p:spPr>
        <p:txBody>
          <a:bodyPr/>
          <a:lstStyle/>
          <a:p>
            <a:r>
              <a:rPr lang="sl-SI" dirty="0"/>
              <a:t>Predstavitev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9C99DE-4D10-8D6A-8402-59B4F18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sl-SI" dirty="0"/>
              <a:t>Hvala za 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90208D-C57B-A77B-228E-A607E062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2050"/>
          </a:xfrm>
        </p:spPr>
        <p:txBody>
          <a:bodyPr/>
          <a:lstStyle/>
          <a:p>
            <a:r>
              <a:rPr lang="sl-SI" dirty="0"/>
              <a:t>Viri slik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4C5D9AD-2F78-CECD-1559-6AB9C686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877256"/>
            <a:ext cx="10515600" cy="47432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https://programadoresbrasil.com.br/en/2020/02/what-is-html-and-css/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3"/>
              </a:rPr>
              <a:t>https://www.freepnglogos.com/images/javascript-39404.html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4"/>
              </a:rPr>
              <a:t>https://logo-download.com/logo/react/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5"/>
              </a:rPr>
              <a:t>https://github.com/axios/axios/issues/2130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6"/>
              </a:rPr>
              <a:t>https://freebiesupply.com/logos/node-js-logo/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7"/>
              </a:rPr>
              <a:t>https://www.edureka.co/blog/expressjs-tutorial/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8"/>
              </a:rPr>
              <a:t>https://www.vectorlogo.zone/logos/mysql/index.html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9"/>
              </a:rPr>
              <a:t>https://logos-world.net/firefox-logo/</a:t>
            </a:r>
            <a:r>
              <a:rPr lang="sl-SI" dirty="0"/>
              <a:t> [navedeno 19. 04. 2023]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1712</TotalTime>
  <Words>952</Words>
  <Application>Microsoft Office PowerPoint</Application>
  <PresentationFormat>Širokozaslonsko</PresentationFormat>
  <Paragraphs>91</Paragraphs>
  <Slides>7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Corbel</vt:lpstr>
      <vt:lpstr>Paralaksa</vt:lpstr>
      <vt:lpstr>Informacijski sistem podjetja</vt:lpstr>
      <vt:lpstr>Spletna aplikacija</vt:lpstr>
      <vt:lpstr>Model</vt:lpstr>
      <vt:lpstr>PowerPointova predstavitev</vt:lpstr>
      <vt:lpstr>Predstavitev aplikacije</vt:lpstr>
      <vt:lpstr>Hvala za pozornost</vt:lpstr>
      <vt:lpstr>Viri slik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podjetja</dc:title>
  <dc:creator>Erik Radovicevic</dc:creator>
  <cp:lastModifiedBy>Erik Radovicevic</cp:lastModifiedBy>
  <cp:revision>16</cp:revision>
  <dcterms:created xsi:type="dcterms:W3CDTF">2023-04-19T14:05:36Z</dcterms:created>
  <dcterms:modified xsi:type="dcterms:W3CDTF">2023-04-24T15:11:30Z</dcterms:modified>
</cp:coreProperties>
</file>