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0" r:id="rId1"/>
  </p:sldMasterIdLst>
  <p:notesMasterIdLst>
    <p:notesMasterId r:id="rId25"/>
  </p:notesMasterIdLst>
  <p:sldIdLst>
    <p:sldId id="256" r:id="rId2"/>
    <p:sldId id="266" r:id="rId3"/>
    <p:sldId id="268" r:id="rId4"/>
    <p:sldId id="278" r:id="rId5"/>
    <p:sldId id="308" r:id="rId6"/>
    <p:sldId id="269" r:id="rId7"/>
    <p:sldId id="306" r:id="rId8"/>
    <p:sldId id="307" r:id="rId9"/>
    <p:sldId id="261" r:id="rId10"/>
    <p:sldId id="326" r:id="rId11"/>
    <p:sldId id="327" r:id="rId12"/>
    <p:sldId id="328" r:id="rId13"/>
    <p:sldId id="321" r:id="rId14"/>
    <p:sldId id="322" r:id="rId15"/>
    <p:sldId id="325" r:id="rId16"/>
    <p:sldId id="323" r:id="rId17"/>
    <p:sldId id="324" r:id="rId18"/>
    <p:sldId id="318" r:id="rId19"/>
    <p:sldId id="319" r:id="rId20"/>
    <p:sldId id="279" r:id="rId21"/>
    <p:sldId id="281" r:id="rId22"/>
    <p:sldId id="316" r:id="rId23"/>
    <p:sldId id="287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7A4"/>
    <a:srgbClr val="001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8" autoAdjust="0"/>
    <p:restoredTop sz="94660"/>
  </p:normalViewPr>
  <p:slideViewPr>
    <p:cSldViewPr>
      <p:cViewPr varScale="1">
        <p:scale>
          <a:sx n="103" d="100"/>
          <a:sy n="103" d="100"/>
        </p:scale>
        <p:origin x="21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3129B4-47F7-47CB-8938-DD44659B4E52}" type="datetimeFigureOut">
              <a:rPr lang="en-US"/>
              <a:pPr>
                <a:defRPr/>
              </a:pPr>
              <a:t>4/7/2018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F8A7957-327F-4311-8ACC-557BEF2D9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047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574D51-2DA3-47D6-8863-556BCAF9BC7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3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/>
          <a:lstStyle>
            <a:lvl1pPr marL="640080" indent="-457200"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2A32A-BA47-4026-95C7-17AB5750E62E}" type="datetime1">
              <a:rPr lang="en-US"/>
              <a:pPr>
                <a:defRPr/>
              </a:pPr>
              <a:t>4/7/2018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www.albarrak-group.com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90B6A-B23E-47B2-8B9A-D3D5B5AF80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3DCC5-4D94-449D-8833-1C98109BAC0C}" type="datetime1">
              <a:rPr lang="en-US"/>
              <a:pPr>
                <a:defRPr/>
              </a:pPr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www.albarrak-group.com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1AB93-45FD-433C-832E-5863485A6A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03FAD-D47E-4473-8097-199B9ED537AB}" type="datetime1">
              <a:rPr lang="en-US"/>
              <a:pPr>
                <a:defRPr/>
              </a:pPr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www.albarrak-group.com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30162-1603-46C6-864C-7B56D87C90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8A358-243B-4683-A58C-26D36A29F0BA}" type="datetime1">
              <a:rPr lang="en-US"/>
              <a:pPr>
                <a:defRPr/>
              </a:pPr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www.albarrak-group.com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C301B-6CD8-460A-A484-6A3C3F420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D4410-3F2E-4B28-BFD4-98433189B07E}" type="datetime1">
              <a:rPr lang="en-US"/>
              <a:pPr>
                <a:defRPr/>
              </a:pPr>
              <a:t>4/7/2018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www.albarrak-group.com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C2AC3-26D6-4F5D-AFD1-B2F52BB25B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9FC23-A4BA-4725-98A2-064874F6CC6F}" type="datetime1">
              <a:rPr lang="en-US"/>
              <a:pPr>
                <a:defRPr/>
              </a:pPr>
              <a:t>4/7/2018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www.albarrak-group.com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0E341-A044-46BF-8B25-2D4F42FC92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50F8F-626B-4C1E-B598-57C154A1990E}" type="datetime1">
              <a:rPr lang="en-US"/>
              <a:pPr>
                <a:defRPr/>
              </a:pPr>
              <a:t>4/7/2018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www.albarrak-group.com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AAF520-FA31-42E5-8A7C-6617979B00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2F56E-F916-4D55-82C4-B8EBFC12D078}" type="datetime1">
              <a:rPr lang="en-US"/>
              <a:pPr>
                <a:defRPr/>
              </a:pPr>
              <a:t>4/7/2018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www.albarrak-group.com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8B29F-25D7-4FF6-A41F-1E31B1B0E3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217EA-B539-4079-9F0F-1ECE343CC3CE}" type="datetime1">
              <a:rPr lang="en-US"/>
              <a:pPr>
                <a:defRPr/>
              </a:pPr>
              <a:t>4/7/2018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www.albarrak-group.com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64FE9-B408-4755-8FCE-AB4476B3B5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/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B8A8E-8EB7-404F-B2F7-06C343E78CFD}" type="datetime1">
              <a:rPr lang="en-US"/>
              <a:pPr>
                <a:defRPr/>
              </a:pPr>
              <a:t>4/7/2018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www.albarrak-group.com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EECF9-8189-4489-A685-BB886FDBB4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 rtlCol="0"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679B8-4157-430E-ADBF-45051948AEBC}" type="datetime1">
              <a:rPr lang="en-US"/>
              <a:pPr>
                <a:defRPr/>
              </a:pPr>
              <a:t>4/7/2018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www.albarrak-group.com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D3157-22DB-40F2-B079-AD34A9DDD9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725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875" y="4371975"/>
            <a:ext cx="6511925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43000" y="731838"/>
            <a:ext cx="6400800" cy="347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2596C0C9-2AEE-42E8-B55B-F28A5FC6E30E}" type="datetime1">
              <a:rPr lang="en-US"/>
              <a:pPr>
                <a:defRPr/>
              </a:pPr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72200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www.albarrak-group.com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09DA406C-D419-4726-9439-158A378B8B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69" r:id="rId2"/>
    <p:sldLayoutId id="2147483978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9" r:id="rId9"/>
    <p:sldLayoutId id="2147483975" r:id="rId10"/>
    <p:sldLayoutId id="2147483976" r:id="rId11"/>
  </p:sldLayoutIdLst>
  <p:transition/>
  <p:hf sldNum="0" hdr="0" dt="0"/>
  <p:txStyles>
    <p:titleStyle>
      <a:lvl1pPr marL="319088" indent="-319088" algn="r" rtl="0" eaLnBrk="0" fontAlgn="base" hangingPunct="0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marL="319088" indent="-319088" algn="r" rtl="0" eaLnBrk="0" fontAlgn="base" hangingPunct="0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</a:defRPr>
      </a:lvl2pPr>
      <a:lvl3pPr marL="319088" indent="-319088" algn="r" rtl="0" eaLnBrk="0" fontAlgn="base" hangingPunct="0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</a:defRPr>
      </a:lvl3pPr>
      <a:lvl4pPr marL="319088" indent="-319088" algn="r" rtl="0" eaLnBrk="0" fontAlgn="base" hangingPunct="0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</a:defRPr>
      </a:lvl4pPr>
      <a:lvl5pPr marL="319088" indent="-319088" algn="r" rtl="0" eaLnBrk="0" fontAlgn="base" hangingPunct="0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563" algn="l" rtl="0" eaLnBrk="0" fontAlgn="base" hangingPunct="0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2200" kern="1200">
          <a:solidFill>
            <a:srgbClr val="404040"/>
          </a:solidFill>
          <a:latin typeface="+mn-lt"/>
          <a:ea typeface="+mn-ea"/>
          <a:cs typeface="+mn-cs"/>
        </a:defRPr>
      </a:lvl1pPr>
      <a:lvl2pPr marL="547688" indent="-182563" algn="l" rtl="0" eaLnBrk="0" fontAlgn="base" hangingPunct="0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822325" indent="-182563" algn="l" rtl="0" eaLnBrk="0" fontAlgn="base" hangingPunct="0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kern="1200">
          <a:solidFill>
            <a:srgbClr val="404040"/>
          </a:solidFill>
          <a:latin typeface="+mn-lt"/>
          <a:ea typeface="+mn-ea"/>
          <a:cs typeface="+mn-cs"/>
        </a:defRPr>
      </a:lvl3pPr>
      <a:lvl4pPr marL="1096963" indent="-182563" algn="l" rtl="0" eaLnBrk="0" fontAlgn="base" hangingPunct="0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1600" kern="1200">
          <a:solidFill>
            <a:srgbClr val="404040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http://www.connectls.com.tw/clswork-1.files/01020010.jpg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hotolibrary.baa.com/preview.aspx?p=20672&amp;f=CGA00707&amp;o=134" TargetMode="External"/><Relationship Id="rId7" Type="http://schemas.openxmlformats.org/officeDocument/2006/relationships/image" Target="../media/image9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3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12.jpeg"/><Relationship Id="rId5" Type="http://schemas.openxmlformats.org/officeDocument/2006/relationships/hyperlink" Target="http://photolibrary.baa.com/preview.aspx?p=20247&amp;f=CST01893d&amp;o=2" TargetMode="Externa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image" Target="../media/image30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12" Type="http://schemas.openxmlformats.org/officeDocument/2006/relationships/image" Target="../media/image29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11" Type="http://schemas.openxmlformats.org/officeDocument/2006/relationships/image" Target="../media/image28.jpeg"/><Relationship Id="rId5" Type="http://schemas.openxmlformats.org/officeDocument/2006/relationships/image" Target="../media/image22.jpeg"/><Relationship Id="rId10" Type="http://schemas.openxmlformats.org/officeDocument/2006/relationships/image" Target="../media/image27.jpeg"/><Relationship Id="rId4" Type="http://schemas.openxmlformats.org/officeDocument/2006/relationships/image" Target="../media/image21.jpeg"/><Relationship Id="rId9" Type="http://schemas.openxmlformats.org/officeDocument/2006/relationships/image" Target="../media/image26.jpeg"/><Relationship Id="rId14" Type="http://schemas.openxmlformats.org/officeDocument/2006/relationships/image" Target="../media/image3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jpeg"/><Relationship Id="rId4" Type="http://schemas.openxmlformats.org/officeDocument/2006/relationships/image" Target="../media/image47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eg"/><Relationship Id="rId3" Type="http://schemas.openxmlformats.org/officeDocument/2006/relationships/image" Target="../media/image50.jpeg"/><Relationship Id="rId7" Type="http://schemas.openxmlformats.org/officeDocument/2006/relationships/image" Target="../media/image54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jpeg"/><Relationship Id="rId5" Type="http://schemas.openxmlformats.org/officeDocument/2006/relationships/image" Target="../media/image52.jpeg"/><Relationship Id="rId4" Type="http://schemas.openxmlformats.org/officeDocument/2006/relationships/image" Target="../media/image5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barrak@albarrak.com" TargetMode="External"/><Relationship Id="rId2" Type="http://schemas.openxmlformats.org/officeDocument/2006/relationships/hyperlink" Target="mailto:isam@absaco.co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kbkang@absaco.com" TargetMode="External"/><Relationship Id="rId5" Type="http://schemas.openxmlformats.org/officeDocument/2006/relationships/hyperlink" Target="mailto:g.canute@albarrak.ae" TargetMode="External"/><Relationship Id="rId4" Type="http://schemas.openxmlformats.org/officeDocument/2006/relationships/hyperlink" Target="mailto:emad@albarrak.com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-17068"/>
            <a:ext cx="9144000" cy="6902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441575" y="6481763"/>
            <a:ext cx="4260850" cy="3016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>
                <a:solidFill>
                  <a:srgbClr val="002060"/>
                </a:solidFill>
              </a:rPr>
              <a:t>www.albarrak-group.com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39750" y="1773238"/>
            <a:ext cx="6186488" cy="398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Clr>
                <a:srgbClr val="002060"/>
              </a:buClr>
              <a:buFont typeface="Arial" charset="0"/>
              <a:buChar char="•"/>
            </a:pPr>
            <a:r>
              <a:rPr lang="en-US" altLang="en-US" sz="2300" b="1">
                <a:solidFill>
                  <a:srgbClr val="002060"/>
                </a:solidFill>
                <a:latin typeface="Trebuchet MS" pitchFamily="34" charset="0"/>
              </a:rPr>
              <a:t> </a:t>
            </a:r>
            <a:r>
              <a:rPr lang="en-US" altLang="en-US" sz="23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Port to Port &amp; Door to Door</a:t>
            </a:r>
          </a:p>
          <a:p>
            <a:pPr marL="457200" indent="-457200">
              <a:buClr>
                <a:srgbClr val="002060"/>
              </a:buClr>
              <a:buFont typeface="Arial" charset="0"/>
              <a:buChar char="•"/>
            </a:pPr>
            <a:endParaRPr lang="en-US" altLang="en-US" sz="23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Clr>
                <a:srgbClr val="002060"/>
              </a:buClr>
              <a:buFont typeface="Arial" charset="0"/>
              <a:buChar char="•"/>
            </a:pPr>
            <a:r>
              <a:rPr lang="en-US" altLang="en-US" sz="23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NVOCC</a:t>
            </a:r>
          </a:p>
          <a:p>
            <a:pPr marL="457200" indent="-457200">
              <a:buClr>
                <a:srgbClr val="002060"/>
              </a:buClr>
              <a:buFont typeface="Arial" charset="0"/>
              <a:buChar char="•"/>
            </a:pPr>
            <a:endParaRPr lang="en-US" altLang="en-US" sz="23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Clr>
                <a:srgbClr val="002060"/>
              </a:buClr>
              <a:buFont typeface="Arial" charset="0"/>
              <a:buChar char="•"/>
            </a:pPr>
            <a:r>
              <a:rPr lang="en-US" altLang="en-US" sz="23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Consolidation, Bulk &amp; Ro/Ro</a:t>
            </a:r>
          </a:p>
          <a:p>
            <a:pPr marL="457200" indent="-457200">
              <a:buClr>
                <a:srgbClr val="002060"/>
              </a:buClr>
              <a:buFont typeface="Arial" charset="0"/>
              <a:buChar char="•"/>
            </a:pPr>
            <a:endParaRPr lang="en-US" altLang="en-US" sz="23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Clr>
                <a:srgbClr val="002060"/>
              </a:buClr>
              <a:buFont typeface="Arial" charset="0"/>
              <a:buChar char="•"/>
            </a:pPr>
            <a:r>
              <a:rPr lang="en-US" altLang="en-US" sz="23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Comprehensive Import &amp; Export Handling</a:t>
            </a:r>
          </a:p>
          <a:p>
            <a:pPr marL="457200" indent="-457200">
              <a:buClr>
                <a:srgbClr val="002060"/>
              </a:buClr>
              <a:buFont typeface="Arial" charset="0"/>
              <a:buChar char="•"/>
            </a:pPr>
            <a:endParaRPr lang="en-US" altLang="en-US" sz="23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Clr>
                <a:srgbClr val="002060"/>
              </a:buClr>
              <a:buFont typeface="Arial" charset="0"/>
              <a:buChar char="•"/>
            </a:pPr>
            <a:r>
              <a:rPr lang="en-US" altLang="en-US" sz="23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Warehousing &amp; Distribution</a:t>
            </a:r>
          </a:p>
          <a:p>
            <a:pPr marL="457200" indent="-457200">
              <a:buClr>
                <a:srgbClr val="002060"/>
              </a:buClr>
              <a:buFont typeface="Arial" charset="0"/>
              <a:buChar char="•"/>
            </a:pPr>
            <a:endParaRPr lang="en-US" altLang="en-US" sz="23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Clr>
                <a:srgbClr val="002060"/>
              </a:buClr>
              <a:buFont typeface="Arial" charset="0"/>
              <a:buChar char="•"/>
            </a:pPr>
            <a:r>
              <a:rPr lang="en-US" altLang="en-US" sz="23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LCL Cargo &amp; Deconsolidation</a:t>
            </a:r>
          </a:p>
        </p:txBody>
      </p:sp>
      <p:pic>
        <p:nvPicPr>
          <p:cNvPr id="6" name="Picture 10" descr="Stansted Airport, cargo aircraft tail fins, cargo palets (right), January 2004.aircraft,airfield,airfield services,airlines,airports,airside,aprons,cargo,cargo aircraft,cargo pallets,editorial,exteriors,film,on stand,stansted,steve bates,tail fins,ups,vertic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0238" y="2565400"/>
            <a:ext cx="169545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1" descr="Container Terminal :: Los Angeles harbor :: Aerial photo galler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73888" y="1511300"/>
            <a:ext cx="1701800" cy="90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 descr="port_of_prince_rupert_container_terminal666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1988" y="5013325"/>
            <a:ext cx="1736725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3" descr="http://www.connectls.com.tw/clswork-1.files/01020010.jpg"/>
          <p:cNvPicPr>
            <a:picLocks noChangeAspect="1" noChangeArrowheads="1"/>
          </p:cNvPicPr>
          <p:nvPr/>
        </p:nvPicPr>
        <p:blipFill>
          <a:blip r:embed="rId6" r:link="rId7" cstate="print"/>
          <a:srcRect/>
          <a:stretch>
            <a:fillRect/>
          </a:stretch>
        </p:blipFill>
        <p:spPr bwMode="auto">
          <a:xfrm>
            <a:off x="6967538" y="3862388"/>
            <a:ext cx="1708150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900113" y="620713"/>
            <a:ext cx="72009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  Service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33927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441575" y="6481763"/>
            <a:ext cx="4260850" cy="3016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>
                <a:solidFill>
                  <a:srgbClr val="002060"/>
                </a:solidFill>
              </a:rPr>
              <a:t>www.albarrak-group.com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71500" y="1628775"/>
            <a:ext cx="5859463" cy="398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en-US" sz="2300" b="1">
                <a:solidFill>
                  <a:srgbClr val="002060"/>
                </a:solidFill>
                <a:latin typeface="Trebuchet MS" pitchFamily="34" charset="0"/>
              </a:rPr>
              <a:t> </a:t>
            </a:r>
            <a:r>
              <a:rPr lang="en-US" altLang="en-US" sz="23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Airport to Airport &amp; Door to Door</a:t>
            </a:r>
          </a:p>
          <a:p>
            <a:pPr>
              <a:buClr>
                <a:srgbClr val="002060"/>
              </a:buClr>
              <a:buFont typeface="Wingdings" pitchFamily="2" charset="2"/>
              <a:buChar char="§"/>
            </a:pPr>
            <a:endParaRPr lang="en-US" altLang="en-US" sz="23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en-US" sz="23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Express Delivery &amp; Regular Service</a:t>
            </a:r>
          </a:p>
          <a:p>
            <a:pPr>
              <a:buClr>
                <a:srgbClr val="002060"/>
              </a:buClr>
              <a:buFont typeface="Wingdings" pitchFamily="2" charset="2"/>
              <a:buChar char="§"/>
            </a:pPr>
            <a:endParaRPr lang="en-US" altLang="en-US" sz="23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en-US" sz="23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Back to Back or Consolidations</a:t>
            </a:r>
          </a:p>
          <a:p>
            <a:pPr>
              <a:buClr>
                <a:srgbClr val="002060"/>
              </a:buClr>
              <a:buFont typeface="Wingdings" pitchFamily="2" charset="2"/>
              <a:buChar char="§"/>
            </a:pPr>
            <a:endParaRPr lang="en-US" altLang="en-US" sz="23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en-US" sz="23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Comprehensive Import &amp; Export Handling</a:t>
            </a:r>
          </a:p>
          <a:p>
            <a:pPr>
              <a:buClr>
                <a:srgbClr val="002060"/>
              </a:buClr>
              <a:buFont typeface="Wingdings" pitchFamily="2" charset="2"/>
              <a:buChar char="§"/>
            </a:pPr>
            <a:endParaRPr lang="en-US" altLang="en-US" sz="23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en-US" sz="23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Air Project Cargo Services</a:t>
            </a:r>
          </a:p>
          <a:p>
            <a:pPr>
              <a:buClr>
                <a:srgbClr val="002060"/>
              </a:buClr>
              <a:buFont typeface="Wingdings" pitchFamily="2" charset="2"/>
              <a:buChar char="§"/>
            </a:pPr>
            <a:endParaRPr lang="en-US" altLang="en-US" sz="23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en-US" sz="23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Warehousing &amp; Distribution</a:t>
            </a:r>
          </a:p>
        </p:txBody>
      </p:sp>
      <p:pic>
        <p:nvPicPr>
          <p:cNvPr id="14" name="Picture 14" descr="Gatwick Airport, cargo containers being loaded onto aircraft, August 2003.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63" y="3757613"/>
            <a:ext cx="2216150" cy="14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5" descr="Heathrow Airport, Japan Airlines 747-200F cargo aircraft being loaded, February 2005.747,747 cargo aircraft,747-200F,Dave Poultney,aircraft,aircraft doors,airfield services,airport workers,airports,airside,cargo,cargo aircraft,cargo handlers,digital,heathrow,horizontal,interiors,loading,peopl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78625" y="5286375"/>
            <a:ext cx="2301875" cy="128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 descr="C:\Documents and Settings\User\Desktop\untitledA.bmp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86563" y="2349500"/>
            <a:ext cx="2214562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 descr="C:\Documents and Settings\User\Desktop\dxb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84975" y="922338"/>
            <a:ext cx="2232025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827088" y="315913"/>
            <a:ext cx="70739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 Service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58387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00338" y="6381750"/>
            <a:ext cx="33528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>
                <a:solidFill>
                  <a:srgbClr val="002060"/>
                </a:solidFill>
              </a:rPr>
              <a:t>www.albarrak-group.com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973138" y="2022475"/>
            <a:ext cx="4056062" cy="327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en-US" sz="23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D &amp; G &amp; Over Sized Cargo</a:t>
            </a:r>
          </a:p>
          <a:p>
            <a:pPr>
              <a:buClr>
                <a:srgbClr val="002060"/>
              </a:buClr>
              <a:buFont typeface="Wingdings" pitchFamily="2" charset="2"/>
              <a:buChar char="§"/>
            </a:pPr>
            <a:endParaRPr lang="en-US" altLang="en-US" sz="23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en-US" sz="23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Charter Service</a:t>
            </a:r>
          </a:p>
          <a:p>
            <a:pPr>
              <a:buClr>
                <a:srgbClr val="002060"/>
              </a:buClr>
              <a:buFont typeface="Wingdings" pitchFamily="2" charset="2"/>
              <a:buChar char="§"/>
            </a:pPr>
            <a:endParaRPr lang="en-US" altLang="en-US" sz="23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en-US" sz="23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Project Cargo</a:t>
            </a:r>
          </a:p>
          <a:p>
            <a:pPr>
              <a:buClr>
                <a:srgbClr val="002060"/>
              </a:buClr>
              <a:buFont typeface="Wingdings" pitchFamily="2" charset="2"/>
              <a:buChar char="§"/>
            </a:pPr>
            <a:endParaRPr lang="en-US" altLang="en-US" sz="23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en-US" sz="23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Personal Effects &amp; Removals</a:t>
            </a:r>
          </a:p>
          <a:p>
            <a:pPr>
              <a:buClr>
                <a:srgbClr val="002060"/>
              </a:buClr>
              <a:buFont typeface="Wingdings" pitchFamily="2" charset="2"/>
              <a:buChar char="§"/>
            </a:pPr>
            <a:endParaRPr lang="en-US" altLang="en-US" sz="23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en-US" sz="23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Exhibitions</a:t>
            </a:r>
          </a:p>
        </p:txBody>
      </p:sp>
      <p:pic>
        <p:nvPicPr>
          <p:cNvPr id="5" name="Picture 8" descr="Naples Airport, Airbus A300-600ST Super Transporter cargo aircraft, April 2005.Airbus A300-600ST,Dave Poultney,aircraft,airfield,airlines,airports,airside,cargo,cargo aircraft,cockpits,digital,exteriors,horizontal,loading,naples,on stand,overseas,ryanair,skylin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5125" y="1052513"/>
            <a:ext cx="1960563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Heathrow Airport, Japan Airlines 747-200F cargo aircraft being loaded via open nose section, February 2005.747,747 cargo aircraft,747-200F,Dave Poultney,JAL cargo,aircraft,airfield,airfield services,airlines,airports,airside,aprons,cargo,cargo aircraft,digital,exteriors,heathrow,horizontal,loading,on stand,tug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15125" y="2444750"/>
            <a:ext cx="1960563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2" descr="Stansted Airport, passenger looks up to departure board, August 2005.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15125" y="5229225"/>
            <a:ext cx="1960563" cy="101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3" descr="Heathrow Airport, cleaning services on  747, February 2001.aircraft,aircraft doors,airfield services,airports,airside,anthony charlton,aprons,cargo,cargo equipment,cargo loaders,cleaning services,doors,exteriors,film,generic,heathrow,horizontal,loadi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15125" y="3789363"/>
            <a:ext cx="1960563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908175" y="539750"/>
            <a:ext cx="5184775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Specialized Service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92461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916238" y="6400800"/>
            <a:ext cx="33528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002060"/>
              </a:buClr>
            </a:pPr>
            <a:r>
              <a:rPr lang="en-US" altLang="en-US">
                <a:solidFill>
                  <a:srgbClr val="002060"/>
                </a:solidFill>
              </a:rPr>
              <a:t>www.albarrak-group.com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755650" y="1123950"/>
            <a:ext cx="6500813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en-US" sz="2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Vendor &amp; Purchase Order Follow up</a:t>
            </a:r>
          </a:p>
          <a:p>
            <a:pPr>
              <a:buClr>
                <a:srgbClr val="002060"/>
              </a:buClr>
              <a:buFont typeface="Wingdings" pitchFamily="2" charset="2"/>
              <a:buChar char="§"/>
            </a:pPr>
            <a:endParaRPr lang="en-US" altLang="en-US" sz="23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en-US" sz="2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On-Time-Delivery &amp; Inventory Control</a:t>
            </a:r>
          </a:p>
          <a:p>
            <a:pPr>
              <a:buClr>
                <a:srgbClr val="002060"/>
              </a:buClr>
              <a:buFont typeface="Wingdings" pitchFamily="2" charset="2"/>
              <a:buChar char="§"/>
            </a:pPr>
            <a:endParaRPr lang="en-US" altLang="en-US" sz="23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en-US" sz="2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Relabeling, Sorting, Pick &amp; Pack</a:t>
            </a:r>
          </a:p>
          <a:p>
            <a:pPr>
              <a:buClr>
                <a:srgbClr val="002060"/>
              </a:buClr>
              <a:buFont typeface="Wingdings" pitchFamily="2" charset="2"/>
              <a:buChar char="§"/>
            </a:pPr>
            <a:endParaRPr lang="en-US" altLang="en-US" sz="23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en-US" sz="2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Distribution &amp; Store Delivery</a:t>
            </a:r>
          </a:p>
          <a:p>
            <a:pPr>
              <a:buClr>
                <a:srgbClr val="002060"/>
              </a:buClr>
              <a:buFont typeface="Wingdings" pitchFamily="2" charset="2"/>
              <a:buChar char="§"/>
            </a:pPr>
            <a:endParaRPr lang="en-US" altLang="en-US" sz="23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en-US" sz="2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Reverse Logistics</a:t>
            </a:r>
          </a:p>
          <a:p>
            <a:pPr>
              <a:buClr>
                <a:srgbClr val="002060"/>
              </a:buClr>
              <a:buFont typeface="Wingdings" pitchFamily="2" charset="2"/>
              <a:buChar char="§"/>
            </a:pPr>
            <a:endParaRPr lang="en-US" altLang="en-US" sz="23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en-US" sz="2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Real-Time Stock &amp; Replenishment Report</a:t>
            </a:r>
          </a:p>
          <a:p>
            <a:pPr>
              <a:buClr>
                <a:srgbClr val="002060"/>
              </a:buClr>
              <a:buFont typeface="Wingdings" pitchFamily="2" charset="2"/>
              <a:buChar char="§"/>
            </a:pPr>
            <a:endParaRPr lang="en-US" altLang="en-US" sz="23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en-US" sz="2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Web Access to Inventory</a:t>
            </a:r>
          </a:p>
          <a:p>
            <a:pPr>
              <a:buClr>
                <a:srgbClr val="002060"/>
              </a:buClr>
              <a:buFont typeface="Wingdings" pitchFamily="2" charset="2"/>
              <a:buChar char="§"/>
            </a:pPr>
            <a:endParaRPr lang="en-US" altLang="en-US" sz="23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en-US" sz="2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Fully Computerized WMS </a:t>
            </a:r>
          </a:p>
        </p:txBody>
      </p:sp>
      <p:pic>
        <p:nvPicPr>
          <p:cNvPr id="2050" name="Picture 2" descr="F:\New Folder (2)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6763" y="2098675"/>
            <a:ext cx="17780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F:\New Folder (2)\1 (3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16763" y="1027113"/>
            <a:ext cx="1785937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F:\New Folder (2)\1 (36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16763" y="3170238"/>
            <a:ext cx="1778000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 descr="C:\Documents and Settings\User\Desktop\DINESH\Fotographs - Al Barrak\DCIM\101MSDCF\DSC04816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6763" y="4313238"/>
            <a:ext cx="17859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 descr="C:\Documents and Settings\User\Desktop\DINESH\Fotographs - Al Barrak\DCIM\101MSDCF\DSC04799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92950" y="5599113"/>
            <a:ext cx="1809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57213" y="200025"/>
            <a:ext cx="7921625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Logistics &amp; Supply Chain Management</a:t>
            </a:r>
          </a:p>
        </p:txBody>
      </p:sp>
    </p:spTree>
    <p:extLst>
      <p:ext uri="{BB962C8B-B14F-4D97-AF65-F5344CB8AC3E}">
        <p14:creationId xmlns:p14="http://schemas.microsoft.com/office/powerpoint/2010/main" val="298170986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39750" y="981075"/>
            <a:ext cx="7993063" cy="5472113"/>
          </a:xfrm>
        </p:spPr>
        <p:txBody>
          <a:bodyPr>
            <a:no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Plot size of   18573 sq.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mtrs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.</a:t>
            </a:r>
          </a:p>
          <a:p>
            <a:pPr marL="342900" indent="-342900" eaLnBrk="1" hangingPunct="1">
              <a:lnSpc>
                <a:spcPct val="90000"/>
              </a:lnSpc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10,619 sq. m area of covered state of the art warehouse. </a:t>
            </a:r>
          </a:p>
          <a:p>
            <a:pPr marL="342900" indent="-342900" eaLnBrk="1" hangingPunct="1">
              <a:lnSpc>
                <a:spcPct val="90000"/>
              </a:lnSpc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1100 sq.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mtrs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. of  office area </a:t>
            </a:r>
          </a:p>
          <a:p>
            <a:pPr marL="342900" indent="-342900" eaLnBrk="1" hangingPunct="1">
              <a:lnSpc>
                <a:spcPct val="80000"/>
              </a:lnSpc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18 loading/unloading bays with dock levelers.</a:t>
            </a:r>
          </a:p>
          <a:p>
            <a:pPr marL="342900" indent="-342900" eaLnBrk="1" hangingPunct="1">
              <a:lnSpc>
                <a:spcPct val="80000"/>
              </a:lnSpc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Multi Tier  Heavy Duty Racking Systems with space for 14056 Standard and Euro Pallets</a:t>
            </a:r>
          </a:p>
          <a:p>
            <a:pPr marL="342900" indent="-342900" eaLnBrk="1" hangingPunct="1">
              <a:lnSpc>
                <a:spcPct val="80000"/>
              </a:lnSpc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Cargo Storage Capacity 25,000 CBM </a:t>
            </a:r>
          </a:p>
          <a:p>
            <a:pPr marL="342900" indent="-342900" eaLnBrk="1" hangingPunct="1">
              <a:lnSpc>
                <a:spcPct val="80000"/>
              </a:lnSpc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Large Staging area and space for Value added activities and special cargo handling (approx. 1200 sq. m)</a:t>
            </a:r>
          </a:p>
          <a:p>
            <a:pPr marL="342900" indent="-342900" eaLnBrk="1" hangingPunct="1">
              <a:lnSpc>
                <a:spcPct val="80000"/>
              </a:lnSpc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Latest Handling </a:t>
            </a:r>
            <a:r>
              <a:rPr lang="en-GB" altLang="en-US" sz="2000" b="1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Equipments</a:t>
            </a:r>
            <a:r>
              <a:rPr lang="en-GB" altLang="en-US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:- 4 - Battery Operated Fork Lifts ,  </a:t>
            </a:r>
          </a:p>
          <a:p>
            <a:pPr eaLnBrk="1" hangingPunct="1">
              <a:lnSpc>
                <a:spcPct val="80000"/>
              </a:lnSpc>
              <a:buClr>
                <a:schemeClr val="bg2">
                  <a:lumMod val="25000"/>
                </a:schemeClr>
              </a:buClr>
              <a:defRPr/>
            </a:pPr>
            <a:r>
              <a:rPr lang="en-GB" altLang="en-US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  7 - Reach struck,  8 - T 20, and 1 - 5 ton diesel fork lift.</a:t>
            </a:r>
          </a:p>
          <a:p>
            <a:pPr marL="342900" indent="-342900" eaLnBrk="1" hangingPunct="1">
              <a:lnSpc>
                <a:spcPct val="80000"/>
              </a:lnSpc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High standards on Safety with state of the art ventilation, lighting and fire fighting systems</a:t>
            </a:r>
          </a:p>
          <a:p>
            <a:pPr marL="342900" indent="-342900" eaLnBrk="1" hangingPunct="1">
              <a:lnSpc>
                <a:spcPct val="80000"/>
              </a:lnSpc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Insurance coverage for facility</a:t>
            </a:r>
          </a:p>
          <a:p>
            <a:pPr marL="342900" indent="-342900" eaLnBrk="1" hangingPunct="1">
              <a:lnSpc>
                <a:spcPct val="80000"/>
              </a:lnSpc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WMS ( ATMS) for Inventory Control</a:t>
            </a:r>
          </a:p>
          <a:p>
            <a:pPr marL="342900" indent="-342900" eaLnBrk="1" hangingPunct="1">
              <a:lnSpc>
                <a:spcPct val="80000"/>
              </a:lnSpc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Round the clock security for manning the facility with complete coverage of 80 CCTV cameras</a:t>
            </a:r>
          </a:p>
          <a:p>
            <a:pPr marL="342900" indent="-342900" eaLnBrk="1" hangingPunct="1"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§"/>
              <a:defRPr/>
            </a:pP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67545" y="260648"/>
            <a:ext cx="7992888" cy="504056"/>
          </a:xfrm>
        </p:spPr>
        <p:txBody>
          <a:bodyPr/>
          <a:lstStyle/>
          <a:p>
            <a:pPr marL="182880" indent="0" algn="ctr" eaLnBrk="1" hangingPunct="1">
              <a:buFont typeface="Georgia" pitchFamily="18" charset="0"/>
              <a:buNone/>
              <a:defRPr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 Barrak Warehouse facilities in Jebel Ali Free Zone</a:t>
            </a:r>
            <a:br>
              <a:rPr 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700338" y="6492875"/>
            <a:ext cx="3352800" cy="365125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www.albarrak-group.com</a:t>
            </a:r>
          </a:p>
        </p:txBody>
      </p:sp>
    </p:spTree>
    <p:extLst>
      <p:ext uri="{BB962C8B-B14F-4D97-AF65-F5344CB8AC3E}">
        <p14:creationId xmlns:p14="http://schemas.microsoft.com/office/powerpoint/2010/main" val="281877330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916238" y="6464300"/>
            <a:ext cx="33528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002060"/>
              </a:buClr>
            </a:pPr>
            <a:r>
              <a:rPr lang="en-US" altLang="en-US">
                <a:solidFill>
                  <a:srgbClr val="002060"/>
                </a:solidFill>
              </a:rPr>
              <a:t>www.albarrak-group.com</a:t>
            </a:r>
          </a:p>
        </p:txBody>
      </p:sp>
      <p:sp>
        <p:nvSpPr>
          <p:cNvPr id="12292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755650" y="1673225"/>
            <a:ext cx="8388350" cy="4295775"/>
          </a:xfrm>
        </p:spPr>
        <p:txBody>
          <a:bodyPr rtlCol="0">
            <a:normAutofit lnSpcReduction="10000"/>
          </a:bodyPr>
          <a:lstStyle/>
          <a:p>
            <a:pPr indent="-182880" eaLnBrk="1" fontAlgn="auto" hangingPunct="1">
              <a:buClr>
                <a:srgbClr val="002060"/>
              </a:buClr>
              <a:buFont typeface="Wingdings" pitchFamily="2" charset="2"/>
              <a:buChar char="§"/>
              <a:defRPr/>
            </a:pP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Dammam Port Causeway 1 – 80,000 Sq. Meters</a:t>
            </a:r>
          </a:p>
          <a:p>
            <a:pPr indent="-182880" eaLnBrk="1" fontAlgn="auto" hangingPunct="1">
              <a:buClr>
                <a:srgbClr val="002060"/>
              </a:buClr>
              <a:buFont typeface="Wingdings" pitchFamily="2" charset="2"/>
              <a:buChar char="§"/>
              <a:defRPr/>
            </a:pP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Dammam Port Causeway 2 – 50,000 Sq. Meters</a:t>
            </a:r>
          </a:p>
          <a:p>
            <a:pPr indent="-182880" eaLnBrk="1" fontAlgn="auto" hangingPunct="1">
              <a:buClr>
                <a:srgbClr val="002060"/>
              </a:buClr>
              <a:buFont typeface="Wingdings" pitchFamily="2" charset="2"/>
              <a:buChar char="§"/>
              <a:defRPr/>
            </a:pP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Dammam  Free Zone – Warehouse – 1600 Sq. Meters</a:t>
            </a:r>
          </a:p>
          <a:p>
            <a:pPr indent="-182880" eaLnBrk="1" fontAlgn="auto" hangingPunct="1">
              <a:buClr>
                <a:srgbClr val="002060"/>
              </a:buClr>
              <a:buFont typeface="Wingdings" pitchFamily="2" charset="2"/>
              <a:buChar char="§"/>
              <a:defRPr/>
            </a:pP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Riyadh Warehouse – 8000 Sq. Meters</a:t>
            </a:r>
          </a:p>
          <a:p>
            <a:pPr indent="-182880" eaLnBrk="1" fontAlgn="auto" hangingPunct="1">
              <a:buClr>
                <a:srgbClr val="002060"/>
              </a:buClr>
              <a:buFont typeface="Wingdings" pitchFamily="2" charset="2"/>
              <a:buChar char="§"/>
              <a:defRPr/>
            </a:pP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Jeddah Warehouse – 136,000 Sq. Meters</a:t>
            </a:r>
          </a:p>
          <a:p>
            <a:pPr indent="-182880" eaLnBrk="1" fontAlgn="auto" hangingPunct="1">
              <a:buClr>
                <a:srgbClr val="002060"/>
              </a:buClr>
              <a:buFont typeface="Wingdings" pitchFamily="2" charset="2"/>
              <a:buChar char="§"/>
              <a:defRPr/>
            </a:pP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Jeddah Free Zone – Warehouse (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Tusdeer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– 2000 Sq. Meters</a:t>
            </a:r>
          </a:p>
          <a:p>
            <a:pPr indent="-182880" eaLnBrk="1" fontAlgn="auto" hangingPunct="1">
              <a:buClr>
                <a:srgbClr val="002060"/>
              </a:buClr>
              <a:buFont typeface="Wingdings" pitchFamily="2" charset="2"/>
              <a:buChar char="§"/>
              <a:defRPr/>
            </a:pP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Jebel Ali Free Zone ( U.A.E.) Warehouse – 25,000 Sq. </a:t>
            </a: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Meters</a:t>
            </a:r>
            <a:endParaRPr lang="en-US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182880" eaLnBrk="1" fontAlgn="auto" hangingPunct="1">
              <a:buClr>
                <a:srgbClr val="002060"/>
              </a:buClr>
              <a:buFont typeface="Arial" charset="0"/>
              <a:buNone/>
              <a:defRPr/>
            </a:pPr>
            <a:r>
              <a:rPr lang="en-US" altLang="en-US" sz="2400" dirty="0">
                <a:solidFill>
                  <a:srgbClr val="002060"/>
                </a:solidFill>
              </a:rPr>
              <a:t>       </a:t>
            </a:r>
          </a:p>
          <a:p>
            <a:pPr marL="1097280" lvl="3" indent="-182880" eaLnBrk="1" fontAlgn="auto" hangingPunct="1">
              <a:buClr>
                <a:srgbClr val="002060"/>
              </a:buClr>
              <a:buFont typeface="Arial" charset="0"/>
              <a:buNone/>
              <a:defRPr/>
            </a:pPr>
            <a:r>
              <a:rPr lang="en-US" altLang="en-US" sz="2400" dirty="0">
                <a:solidFill>
                  <a:srgbClr val="002060"/>
                </a:solidFill>
              </a:rPr>
              <a:t> </a:t>
            </a:r>
          </a:p>
          <a:p>
            <a:pPr marL="1097280" lvl="3" indent="-182880" eaLnBrk="1" fontAlgn="auto" hangingPunct="1">
              <a:buClr>
                <a:srgbClr val="002060"/>
              </a:buClr>
              <a:buFont typeface="Wingdings" pitchFamily="2" charset="2"/>
              <a:buChar char="§"/>
              <a:defRPr/>
            </a:pPr>
            <a:endParaRPr lang="en-US" altLang="en-US" sz="2400" dirty="0">
              <a:solidFill>
                <a:srgbClr val="002060"/>
              </a:solidFill>
            </a:endParaRPr>
          </a:p>
          <a:p>
            <a:pPr marL="1097280" lvl="3" indent="-182880" eaLnBrk="1" fontAlgn="auto" hangingPunct="1">
              <a:buClr>
                <a:srgbClr val="002060"/>
              </a:buClr>
              <a:buFont typeface="Wingdings" pitchFamily="2" charset="2"/>
              <a:buChar char="§"/>
              <a:defRPr/>
            </a:pPr>
            <a:endParaRPr lang="en-US" altLang="en-US" sz="2400" dirty="0">
              <a:solidFill>
                <a:srgbClr val="002060"/>
              </a:solidFill>
            </a:endParaRPr>
          </a:p>
          <a:p>
            <a:pPr indent="-182880" eaLnBrk="1" fontAlgn="auto" hangingPunct="1">
              <a:buClr>
                <a:srgbClr val="002060"/>
              </a:buClr>
              <a:buFont typeface="Wingdings" pitchFamily="2" charset="2"/>
              <a:buChar char="§"/>
              <a:defRPr/>
            </a:pPr>
            <a:endParaRPr lang="en-US" altLang="en-US" sz="2400" dirty="0">
              <a:solidFill>
                <a:srgbClr val="002060"/>
              </a:solidFill>
            </a:endParaRPr>
          </a:p>
          <a:p>
            <a:pPr indent="-182880" eaLnBrk="1" fontAlgn="auto" hangingPunct="1">
              <a:buClr>
                <a:srgbClr val="002060"/>
              </a:buClr>
              <a:buFont typeface="Wingdings" pitchFamily="2" charset="2"/>
              <a:buChar char="§"/>
              <a:defRPr/>
            </a:pPr>
            <a:endParaRPr lang="en-US" altLang="en-US" sz="2400" dirty="0">
              <a:solidFill>
                <a:srgbClr val="002060"/>
              </a:solidFill>
            </a:endParaRPr>
          </a:p>
          <a:p>
            <a:pPr indent="-182880" eaLnBrk="1" fontAlgn="auto" hangingPunct="1">
              <a:buClr>
                <a:srgbClr val="002060"/>
              </a:buClr>
              <a:buFont typeface="Wingdings" pitchFamily="2" charset="2"/>
              <a:buChar char="§"/>
              <a:defRPr/>
            </a:pPr>
            <a:endParaRPr lang="en-US" altLang="en-US" sz="2400" dirty="0">
              <a:solidFill>
                <a:srgbClr val="002060"/>
              </a:solidFill>
            </a:endParaRPr>
          </a:p>
          <a:p>
            <a:pPr marL="1097280" lvl="3" indent="-182880" eaLnBrk="1" fontAlgn="auto" hangingPunct="1">
              <a:buClr>
                <a:srgbClr val="002060"/>
              </a:buClr>
              <a:buFont typeface="Wingdings" pitchFamily="2" charset="2"/>
              <a:buChar char="§"/>
              <a:defRPr/>
            </a:pPr>
            <a:endParaRPr lang="en-US" altLang="en-US" sz="2400" dirty="0">
              <a:solidFill>
                <a:srgbClr val="002060"/>
              </a:solidFill>
            </a:endParaRPr>
          </a:p>
          <a:p>
            <a:pPr marL="1097280" lvl="3" indent="-182880" eaLnBrk="1" fontAlgn="auto" hangingPunct="1">
              <a:buClr>
                <a:srgbClr val="002060"/>
              </a:buClr>
              <a:buFont typeface="Wingdings" pitchFamily="2" charset="2"/>
              <a:buChar char="§"/>
              <a:defRPr/>
            </a:pPr>
            <a:endParaRPr lang="en-US" altLang="en-US" sz="2400" dirty="0">
              <a:solidFill>
                <a:srgbClr val="002060"/>
              </a:solidFill>
            </a:endParaRPr>
          </a:p>
          <a:p>
            <a:pPr marL="1097280" lvl="3" indent="-182880" eaLnBrk="1" fontAlgn="auto" hangingPunct="1">
              <a:buClr>
                <a:srgbClr val="002060"/>
              </a:buClr>
              <a:buFont typeface="Wingdings" pitchFamily="2" charset="2"/>
              <a:buChar char="§"/>
              <a:defRPr/>
            </a:pPr>
            <a:endParaRPr lang="en-US" altLang="en-US" sz="2400" dirty="0">
              <a:solidFill>
                <a:srgbClr val="002060"/>
              </a:solidFill>
            </a:endParaRPr>
          </a:p>
          <a:p>
            <a:pPr marL="1097280" lvl="3" indent="-182880" eaLnBrk="1" fontAlgn="auto" hangingPunct="1">
              <a:buClr>
                <a:srgbClr val="002060"/>
              </a:buClr>
              <a:buFont typeface="Wingdings" pitchFamily="2" charset="2"/>
              <a:buChar char="§"/>
              <a:defRPr/>
            </a:pPr>
            <a:endParaRPr lang="en-US" altLang="en-US" sz="2400" dirty="0">
              <a:solidFill>
                <a:srgbClr val="002060"/>
              </a:solidFill>
            </a:endParaRPr>
          </a:p>
          <a:p>
            <a:pPr marL="1097280" lvl="3" indent="-182880" eaLnBrk="1" fontAlgn="auto" hangingPunct="1">
              <a:buClr>
                <a:srgbClr val="002060"/>
              </a:buClr>
              <a:buFont typeface="Wingdings" pitchFamily="2" charset="2"/>
              <a:buChar char="§"/>
              <a:defRPr/>
            </a:pPr>
            <a:endParaRPr lang="en-US" altLang="en-US" sz="2400" dirty="0">
              <a:solidFill>
                <a:srgbClr val="002060"/>
              </a:solidFill>
            </a:endParaRPr>
          </a:p>
          <a:p>
            <a:pPr marL="1097280" lvl="3" indent="-182880" eaLnBrk="1" fontAlgn="auto" hangingPunct="1">
              <a:buClr>
                <a:srgbClr val="002060"/>
              </a:buClr>
              <a:buFont typeface="Wingdings" pitchFamily="2" charset="2"/>
              <a:buChar char="§"/>
              <a:defRPr/>
            </a:pPr>
            <a:endParaRPr lang="en-US" altLang="en-US" sz="2400" dirty="0">
              <a:solidFill>
                <a:srgbClr val="002060"/>
              </a:solidFill>
            </a:endParaRPr>
          </a:p>
          <a:p>
            <a:pPr marL="1097280" lvl="3" indent="-182880" eaLnBrk="1" fontAlgn="auto" hangingPunct="1">
              <a:buClr>
                <a:srgbClr val="002060"/>
              </a:buClr>
              <a:buFont typeface="Wingdings" pitchFamily="2" charset="2"/>
              <a:buChar char="§"/>
              <a:defRPr/>
            </a:pPr>
            <a:endParaRPr lang="en-US" altLang="en-US" sz="2400" dirty="0">
              <a:solidFill>
                <a:srgbClr val="002060"/>
              </a:solidFill>
            </a:endParaRPr>
          </a:p>
          <a:p>
            <a:pPr marL="1097280" lvl="3" indent="-182880" eaLnBrk="1" fontAlgn="auto" hangingPunct="1">
              <a:buClr>
                <a:srgbClr val="002060"/>
              </a:buClr>
              <a:buFont typeface="Wingdings" pitchFamily="2" charset="2"/>
              <a:buChar char="§"/>
              <a:defRPr/>
            </a:pPr>
            <a:endParaRPr lang="en-US" altLang="en-US" sz="2400" dirty="0">
              <a:solidFill>
                <a:srgbClr val="002060"/>
              </a:solidFill>
            </a:endParaRPr>
          </a:p>
          <a:p>
            <a:pPr marL="1097280" lvl="3" indent="-182880" eaLnBrk="1" fontAlgn="auto" hangingPunct="1">
              <a:buClr>
                <a:srgbClr val="002060"/>
              </a:buClr>
              <a:buFont typeface="Wingdings" pitchFamily="2" charset="2"/>
              <a:buChar char="§"/>
              <a:defRPr/>
            </a:pPr>
            <a:endParaRPr lang="en-US" altLang="en-US" sz="2400" dirty="0">
              <a:solidFill>
                <a:srgbClr val="002060"/>
              </a:solidFill>
            </a:endParaRPr>
          </a:p>
          <a:p>
            <a:pPr marL="1097280" lvl="3" indent="-182880" eaLnBrk="1" fontAlgn="auto" hangingPunct="1">
              <a:buClr>
                <a:srgbClr val="002060"/>
              </a:buClr>
              <a:buFont typeface="Wingdings" pitchFamily="2" charset="2"/>
              <a:buChar char="§"/>
              <a:defRPr/>
            </a:pPr>
            <a:endParaRPr lang="en-US" altLang="en-US" sz="2400" dirty="0">
              <a:solidFill>
                <a:srgbClr val="002060"/>
              </a:solidFill>
            </a:endParaRPr>
          </a:p>
          <a:p>
            <a:pPr marL="1097280" lvl="3" indent="-182880" eaLnBrk="1" fontAlgn="auto" hangingPunct="1">
              <a:buClr>
                <a:srgbClr val="002060"/>
              </a:buClr>
              <a:buFont typeface="Wingdings" pitchFamily="2" charset="2"/>
              <a:buChar char="§"/>
              <a:defRPr/>
            </a:pP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650" y="441325"/>
            <a:ext cx="7489825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 Barrak Warehousing Solutions </a:t>
            </a:r>
          </a:p>
        </p:txBody>
      </p:sp>
    </p:spTree>
    <p:extLst>
      <p:ext uri="{BB962C8B-B14F-4D97-AF65-F5344CB8AC3E}">
        <p14:creationId xmlns:p14="http://schemas.microsoft.com/office/powerpoint/2010/main" val="184871472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 descr="1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2757140"/>
            <a:ext cx="2057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8" descr="1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980728"/>
            <a:ext cx="227171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9" descr="11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1013693"/>
            <a:ext cx="2209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10" descr="10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980728"/>
            <a:ext cx="2057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11" descr="9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34200" y="1007715"/>
            <a:ext cx="2057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12" descr="8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388" y="2757140"/>
            <a:ext cx="2259012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2" name="Picture 13" descr="7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01900" y="2757140"/>
            <a:ext cx="2209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3" name="Picture 14" descr="6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19800" y="4570065"/>
            <a:ext cx="1524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4" name="Picture 15" descr="5.JP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934200" y="2757140"/>
            <a:ext cx="2057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5" name="Picture 16" descr="4.JPG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79388" y="4557365"/>
            <a:ext cx="1738312" cy="18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6" name="Picture 17" descr="3.JPG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051050" y="4557365"/>
            <a:ext cx="191135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7" name="Picture 18" descr="2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038600" y="4557365"/>
            <a:ext cx="1905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8" name="Picture 19" descr="1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20000" y="4557365"/>
            <a:ext cx="1371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755650" y="404813"/>
            <a:ext cx="7550150" cy="7699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 Barrak Warehouse facilities in Jebel Ali Free Zone</a:t>
            </a:r>
          </a:p>
          <a:p>
            <a:pPr algn="ctr">
              <a:defRPr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700338" y="6492875"/>
            <a:ext cx="3352800" cy="365125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www.albarrak-group.com</a:t>
            </a:r>
          </a:p>
        </p:txBody>
      </p:sp>
    </p:spTree>
    <p:extLst>
      <p:ext uri="{BB962C8B-B14F-4D97-AF65-F5344CB8AC3E}">
        <p14:creationId xmlns:p14="http://schemas.microsoft.com/office/powerpoint/2010/main" val="48207211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Content Placeholder 3" descr="14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8313" y="1062261"/>
            <a:ext cx="2655887" cy="2582763"/>
          </a:xfrm>
        </p:spPr>
      </p:pic>
      <p:pic>
        <p:nvPicPr>
          <p:cNvPr id="17412" name="Picture 4" descr="1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1062261"/>
            <a:ext cx="2667000" cy="258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5" descr="2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1052736"/>
            <a:ext cx="2873375" cy="258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6" descr="3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8313" y="3789040"/>
            <a:ext cx="4027487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Picture 7" descr="4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59338" y="3789040"/>
            <a:ext cx="4033837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755650" y="260648"/>
            <a:ext cx="7550150" cy="7699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 Barrak Warehouse facilities in Jebel Ali Free Zone</a:t>
            </a:r>
          </a:p>
          <a:p>
            <a:pPr algn="ctr">
              <a:defRPr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2441575" y="6481763"/>
            <a:ext cx="4260850" cy="3016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1000" dirty="0">
                <a:solidFill>
                  <a:srgbClr val="002060"/>
                </a:solidFill>
              </a:rPr>
              <a:t>www.albarrak-group.com</a:t>
            </a:r>
          </a:p>
        </p:txBody>
      </p:sp>
    </p:spTree>
    <p:extLst>
      <p:ext uri="{BB962C8B-B14F-4D97-AF65-F5344CB8AC3E}">
        <p14:creationId xmlns:p14="http://schemas.microsoft.com/office/powerpoint/2010/main" val="384511819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 (21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19" y="1119279"/>
            <a:ext cx="4187957" cy="2355726"/>
          </a:xfrm>
          <a:prstGeom prst="rect">
            <a:avLst/>
          </a:prstGeom>
        </p:spPr>
      </p:pic>
      <p:pic>
        <p:nvPicPr>
          <p:cNvPr id="3" name="Picture 2" descr="1 (26)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119279"/>
            <a:ext cx="4187957" cy="2355726"/>
          </a:xfrm>
          <a:prstGeom prst="rect">
            <a:avLst/>
          </a:prstGeom>
        </p:spPr>
      </p:pic>
      <p:pic>
        <p:nvPicPr>
          <p:cNvPr id="4" name="Picture 3" descr="1 (31)"/>
          <p:cNvPicPr>
            <a:picLocks noGrp="1" noChangeAspect="1"/>
          </p:cNvPicPr>
          <p:nvPr isPhoto="1"/>
        </p:nvPicPr>
        <p:blipFill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54" y="4097610"/>
            <a:ext cx="4153122" cy="2336131"/>
          </a:xfrm>
          <a:prstGeom prst="rect">
            <a:avLst/>
          </a:prstGeom>
        </p:spPr>
      </p:pic>
      <p:pic>
        <p:nvPicPr>
          <p:cNvPr id="5" name="Picture 4" descr="1 (33)"/>
          <p:cNvPicPr>
            <a:picLocks noGrp="1" noChangeAspect="1"/>
          </p:cNvPicPr>
          <p:nvPr isPhoto="1"/>
        </p:nvPicPr>
        <p:blipFill>
          <a:blip r:embed="rId5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097610"/>
            <a:ext cx="4187957" cy="235572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30352" y="260648"/>
            <a:ext cx="7772400" cy="864096"/>
          </a:xfrm>
          <a:prstGeom prst="rect">
            <a:avLst/>
          </a:prstGeom>
        </p:spPr>
        <p:txBody>
          <a:bodyPr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itchFamily="18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RORO Operation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441575" y="6481763"/>
            <a:ext cx="4260850" cy="3016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dirty="0">
                <a:solidFill>
                  <a:srgbClr val="002060"/>
                </a:solidFill>
              </a:rPr>
              <a:t>www.albarrak-group.com</a:t>
            </a:r>
          </a:p>
        </p:txBody>
      </p:sp>
    </p:spTree>
    <p:extLst>
      <p:ext uri="{BB962C8B-B14F-4D97-AF65-F5344CB8AC3E}">
        <p14:creationId xmlns:p14="http://schemas.microsoft.com/office/powerpoint/2010/main" val="229650532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 (14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51003"/>
            <a:ext cx="4393470" cy="2354987"/>
          </a:xfrm>
          <a:prstGeom prst="rect">
            <a:avLst/>
          </a:prstGeom>
        </p:spPr>
      </p:pic>
      <p:pic>
        <p:nvPicPr>
          <p:cNvPr id="4" name="Picture 3" descr="1 (16)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79" y="3823787"/>
            <a:ext cx="4162697" cy="2341517"/>
          </a:xfrm>
          <a:prstGeom prst="rect">
            <a:avLst/>
          </a:prstGeom>
        </p:spPr>
      </p:pic>
      <p:pic>
        <p:nvPicPr>
          <p:cNvPr id="5" name="Picture 4" descr="1 (22)"/>
          <p:cNvPicPr>
            <a:picLocks noGrp="1" noChangeAspect="1"/>
          </p:cNvPicPr>
          <p:nvPr isPhoto="1"/>
        </p:nvPicPr>
        <p:blipFill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016" y="3823787"/>
            <a:ext cx="4393472" cy="2341517"/>
          </a:xfrm>
          <a:prstGeom prst="rect">
            <a:avLst/>
          </a:prstGeom>
        </p:spPr>
      </p:pic>
      <p:pic>
        <p:nvPicPr>
          <p:cNvPr id="6" name="Picture 5" descr="1 (26)"/>
          <p:cNvPicPr>
            <a:picLocks noGrp="1" noChangeAspect="1"/>
          </p:cNvPicPr>
          <p:nvPr isPhoto="1"/>
        </p:nvPicPr>
        <p:blipFill>
          <a:blip r:embed="rId5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79" y="1151004"/>
            <a:ext cx="4162697" cy="234151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30352" y="260648"/>
            <a:ext cx="7772400" cy="864096"/>
          </a:xfrm>
          <a:prstGeom prst="rect">
            <a:avLst/>
          </a:prstGeom>
        </p:spPr>
        <p:txBody>
          <a:bodyPr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itchFamily="18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Break Bulk Operation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441575" y="6481763"/>
            <a:ext cx="4260850" cy="3016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dirty="0">
                <a:solidFill>
                  <a:srgbClr val="002060"/>
                </a:solidFill>
              </a:rPr>
              <a:t>www.albarrak-group.com</a:t>
            </a:r>
          </a:p>
        </p:txBody>
      </p:sp>
    </p:spTree>
    <p:extLst>
      <p:ext uri="{BB962C8B-B14F-4D97-AF65-F5344CB8AC3E}">
        <p14:creationId xmlns:p14="http://schemas.microsoft.com/office/powerpoint/2010/main" val="304817373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441575" y="6481763"/>
            <a:ext cx="4260850" cy="3016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dirty="0">
                <a:solidFill>
                  <a:srgbClr val="002060"/>
                </a:solidFill>
              </a:rPr>
              <a:t>www.albarrak-group.com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0825" y="1465263"/>
            <a:ext cx="8572500" cy="43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20700" indent="-457200">
              <a:buClr>
                <a:srgbClr val="002060"/>
              </a:buClr>
              <a:buFont typeface="Wingdings" pitchFamily="2" charset="2"/>
              <a:buChar char="ü"/>
            </a:pPr>
            <a:endParaRPr lang="en-US" altLang="en-US" sz="2300" b="1" dirty="0">
              <a:solidFill>
                <a:srgbClr val="002060"/>
              </a:solidFill>
              <a:latin typeface="Trebuchet MS" pitchFamily="34" charset="0"/>
            </a:endParaRPr>
          </a:p>
          <a:p>
            <a:pPr marL="520700" indent="-457200"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en-US" sz="2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 Barrak formed by Master Mariner Capt. Ibrahim Barrak Al Omani in 1982 in Saudi Arabia.</a:t>
            </a:r>
          </a:p>
          <a:p>
            <a:pPr marL="520700" indent="-457200"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en-US" sz="2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the industry more than 35 years</a:t>
            </a:r>
          </a:p>
          <a:p>
            <a:pPr marL="520700" indent="-457200"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en-US" sz="2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Providing all kind of services such as Shipping Agency, Freight Forwarding, Warehousing &amp; Logistics &amp; Multi Model Transportation  </a:t>
            </a:r>
          </a:p>
          <a:p>
            <a:pPr marL="520700" indent="-457200"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en-US" sz="2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Representing major shipping lines in Saudi Arabia, U.A.E, and Sudan</a:t>
            </a:r>
          </a:p>
          <a:p>
            <a:pPr marL="520700" indent="-457200"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en-US" sz="2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Having  presence  in KSA, UAE, Sudan, Canada, Iraq, India , Singapore .</a:t>
            </a:r>
          </a:p>
          <a:p>
            <a:pPr marL="520700" indent="-457200">
              <a:buClr>
                <a:srgbClr val="002060"/>
              </a:buClr>
              <a:buFont typeface="Wingdings" pitchFamily="2" charset="2"/>
              <a:buChar char="§"/>
            </a:pPr>
            <a:endParaRPr lang="en-US" altLang="en-US" sz="23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20713"/>
            <a:ext cx="9144000" cy="708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0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 Barrak Overview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13"/>
          <p:cNvSpPr>
            <a:spLocks noChangeArrowheads="1"/>
          </p:cNvSpPr>
          <p:nvPr/>
        </p:nvSpPr>
        <p:spPr bwMode="auto">
          <a:xfrm>
            <a:off x="266700" y="3357563"/>
            <a:ext cx="24336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002060"/>
                </a:solidFill>
                <a:latin typeface="Trebuchet MS" pitchFamily="34" charset="0"/>
              </a:rPr>
              <a:t>AL BARRAK ISO-TANK</a:t>
            </a:r>
            <a:endParaRPr lang="en-US" altLang="en-US"/>
          </a:p>
        </p:txBody>
      </p:sp>
      <p:pic>
        <p:nvPicPr>
          <p:cNvPr id="20484" name="Picture 14" descr="C:\Documents and Settings\Administrator\Desktop\New Folder (2)\0102201104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765175"/>
            <a:ext cx="3960813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15" descr="C:\Documents and Settings\Administrator\Desktop\New Folder (2)\whjed1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3860800"/>
            <a:ext cx="4033838" cy="235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Picture 17" descr="C:\Documents and Settings\Administrator\Desktop\New Folder (2)\New Folder\TRCUK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0563" y="809625"/>
            <a:ext cx="3887787" cy="262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7" name="Picture 26" descr="C:\Documents and Settings\Administrator\Desktop\Pics.Bank\dammam photos\New Imageyrt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00563" y="3860800"/>
            <a:ext cx="3887787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8" name="Rectangle 30"/>
          <p:cNvSpPr>
            <a:spLocks noChangeArrowheads="1"/>
          </p:cNvSpPr>
          <p:nvPr/>
        </p:nvSpPr>
        <p:spPr bwMode="auto">
          <a:xfrm>
            <a:off x="6026150" y="3357563"/>
            <a:ext cx="23828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002060"/>
                </a:solidFill>
                <a:latin typeface="Trebuchet MS" pitchFamily="34" charset="0"/>
              </a:rPr>
              <a:t>AL BARRAK - FLEETS</a:t>
            </a:r>
            <a:endParaRPr lang="en-US" altLang="en-US"/>
          </a:p>
        </p:txBody>
      </p:sp>
      <p:sp>
        <p:nvSpPr>
          <p:cNvPr id="20489" name="Rectangle 31"/>
          <p:cNvSpPr>
            <a:spLocks noChangeArrowheads="1"/>
          </p:cNvSpPr>
          <p:nvPr/>
        </p:nvSpPr>
        <p:spPr bwMode="auto">
          <a:xfrm>
            <a:off x="5481638" y="6227763"/>
            <a:ext cx="3051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002060"/>
                </a:solidFill>
                <a:latin typeface="Trebuchet MS" pitchFamily="34" charset="0"/>
              </a:rPr>
              <a:t>AL BARRAK - WAREHOUSES</a:t>
            </a:r>
            <a:endParaRPr lang="en-US" altLang="en-US"/>
          </a:p>
        </p:txBody>
      </p:sp>
      <p:sp>
        <p:nvSpPr>
          <p:cNvPr id="20490" name="Rectangle 31"/>
          <p:cNvSpPr>
            <a:spLocks noChangeArrowheads="1"/>
          </p:cNvSpPr>
          <p:nvPr/>
        </p:nvSpPr>
        <p:spPr bwMode="auto">
          <a:xfrm>
            <a:off x="251520" y="6237312"/>
            <a:ext cx="3051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002060"/>
                </a:solidFill>
                <a:latin typeface="Trebuchet MS" pitchFamily="34" charset="0"/>
              </a:rPr>
              <a:t>AL BARRAK - WAREHOUSES</a:t>
            </a:r>
            <a:endParaRPr lang="en-US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088" y="115888"/>
            <a:ext cx="6913562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 Barrak Group Facilities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441575" y="6481763"/>
            <a:ext cx="4260850" cy="3016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dirty="0">
                <a:solidFill>
                  <a:srgbClr val="002060"/>
                </a:solidFill>
              </a:rPr>
              <a:t>www.albarrak-group.com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24" descr="C:\Documents and Settings\Administrator\Desktop\Pics.Bank\dammam photos\DSC0017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2636838"/>
            <a:ext cx="2232025" cy="167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23" descr="C:\Documents and Settings\Administrator\Desktop\Pics.Bank\dammam photos\DSC0016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836613"/>
            <a:ext cx="2232025" cy="167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22" descr="C:\Documents and Settings\Administrator\Desktop\Pics.Bank\dammam photos\DSC0003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775" y="4508500"/>
            <a:ext cx="2232025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21" descr="C:\Documents and Settings\Administrator\Desktop\Pics.Bank\dammam photos\2303200610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213" y="836613"/>
            <a:ext cx="2208212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Picture 20" descr="C:\Documents and Settings\Administrator\Desktop\Pics.Bank\dammam photos\Picture(19)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43213" y="2636838"/>
            <a:ext cx="2160587" cy="167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2" name="Picture 19" descr="C:\Documents and Settings\Administrator\Desktop\Pics.Bank\dammam photos\Picture 030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19700" y="836613"/>
            <a:ext cx="36195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3" name="Picture 2" descr="C:\Documents and Settings\Administrator\Desktop\Pics.Bank\dammam photos\Picture(17)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5288" y="4437063"/>
            <a:ext cx="2232025" cy="167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4" name="Rectangle 11"/>
          <p:cNvSpPr>
            <a:spLocks noChangeArrowheads="1"/>
          </p:cNvSpPr>
          <p:nvPr/>
        </p:nvSpPr>
        <p:spPr bwMode="auto">
          <a:xfrm>
            <a:off x="1619250" y="188913"/>
            <a:ext cx="59293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3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 BARRAK - TERMINAL</a:t>
            </a:r>
            <a:endParaRPr lang="en-US" alt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2441575" y="6481763"/>
            <a:ext cx="4260850" cy="3016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1000" dirty="0">
                <a:solidFill>
                  <a:srgbClr val="002060"/>
                </a:solidFill>
              </a:rPr>
              <a:t>www.albarrak-group.com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30352" y="260648"/>
            <a:ext cx="7772400" cy="864096"/>
          </a:xfrm>
          <a:prstGeom prst="rect">
            <a:avLst/>
          </a:prstGeom>
        </p:spPr>
        <p:txBody>
          <a:bodyPr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itchFamily="18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Contact Details 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441575" y="6481763"/>
            <a:ext cx="4260850" cy="3016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dirty="0">
                <a:solidFill>
                  <a:srgbClr val="002060"/>
                </a:solidFill>
              </a:rPr>
              <a:t>www.albarrak-group.com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08000" y="1268760"/>
            <a:ext cx="8168455" cy="4940747"/>
          </a:xfrm>
          <a:prstGeom prst="rect">
            <a:avLst/>
          </a:prstGeom>
        </p:spPr>
        <p:txBody>
          <a:bodyPr/>
          <a:lstStyle/>
          <a:p>
            <a:pPr lvl="0" algn="just">
              <a:spcAft>
                <a:spcPts val="300"/>
              </a:spcAft>
              <a:buClr>
                <a:srgbClr val="002060"/>
              </a:buClr>
              <a:buSzPct val="130000"/>
            </a:pPr>
            <a:endParaRPr lang="en-US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spcAft>
                <a:spcPts val="300"/>
              </a:spcAft>
              <a:buClr>
                <a:srgbClr val="002060"/>
              </a:buClr>
              <a:buSzPct val="130000"/>
            </a:pPr>
            <a:endParaRPr lang="en-US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ts val="300"/>
              </a:spcBef>
              <a:buClr>
                <a:srgbClr val="C61502"/>
              </a:buClr>
              <a:buSzPct val="125000"/>
              <a:defRPr/>
            </a:pPr>
            <a:endParaRPr lang="en-US" b="1" dirty="0">
              <a:solidFill>
                <a:schemeClr val="bg2">
                  <a:lumMod val="25000"/>
                </a:schemeClr>
              </a:solidFill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ts val="300"/>
              </a:spcBef>
              <a:buClr>
                <a:srgbClr val="C61502"/>
              </a:buClr>
              <a:buSzPct val="125000"/>
              <a:defRPr/>
            </a:pPr>
            <a:endParaRPr lang="en-US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spcAft>
                <a:spcPts val="300"/>
              </a:spcAft>
              <a:buClr>
                <a:srgbClr val="002060"/>
              </a:buClr>
              <a:buSzPct val="130000"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2060"/>
              </a:buClr>
              <a:buSzPct val="130000"/>
              <a:buFont typeface="Georgia" pitchFamily="18" charset="0"/>
              <a:buNone/>
              <a:tabLst/>
              <a:defRPr/>
            </a:pPr>
            <a:endParaRPr lang="en-US" altLang="en-US" dirty="0">
              <a:solidFill>
                <a:srgbClr val="00206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2060"/>
              </a:buClr>
              <a:buSzPct val="130000"/>
              <a:buFont typeface="Georgia" pitchFamily="18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2060"/>
              </a:buClr>
              <a:buSzPct val="130000"/>
              <a:buFont typeface="Georgia" pitchFamily="18" charset="0"/>
              <a:buNone/>
              <a:tabLst/>
              <a:defRPr/>
            </a:pPr>
            <a:endParaRPr lang="en-US" altLang="en-US" baseline="0" dirty="0">
              <a:solidFill>
                <a:srgbClr val="00206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2060"/>
              </a:buClr>
              <a:buSzPct val="130000"/>
              <a:buFont typeface="Georgia" pitchFamily="18" charset="0"/>
              <a:buNone/>
              <a:tabLst/>
              <a:defRPr/>
            </a:pPr>
            <a:endParaRPr lang="en-US" altLang="en-US" dirty="0">
              <a:solidFill>
                <a:srgbClr val="00206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2060"/>
              </a:buClr>
              <a:buSzPct val="130000"/>
              <a:buFont typeface="Georgia" pitchFamily="18" charset="0"/>
              <a:buNone/>
              <a:tabLst/>
              <a:defRPr/>
            </a:pPr>
            <a:endParaRPr lang="en-US" altLang="en-US" dirty="0">
              <a:solidFill>
                <a:srgbClr val="00206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2060"/>
              </a:buClr>
              <a:buSzPct val="130000"/>
              <a:buFont typeface="Georgia" pitchFamily="18" charset="0"/>
              <a:buNone/>
              <a:tabLst/>
              <a:defRPr/>
            </a:pPr>
            <a:endParaRPr lang="en-US" altLang="en-US" dirty="0">
              <a:solidFill>
                <a:srgbClr val="00206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2060"/>
              </a:buClr>
              <a:buSzPct val="130000"/>
              <a:buFont typeface="Georgia" pitchFamily="18" charset="0"/>
              <a:buNone/>
              <a:tabLst/>
              <a:defRPr/>
            </a:pPr>
            <a:endParaRPr lang="en-US" altLang="en-US" dirty="0">
              <a:solidFill>
                <a:srgbClr val="00206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2060"/>
              </a:buClr>
              <a:buSzPct val="130000"/>
              <a:buFont typeface="Georgia" pitchFamily="18" charset="0"/>
              <a:buNone/>
              <a:tabLst/>
              <a:defRPr/>
            </a:pPr>
            <a:endParaRPr lang="en-US" altLang="en-US" dirty="0">
              <a:solidFill>
                <a:srgbClr val="00206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2060"/>
              </a:buClr>
              <a:buSzPct val="130000"/>
              <a:buFont typeface="Georgia" pitchFamily="18" charset="0"/>
              <a:buNone/>
              <a:tabLst/>
              <a:defRPr/>
            </a:pPr>
            <a:endParaRPr lang="en-US" altLang="en-US" dirty="0">
              <a:solidFill>
                <a:srgbClr val="00206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2060"/>
              </a:buClr>
              <a:buSzPct val="130000"/>
              <a:buFont typeface="Georgia" pitchFamily="18" charset="0"/>
              <a:buNone/>
              <a:tabLst/>
              <a:defRPr/>
            </a:pPr>
            <a:endParaRPr lang="en-US" altLang="en-US" dirty="0">
              <a:solidFill>
                <a:srgbClr val="00206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>
              <a:spcAft>
                <a:spcPts val="300"/>
              </a:spcAft>
              <a:buClr>
                <a:srgbClr val="002060"/>
              </a:buClr>
              <a:buSzPct val="130000"/>
            </a:pPr>
            <a:endParaRPr lang="en-US" altLang="en-US" b="1" dirty="0">
              <a:solidFill>
                <a:srgbClr val="00206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>
              <a:spcAft>
                <a:spcPts val="300"/>
              </a:spcAft>
              <a:buClr>
                <a:srgbClr val="002060"/>
              </a:buClr>
              <a:buSzPct val="130000"/>
            </a:pPr>
            <a:endParaRPr lang="en-US" altLang="en-US" b="1" dirty="0">
              <a:solidFill>
                <a:srgbClr val="00206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>
              <a:spcAft>
                <a:spcPts val="300"/>
              </a:spcAft>
              <a:buClr>
                <a:srgbClr val="002060"/>
              </a:buClr>
              <a:buSzPct val="130000"/>
            </a:pPr>
            <a:endParaRPr lang="en-US" altLang="en-US" dirty="0">
              <a:solidFill>
                <a:srgbClr val="00206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2060"/>
              </a:buClr>
              <a:buSzPct val="130000"/>
              <a:buFont typeface="Georgia" pitchFamily="18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2060"/>
              </a:buClr>
              <a:buSzPct val="130000"/>
              <a:buFont typeface="Georgia" pitchFamily="18" charset="0"/>
              <a:buNone/>
              <a:tabLst/>
              <a:defRPr/>
            </a:pPr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2060"/>
              </a:buClr>
              <a:buSzPct val="130000"/>
              <a:buFont typeface="Georgia" pitchFamily="18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2060"/>
              </a:buClr>
              <a:buSzPct val="130000"/>
              <a:buFont typeface="Georgia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2060"/>
              </a:buClr>
              <a:buSzPct val="130000"/>
              <a:buFont typeface="Georgia" pitchFamily="18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1520" y="1196752"/>
            <a:ext cx="878497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0700" indent="-457200">
              <a:buClr>
                <a:srgbClr val="002060"/>
              </a:buClr>
            </a:pPr>
            <a:endParaRPr lang="en-US" alt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20700" indent="-457200">
              <a:buClr>
                <a:srgbClr val="002060"/>
              </a:buClr>
            </a:pPr>
            <a:r>
              <a:rPr lang="en-US" alt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Mr. Isam Al Omani  - Managing Director - email : </a:t>
            </a:r>
            <a:r>
              <a:rPr lang="en-US" alt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isam@absaco.com</a:t>
            </a:r>
            <a:endParaRPr lang="en-US" altLang="en-US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20700" indent="-457200">
              <a:buClr>
                <a:srgbClr val="002060"/>
              </a:buClr>
            </a:pPr>
            <a:r>
              <a:rPr lang="en-US" alt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Mr. Barrak Al Omani  -  Exe. Director   - email : </a:t>
            </a:r>
            <a:r>
              <a:rPr lang="en-US" alt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barrak@</a:t>
            </a:r>
            <a:r>
              <a:rPr lang="en-US" alt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absaco.com</a:t>
            </a:r>
            <a:r>
              <a:rPr lang="en-US" alt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20700" indent="-457200">
              <a:buClr>
                <a:srgbClr val="002060"/>
              </a:buClr>
            </a:pPr>
            <a:r>
              <a:rPr lang="en-US" alt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Mr. </a:t>
            </a:r>
            <a:r>
              <a:rPr lang="en-US" altLang="en-US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Emad</a:t>
            </a:r>
            <a:r>
              <a:rPr lang="en-US" alt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Al Omani    -  Exe. Director   - email : </a:t>
            </a:r>
            <a:r>
              <a:rPr lang="en-US" alt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emad@</a:t>
            </a:r>
            <a:r>
              <a:rPr lang="en-US" alt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absaco.com</a:t>
            </a:r>
            <a:r>
              <a:rPr lang="en-US" alt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20700" indent="-457200">
              <a:buClr>
                <a:srgbClr val="002060"/>
              </a:buClr>
            </a:pPr>
            <a:endParaRPr lang="en-US" altLang="en-US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20700" indent="-457200">
              <a:buClr>
                <a:srgbClr val="002060"/>
              </a:buClr>
            </a:pPr>
            <a:r>
              <a:rPr lang="en-US" alt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Mr</a:t>
            </a:r>
            <a:r>
              <a:rPr lang="en-US" alt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Gerald Canute – General Manager - email : </a:t>
            </a:r>
            <a:r>
              <a:rPr lang="en-US" altLang="en-US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g.canute</a:t>
            </a:r>
            <a:r>
              <a:rPr lang="en-US" alt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@</a:t>
            </a:r>
            <a:r>
              <a:rPr lang="en-US" alt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 absaco.com</a:t>
            </a:r>
            <a:r>
              <a:rPr lang="en-US" alt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20700" indent="-457200">
              <a:buClr>
                <a:srgbClr val="002060"/>
              </a:buClr>
            </a:pPr>
            <a:r>
              <a:rPr lang="en-US" alt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Mr. KB Kang – Group Project Development Manager email :  </a:t>
            </a:r>
            <a:r>
              <a:rPr lang="en-US" alt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kbkang@absaco.com</a:t>
            </a:r>
            <a:endParaRPr lang="en-US" altLang="en-US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20700" indent="-457200">
              <a:buClr>
                <a:srgbClr val="002060"/>
              </a:buClr>
            </a:pPr>
            <a:endParaRPr lang="en-US" alt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20700" indent="-457200">
              <a:buClr>
                <a:srgbClr val="002060"/>
              </a:buClr>
            </a:pPr>
            <a:r>
              <a:rPr lang="en-US" alt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 </a:t>
            </a:r>
            <a:r>
              <a:rPr lang="en-US" alt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Barrak Shipping Agencies LLC Co.,</a:t>
            </a:r>
          </a:p>
          <a:p>
            <a:pPr marL="520700" indent="-457200">
              <a:buClr>
                <a:srgbClr val="002060"/>
              </a:buClr>
            </a:pPr>
            <a:r>
              <a:rPr lang="en-US" alt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Palace Tower  - 16</a:t>
            </a:r>
            <a:r>
              <a:rPr lang="en-US" altLang="en-US" sz="2400" baseline="30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floor , 1602</a:t>
            </a:r>
          </a:p>
          <a:p>
            <a:pPr marL="520700" indent="-457200">
              <a:buClr>
                <a:srgbClr val="002060"/>
              </a:buClr>
            </a:pPr>
            <a:r>
              <a:rPr lang="en-US" alt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Dubai Silicon Oasis, Dubai – UAE .</a:t>
            </a:r>
          </a:p>
          <a:p>
            <a:pPr marL="520700" indent="-457200">
              <a:buClr>
                <a:srgbClr val="002060"/>
              </a:buClr>
            </a:pPr>
            <a:r>
              <a:rPr lang="en-US" alt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Tel  : +971 4 3208808 </a:t>
            </a:r>
          </a:p>
          <a:p>
            <a:pPr marL="520700" indent="-457200">
              <a:buClr>
                <a:srgbClr val="002060"/>
              </a:buClr>
            </a:pPr>
            <a:r>
              <a:rPr lang="en-US" alt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Fax : +971 4 3208809</a:t>
            </a:r>
          </a:p>
          <a:p>
            <a:pPr marL="520700" indent="-457200">
              <a:buClr>
                <a:srgbClr val="002060"/>
              </a:buClr>
            </a:pPr>
            <a:endParaRPr lang="en-US" alt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08520" y="2564904"/>
            <a:ext cx="8229600" cy="1143000"/>
          </a:xfrm>
          <a:ln>
            <a:miter lim="800000"/>
            <a:headEnd/>
            <a:tailEnd/>
          </a:ln>
        </p:spPr>
        <p:txBody>
          <a:bodyPr>
            <a:normAutofit fontScale="90000"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164592" indent="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en-US" sz="4000" dirty="0">
                <a:ln w="11430"/>
                <a:solidFill>
                  <a:srgbClr val="00206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>
                <a:ln w="11430"/>
                <a:solidFill>
                  <a:srgbClr val="00206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..</a:t>
            </a:r>
            <a:endParaRPr lang="en-US" sz="4000" dirty="0">
              <a:ln w="11430"/>
              <a:solidFill>
                <a:srgbClr val="00206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441575" y="6481763"/>
            <a:ext cx="4260850" cy="3016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dirty="0">
                <a:solidFill>
                  <a:srgbClr val="002060"/>
                </a:solidFill>
              </a:rPr>
              <a:t>www.albarrak-group.com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43213" y="6453188"/>
            <a:ext cx="3176587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>
                <a:solidFill>
                  <a:srgbClr val="002060"/>
                </a:solidFill>
              </a:rPr>
              <a:t>www.albarrak-group.com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341438"/>
            <a:ext cx="9144000" cy="5040312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600" dirty="0">
                <a:solidFill>
                  <a:srgbClr val="002060"/>
                </a:solidFill>
                <a:latin typeface="+mn-lt"/>
                <a:cs typeface="+mn-cs"/>
              </a:rPr>
              <a:t>                                                                                                             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600" dirty="0">
                <a:solidFill>
                  <a:srgbClr val="002060"/>
                </a:solidFill>
                <a:latin typeface="+mn-lt"/>
                <a:cs typeface="+mn-cs"/>
              </a:rPr>
              <a:t>                                                                                                                  </a:t>
            </a:r>
            <a:r>
              <a:rPr lang="en-US" sz="4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ABSA HQ - KSA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4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002060"/>
                </a:solidFill>
                <a:latin typeface="+mn-lt"/>
                <a:cs typeface="+mn-cs"/>
              </a:rPr>
              <a:t>                                               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solidFill>
                <a:srgbClr val="002060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2060"/>
                </a:solidFill>
                <a:latin typeface="+mn-lt"/>
                <a:cs typeface="+mn-cs"/>
              </a:rPr>
              <a:t>   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solidFill>
                <a:srgbClr val="002060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2060"/>
                </a:solidFill>
                <a:latin typeface="+mn-lt"/>
                <a:cs typeface="+mn-cs"/>
              </a:rPr>
              <a:t>  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2060"/>
                </a:solidFill>
                <a:latin typeface="+mn-lt"/>
                <a:cs typeface="+mn-cs"/>
              </a:rPr>
              <a:t>  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solidFill>
                <a:srgbClr val="002060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solidFill>
                <a:srgbClr val="002060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solidFill>
                <a:srgbClr val="002060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2060"/>
                </a:solidFill>
                <a:latin typeface="+mn-lt"/>
                <a:cs typeface="+mn-cs"/>
              </a:rPr>
              <a:t>         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3000" dirty="0">
              <a:solidFill>
                <a:srgbClr val="002060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3000" dirty="0">
              <a:solidFill>
                <a:srgbClr val="002060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dirty="0">
                <a:solidFill>
                  <a:srgbClr val="002060"/>
                </a:solidFill>
                <a:latin typeface="+mn-lt"/>
                <a:cs typeface="+mn-cs"/>
              </a:rPr>
              <a:t>   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DAMMAM                                    RIYADH                                                                                                                                           JEDDAH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4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4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4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3000" dirty="0">
              <a:solidFill>
                <a:srgbClr val="002060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2060"/>
                </a:solidFill>
                <a:latin typeface="+mn-lt"/>
                <a:cs typeface="+mn-cs"/>
              </a:rPr>
              <a:t>    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solidFill>
                <a:srgbClr val="002060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solidFill>
                <a:srgbClr val="002060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solidFill>
                <a:srgbClr val="002060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solidFill>
                <a:srgbClr val="002060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solidFill>
                <a:srgbClr val="002060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solidFill>
                <a:srgbClr val="002060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solidFill>
                <a:srgbClr val="002060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UAE                                INDIA                          SINGAPORE                                   IRAQ                          SUDAN                      CANADA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3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3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3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3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3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</a:t>
            </a:r>
            <a:r>
              <a:rPr lang="en-US" sz="4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Global Network </a:t>
            </a:r>
            <a:r>
              <a:rPr lang="en-US" sz="3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3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</a:t>
            </a:r>
            <a:r>
              <a:rPr lang="en-US" dirty="0">
                <a:solidFill>
                  <a:srgbClr val="002060"/>
                </a:solidFill>
                <a:latin typeface="+mn-lt"/>
                <a:cs typeface="+mn-cs"/>
              </a:rPr>
              <a:t>                                                                                                                        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solidFill>
                <a:srgbClr val="002060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2060"/>
                </a:solidFill>
                <a:latin typeface="+mn-lt"/>
                <a:cs typeface="+mn-cs"/>
              </a:rPr>
              <a:t>                                                               </a:t>
            </a:r>
          </a:p>
        </p:txBody>
      </p:sp>
      <p:sp>
        <p:nvSpPr>
          <p:cNvPr id="6" name="Down Arrow 5"/>
          <p:cNvSpPr/>
          <p:nvPr/>
        </p:nvSpPr>
        <p:spPr>
          <a:xfrm>
            <a:off x="4349750" y="1844675"/>
            <a:ext cx="511175" cy="431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7688" y="2276475"/>
            <a:ext cx="8261350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2060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4598988" y="2540000"/>
            <a:ext cx="46037" cy="3121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420688" y="2462213"/>
            <a:ext cx="492125" cy="504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2060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2520950" y="2508250"/>
            <a:ext cx="492125" cy="504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2060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8443913" y="2487613"/>
            <a:ext cx="492125" cy="504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206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4663" y="3590925"/>
            <a:ext cx="8261350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2060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347663" y="3806825"/>
            <a:ext cx="492125" cy="576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2060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1889125" y="3806825"/>
            <a:ext cx="492125" cy="576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2060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5580063" y="3789040"/>
            <a:ext cx="492125" cy="550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8370888" y="3813175"/>
            <a:ext cx="492125" cy="576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2060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3598863" y="3787775"/>
            <a:ext cx="492125" cy="576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206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404813"/>
            <a:ext cx="9144000" cy="708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000" b="1" dirty="0">
                <a:ln w="11430"/>
                <a:solidFill>
                  <a:schemeClr val="bg2">
                    <a:lumMod val="2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 Barrak Group Net work  </a:t>
            </a:r>
            <a:endParaRPr lang="en-US" sz="40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6948264" y="3789040"/>
            <a:ext cx="567729" cy="558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206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548680"/>
            <a:ext cx="9144000" cy="708025"/>
          </a:xfrm>
        </p:spPr>
        <p:txBody>
          <a:bodyPr wrap="square">
            <a:spAutoFit/>
          </a:bodyPr>
          <a:lstStyle/>
          <a:p>
            <a:pPr marL="0" indent="0" algn="ctr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en-US" sz="4000" dirty="0">
                <a:ln w="11430"/>
                <a:solidFill>
                  <a:schemeClr val="bg2">
                    <a:lumMod val="2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 Barrak Group Companies  </a:t>
            </a:r>
            <a:endParaRPr lang="en-US" sz="40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43213" y="6153150"/>
            <a:ext cx="3352800" cy="384175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www.albarrak-group.com</a:t>
            </a:r>
          </a:p>
        </p:txBody>
      </p:sp>
      <p:sp>
        <p:nvSpPr>
          <p:cNvPr id="8196" name="TextBox 5"/>
          <p:cNvSpPr txBox="1">
            <a:spLocks noChangeArrowheads="1"/>
          </p:cNvSpPr>
          <p:nvPr/>
        </p:nvSpPr>
        <p:spPr bwMode="auto">
          <a:xfrm>
            <a:off x="539750" y="1628775"/>
            <a:ext cx="7272338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en-US" sz="32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 Barrak Shipping Agencies </a:t>
            </a:r>
          </a:p>
          <a:p>
            <a:pPr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en-US" sz="32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Saudi Maritime Company </a:t>
            </a:r>
          </a:p>
          <a:p>
            <a:pPr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en-US" sz="32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Expert Maritime Services  </a:t>
            </a:r>
          </a:p>
          <a:p>
            <a:pPr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en-US" sz="32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Modern Freight Logistics </a:t>
            </a:r>
          </a:p>
          <a:p>
            <a:pPr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en-US" sz="32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Modern Maritime Logistics </a:t>
            </a:r>
          </a:p>
          <a:p>
            <a:pPr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en-US" sz="32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 Barrak Logistics </a:t>
            </a:r>
          </a:p>
          <a:p>
            <a:pPr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en-US" sz="32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 Barrak General Trading </a:t>
            </a:r>
          </a:p>
          <a:p>
            <a:pPr>
              <a:buClr>
                <a:srgbClr val="002060"/>
              </a:buClr>
            </a:pPr>
            <a:endParaRPr lang="en-US" altLang="en-US" sz="320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2060"/>
              </a:buClr>
            </a:pPr>
            <a:endParaRPr lang="en-US" altLang="en-US" sz="320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441575" y="6481763"/>
            <a:ext cx="4260850" cy="3016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>
                <a:solidFill>
                  <a:srgbClr val="002060"/>
                </a:solidFill>
              </a:rPr>
              <a:t>www.albarrak-group.com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95288" y="1471613"/>
            <a:ext cx="4968875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en-US" sz="2300" b="1" dirty="0">
                <a:solidFill>
                  <a:srgbClr val="002060"/>
                </a:solidFill>
                <a:latin typeface="Trebuchet MS" pitchFamily="34" charset="0"/>
              </a:rPr>
              <a:t> </a:t>
            </a:r>
            <a:r>
              <a:rPr lang="en-US" altLang="en-US" sz="2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Shipping Agency </a:t>
            </a:r>
          </a:p>
          <a:p>
            <a:pPr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en-US" sz="2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Freight Forwarding  Sea &amp; Air </a:t>
            </a:r>
          </a:p>
          <a:p>
            <a:pPr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en-US" sz="2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Logistics &amp; Warehouse Distribution</a:t>
            </a:r>
          </a:p>
          <a:p>
            <a:pPr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en-US" sz="2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Chartering – Sea &amp; Air </a:t>
            </a:r>
          </a:p>
          <a:p>
            <a:pPr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en-US" sz="2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Project and Break Bulk handling</a:t>
            </a:r>
          </a:p>
          <a:p>
            <a:pPr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en-US" sz="2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NVOCC operations </a:t>
            </a:r>
            <a:r>
              <a:rPr lang="en-US" altLang="en-US" sz="2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Iso</a:t>
            </a:r>
            <a:r>
              <a:rPr lang="en-US" altLang="en-US" sz="2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tank &amp; Dry</a:t>
            </a:r>
          </a:p>
          <a:p>
            <a:pPr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en-US" sz="2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Customs clearance </a:t>
            </a:r>
          </a:p>
          <a:p>
            <a:pPr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en-US" sz="2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Port Stevedoring </a:t>
            </a:r>
          </a:p>
          <a:p>
            <a:pPr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en-US" sz="2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Marine Survey</a:t>
            </a:r>
          </a:p>
          <a:p>
            <a:pPr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en-US" sz="2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Transportation </a:t>
            </a:r>
          </a:p>
          <a:p>
            <a:pPr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en-US" sz="2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General Trading Activities </a:t>
            </a:r>
          </a:p>
          <a:p>
            <a:pPr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en-US" sz="2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P &amp; I Club – Medical Handling</a:t>
            </a:r>
          </a:p>
          <a:p>
            <a:pPr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en-US" sz="2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Value added service</a:t>
            </a:r>
          </a:p>
          <a:p>
            <a:pPr>
              <a:buClr>
                <a:srgbClr val="002060"/>
              </a:buClr>
              <a:buFont typeface="Wingdings" pitchFamily="2" charset="2"/>
              <a:buChar char="§"/>
            </a:pPr>
            <a:endParaRPr lang="en-US" altLang="en-US" sz="23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32861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000" b="1" dirty="0">
                <a:ln w="11430"/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 Barrak Group 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Company Services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5"/>
          </p:nvPr>
        </p:nvSpPr>
        <p:spPr bwMode="auto">
          <a:xfrm>
            <a:off x="2771775" y="6381328"/>
            <a:ext cx="3352800" cy="476672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dirty="0">
                <a:solidFill>
                  <a:srgbClr val="002060"/>
                </a:solidFill>
              </a:rPr>
              <a:t>www.albarrak-group.com</a:t>
            </a:r>
          </a:p>
        </p:txBody>
      </p:sp>
      <p:sp>
        <p:nvSpPr>
          <p:cNvPr id="9219" name="Content Placeholder 4"/>
          <p:cNvSpPr>
            <a:spLocks noGrp="1"/>
          </p:cNvSpPr>
          <p:nvPr>
            <p:ph sz="quarter" idx="13"/>
          </p:nvPr>
        </p:nvSpPr>
        <p:spPr>
          <a:xfrm>
            <a:off x="355600" y="1124744"/>
            <a:ext cx="8537575" cy="4940747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Clr>
                <a:srgbClr val="002060"/>
              </a:buClr>
              <a:buNone/>
            </a:pPr>
            <a:r>
              <a:rPr lang="en-US" altLang="en-US" sz="1600" b="1" dirty="0">
                <a:solidFill>
                  <a:srgbClr val="00206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LOCATION – SAUDI  ARABIA </a:t>
            </a:r>
          </a:p>
          <a:p>
            <a:pPr marL="0" indent="0" eaLnBrk="1" hangingPunct="1">
              <a:spcBef>
                <a:spcPct val="0"/>
              </a:spcBef>
              <a:buClr>
                <a:srgbClr val="002060"/>
              </a:buClr>
              <a:buNone/>
            </a:pPr>
            <a:endParaRPr lang="en-US" altLang="en-US" sz="1600" b="1" dirty="0">
              <a:solidFill>
                <a:srgbClr val="00206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  <a:buClr>
                <a:srgbClr val="002060"/>
              </a:buClr>
              <a:buNone/>
            </a:pPr>
            <a:r>
              <a:rPr lang="en-US" altLang="en-US" sz="1600" dirty="0">
                <a:solidFill>
                  <a:srgbClr val="00206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CONTAINER CARRIER             :   </a:t>
            </a:r>
            <a:r>
              <a:rPr lang="en-US" altLang="en-US" sz="1800" dirty="0">
                <a:solidFill>
                  <a:srgbClr val="00206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Ever Green </a:t>
            </a:r>
          </a:p>
          <a:p>
            <a:pPr marL="0" indent="0" eaLnBrk="1" hangingPunct="1">
              <a:spcBef>
                <a:spcPct val="0"/>
              </a:spcBef>
              <a:buClr>
                <a:srgbClr val="002060"/>
              </a:buClr>
              <a:buNone/>
            </a:pPr>
            <a:r>
              <a:rPr lang="en-US" altLang="en-US" sz="1800" dirty="0">
                <a:solidFill>
                  <a:srgbClr val="00206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                    Hyundai Merchant Marine</a:t>
            </a:r>
          </a:p>
          <a:p>
            <a:pPr marL="0" indent="0" eaLnBrk="1" hangingPunct="1">
              <a:spcBef>
                <a:spcPct val="0"/>
              </a:spcBef>
              <a:buClr>
                <a:srgbClr val="002060"/>
              </a:buClr>
              <a:buNone/>
            </a:pPr>
            <a:r>
              <a:rPr lang="en-US" altLang="en-US" sz="1800" dirty="0">
                <a:solidFill>
                  <a:srgbClr val="00206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                    Australian National Line</a:t>
            </a:r>
          </a:p>
          <a:p>
            <a:pPr marL="0" indent="0" eaLnBrk="1" hangingPunct="1">
              <a:spcBef>
                <a:spcPct val="0"/>
              </a:spcBef>
              <a:buClr>
                <a:srgbClr val="002060"/>
              </a:buClr>
              <a:buNone/>
            </a:pPr>
            <a:endParaRPr lang="en-US" altLang="en-US" sz="1800" dirty="0">
              <a:solidFill>
                <a:srgbClr val="00206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  <a:buClr>
                <a:srgbClr val="002060"/>
              </a:buClr>
              <a:buNone/>
            </a:pPr>
            <a:r>
              <a:rPr lang="en-US" altLang="en-US" sz="1800" dirty="0">
                <a:solidFill>
                  <a:srgbClr val="00206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CAR CARRIER                     :   </a:t>
            </a:r>
            <a:r>
              <a:rPr lang="en-US" altLang="en-US" sz="1800" dirty="0" err="1">
                <a:solidFill>
                  <a:srgbClr val="00206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Glovis</a:t>
            </a:r>
            <a:endParaRPr lang="en-US" altLang="en-US" sz="1800" dirty="0">
              <a:solidFill>
                <a:srgbClr val="00206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  <a:buClr>
                <a:srgbClr val="002060"/>
              </a:buClr>
              <a:buNone/>
            </a:pPr>
            <a:r>
              <a:rPr lang="en-US" altLang="en-US" sz="1800" dirty="0">
                <a:solidFill>
                  <a:srgbClr val="00206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                    </a:t>
            </a:r>
            <a:r>
              <a:rPr lang="en-US" altLang="en-US" sz="1800" dirty="0" err="1">
                <a:solidFill>
                  <a:srgbClr val="00206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Eukor</a:t>
            </a:r>
            <a:endParaRPr lang="en-US" altLang="en-US" sz="1800" dirty="0">
              <a:solidFill>
                <a:srgbClr val="00206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  <a:buClr>
                <a:srgbClr val="002060"/>
              </a:buClr>
              <a:buNone/>
            </a:pPr>
            <a:r>
              <a:rPr lang="en-US" altLang="en-US" sz="1800" dirty="0">
                <a:solidFill>
                  <a:srgbClr val="00206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                    WWL</a:t>
            </a:r>
          </a:p>
          <a:p>
            <a:pPr marL="0" indent="0" eaLnBrk="1" hangingPunct="1">
              <a:spcBef>
                <a:spcPct val="0"/>
              </a:spcBef>
              <a:buClr>
                <a:srgbClr val="002060"/>
              </a:buClr>
              <a:buNone/>
            </a:pPr>
            <a:r>
              <a:rPr lang="en-US" altLang="en-US" sz="1800" dirty="0">
                <a:solidFill>
                  <a:srgbClr val="00206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                    Liberty (LGL)</a:t>
            </a:r>
          </a:p>
          <a:p>
            <a:pPr marL="0" indent="0" eaLnBrk="1" hangingPunct="1">
              <a:spcBef>
                <a:spcPct val="0"/>
              </a:spcBef>
              <a:buClr>
                <a:srgbClr val="002060"/>
              </a:buClr>
              <a:buNone/>
            </a:pPr>
            <a:r>
              <a:rPr lang="en-US" altLang="en-US" sz="1800" dirty="0">
                <a:solidFill>
                  <a:srgbClr val="00206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                    ARC Line </a:t>
            </a:r>
          </a:p>
          <a:p>
            <a:pPr marL="0" indent="0" eaLnBrk="1" hangingPunct="1">
              <a:spcBef>
                <a:spcPct val="0"/>
              </a:spcBef>
              <a:buClr>
                <a:srgbClr val="002060"/>
              </a:buClr>
              <a:buNone/>
            </a:pPr>
            <a:r>
              <a:rPr lang="en-US" altLang="en-US" sz="1800" dirty="0">
                <a:solidFill>
                  <a:srgbClr val="00206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                    NMT</a:t>
            </a:r>
          </a:p>
          <a:p>
            <a:pPr marL="0" indent="0" eaLnBrk="1" hangingPunct="1">
              <a:spcBef>
                <a:spcPct val="0"/>
              </a:spcBef>
              <a:buClr>
                <a:srgbClr val="002060"/>
              </a:buClr>
              <a:buNone/>
            </a:pPr>
            <a:endParaRPr lang="en-US" altLang="en-US" sz="1800" dirty="0">
              <a:solidFill>
                <a:srgbClr val="00206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  <a:buClr>
                <a:srgbClr val="002060"/>
              </a:buClr>
              <a:buNone/>
            </a:pPr>
            <a:r>
              <a:rPr lang="en-US" altLang="en-US" sz="1800" dirty="0">
                <a:solidFill>
                  <a:srgbClr val="00206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BREAK BULK CARRIER    :   Hyundai Merchant Marine</a:t>
            </a:r>
          </a:p>
          <a:p>
            <a:pPr marL="0" indent="0" eaLnBrk="1" hangingPunct="1">
              <a:spcBef>
                <a:spcPct val="0"/>
              </a:spcBef>
              <a:buClr>
                <a:srgbClr val="002060"/>
              </a:buClr>
              <a:buNone/>
            </a:pPr>
            <a:r>
              <a:rPr lang="en-US" altLang="en-US" sz="1800" dirty="0">
                <a:solidFill>
                  <a:srgbClr val="00206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                    BBC</a:t>
            </a:r>
          </a:p>
          <a:p>
            <a:pPr marL="0" indent="0" eaLnBrk="1" hangingPunct="1">
              <a:spcBef>
                <a:spcPct val="0"/>
              </a:spcBef>
              <a:buClr>
                <a:srgbClr val="002060"/>
              </a:buClr>
              <a:buNone/>
            </a:pPr>
            <a:r>
              <a:rPr lang="en-US" altLang="en-US" sz="1800" dirty="0">
                <a:solidFill>
                  <a:srgbClr val="00206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                    ETA /Al </a:t>
            </a:r>
            <a:r>
              <a:rPr lang="en-US" altLang="en-US" sz="1800" dirty="0" err="1">
                <a:solidFill>
                  <a:srgbClr val="00206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Ghurair</a:t>
            </a:r>
            <a:r>
              <a:rPr lang="en-US" altLang="en-US" sz="1800" dirty="0">
                <a:solidFill>
                  <a:srgbClr val="00206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Bulk Carrier</a:t>
            </a:r>
          </a:p>
          <a:p>
            <a:pPr marL="0" indent="0" eaLnBrk="1" hangingPunct="1">
              <a:spcBef>
                <a:spcPct val="0"/>
              </a:spcBef>
              <a:buClr>
                <a:srgbClr val="002060"/>
              </a:buClr>
              <a:buNone/>
            </a:pPr>
            <a:r>
              <a:rPr lang="en-US" altLang="en-US" sz="1800" dirty="0">
                <a:solidFill>
                  <a:srgbClr val="00206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                    Tramper Carriers</a:t>
            </a:r>
          </a:p>
          <a:p>
            <a:pPr marL="0" indent="0" eaLnBrk="1" hangingPunct="1">
              <a:spcBef>
                <a:spcPct val="0"/>
              </a:spcBef>
              <a:buClr>
                <a:srgbClr val="002060"/>
              </a:buClr>
              <a:buNone/>
            </a:pPr>
            <a:r>
              <a:rPr lang="en-US" altLang="en-US" sz="1800" dirty="0">
                <a:solidFill>
                  <a:srgbClr val="00206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</a:t>
            </a:r>
          </a:p>
          <a:p>
            <a:pPr marL="0" indent="0" eaLnBrk="1" hangingPunct="1">
              <a:spcBef>
                <a:spcPct val="0"/>
              </a:spcBef>
              <a:buClr>
                <a:srgbClr val="002060"/>
              </a:buClr>
              <a:buNone/>
            </a:pPr>
            <a:endParaRPr lang="en-US" altLang="en-US" sz="1800" dirty="0">
              <a:solidFill>
                <a:srgbClr val="00206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260648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Shipping Agencies Under Al Barrak Group 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 txBox="1">
            <a:spLocks/>
          </p:cNvSpPr>
          <p:nvPr/>
        </p:nvSpPr>
        <p:spPr>
          <a:xfrm>
            <a:off x="355600" y="1152525"/>
            <a:ext cx="8537575" cy="50847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2060"/>
              </a:buClr>
              <a:buSzPct val="130000"/>
              <a:buFont typeface="Georgia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2060"/>
              </a:buClr>
              <a:buSzPct val="130000"/>
              <a:buFont typeface="Georgia" pitchFamily="18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332656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Shipping Agencies Under Al Barrak Group 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08000" y="1304925"/>
            <a:ext cx="8537575" cy="5084763"/>
          </a:xfrm>
          <a:prstGeom prst="rect">
            <a:avLst/>
          </a:prstGeom>
        </p:spPr>
        <p:txBody>
          <a:bodyPr/>
          <a:lstStyle/>
          <a:p>
            <a:pPr lvl="0">
              <a:spcAft>
                <a:spcPts val="300"/>
              </a:spcAft>
              <a:buClr>
                <a:srgbClr val="002060"/>
              </a:buClr>
              <a:buSzPct val="130000"/>
              <a:defRPr/>
            </a:pPr>
            <a:r>
              <a:rPr lang="en-US" altLang="en-US" sz="1600" dirty="0">
                <a:solidFill>
                  <a:srgbClr val="00206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NVOCC CARRIER                     :   ABSA Line – ISO Tank Operator</a:t>
            </a:r>
          </a:p>
          <a:p>
            <a:pPr lvl="0">
              <a:spcAft>
                <a:spcPts val="300"/>
              </a:spcAft>
              <a:buClr>
                <a:srgbClr val="002060"/>
              </a:buClr>
              <a:buSzPct val="130000"/>
              <a:defRPr/>
            </a:pPr>
            <a:r>
              <a:rPr lang="en-US" altLang="en-US" sz="1600" dirty="0">
                <a:solidFill>
                  <a:srgbClr val="00206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                         Bulk Haul – ISO Tank Operator</a:t>
            </a:r>
          </a:p>
          <a:p>
            <a:pPr lvl="0">
              <a:spcAft>
                <a:spcPts val="300"/>
              </a:spcAft>
              <a:buClr>
                <a:srgbClr val="002060"/>
              </a:buClr>
              <a:buSzPct val="130000"/>
              <a:defRPr/>
            </a:pPr>
            <a:r>
              <a:rPr lang="en-US" altLang="en-US" sz="1600" dirty="0">
                <a:solidFill>
                  <a:srgbClr val="00206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                         Perma Line – Container Operator</a:t>
            </a:r>
          </a:p>
          <a:p>
            <a:pPr lvl="0">
              <a:spcAft>
                <a:spcPts val="300"/>
              </a:spcAft>
              <a:buClr>
                <a:srgbClr val="002060"/>
              </a:buClr>
              <a:buSzPct val="130000"/>
              <a:defRPr/>
            </a:pPr>
            <a:r>
              <a:rPr lang="en-US" altLang="en-US" sz="1600" dirty="0">
                <a:solidFill>
                  <a:srgbClr val="00206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                         LNL – Container Operator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2060"/>
              </a:buClr>
              <a:buSzPct val="130000"/>
              <a:buFont typeface="Georgia" pitchFamily="18" charset="0"/>
              <a:buNone/>
              <a:tabLst/>
              <a:defRPr/>
            </a:pPr>
            <a:endParaRPr lang="en-US" altLang="en-US" sz="1600" dirty="0">
              <a:solidFill>
                <a:srgbClr val="00206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2060"/>
              </a:buClr>
              <a:buSzPct val="130000"/>
              <a:buFont typeface="Georgia" pitchFamily="18" charset="0"/>
              <a:buNone/>
              <a:tabLst/>
              <a:defRPr/>
            </a:pPr>
            <a:r>
              <a:rPr lang="en-US" altLang="en-US" sz="1600" dirty="0">
                <a:solidFill>
                  <a:srgbClr val="00206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FEEDER OPERATOR                 :  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Seacon</a:t>
            </a:r>
            <a:r>
              <a:rPr lang="en-US" altLang="en-US" sz="1600" dirty="0">
                <a:solidFill>
                  <a:srgbClr val="00206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-Xpress Feeder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2060"/>
              </a:buClr>
              <a:buSzPct val="130000"/>
              <a:buFont typeface="Georgia" pitchFamily="18" charset="0"/>
              <a:buNone/>
              <a:tabLst/>
              <a:defRPr/>
            </a:pPr>
            <a:r>
              <a:rPr kumimoji="0" lang="en-US" altLang="en-US" sz="1600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2060"/>
              </a:buClr>
              <a:buSzPct val="130000"/>
              <a:buFont typeface="Georgia" pitchFamily="18" charset="0"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LOCATION – SUDAN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2060"/>
              </a:buClr>
              <a:buSzPct val="130000"/>
              <a:buFont typeface="Georgia" pitchFamily="18" charset="0"/>
              <a:buNone/>
              <a:tabLst/>
              <a:defRPr/>
            </a:pP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2060"/>
              </a:buClr>
              <a:buSzPct val="130000"/>
              <a:buFont typeface="Georgia" pitchFamily="18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CONTAINER CARRIER            :</a:t>
            </a:r>
            <a:r>
              <a:rPr kumimoji="0" lang="en-US" altLang="en-US" sz="1600" b="0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Ever Green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2060"/>
              </a:buClr>
              <a:buSzPct val="130000"/>
              <a:buFont typeface="Georgia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                                                             </a:t>
            </a:r>
          </a:p>
          <a:p>
            <a:pPr lvl="0">
              <a:spcAft>
                <a:spcPts val="300"/>
              </a:spcAft>
              <a:buClr>
                <a:srgbClr val="002060"/>
              </a:buClr>
              <a:buSzPct val="130000"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CAR CARRIER                    </a:t>
            </a:r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   NMT</a:t>
            </a:r>
          </a:p>
          <a:p>
            <a:pPr lvl="0">
              <a:spcAft>
                <a:spcPts val="300"/>
              </a:spcAft>
              <a:buClr>
                <a:srgbClr val="002060"/>
              </a:buClr>
              <a:buSzPct val="130000"/>
            </a:pPr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2060"/>
              </a:buClr>
              <a:buSzPct val="130000"/>
              <a:buFont typeface="Georgia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BREAK BULK CARRIER   :   Tramper Carriers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2060"/>
              </a:buClr>
              <a:buSzPct val="130000"/>
              <a:buFont typeface="Georgia" pitchFamily="18" charset="0"/>
              <a:buNone/>
              <a:tabLst/>
              <a:defRPr/>
            </a:pPr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>
              <a:spcAft>
                <a:spcPts val="300"/>
              </a:spcAft>
              <a:buClr>
                <a:srgbClr val="002060"/>
              </a:buClr>
              <a:buSzPct val="130000"/>
            </a:pPr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FEEDER OPERATOR          :   </a:t>
            </a:r>
            <a:r>
              <a:rPr lang="en-US" altLang="en-US" dirty="0" err="1">
                <a:solidFill>
                  <a:srgbClr val="00206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Seacon</a:t>
            </a:r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-Xpress Feeder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2060"/>
              </a:buClr>
              <a:buSzPct val="130000"/>
              <a:buFont typeface="Georgia" pitchFamily="18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2060"/>
              </a:buClr>
              <a:buSzPct val="130000"/>
              <a:buFont typeface="Georgia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2060"/>
              </a:buClr>
              <a:buSzPct val="130000"/>
              <a:buFont typeface="Georgia" pitchFamily="18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441575" y="6481763"/>
            <a:ext cx="4260850" cy="3016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dirty="0">
                <a:solidFill>
                  <a:srgbClr val="002060"/>
                </a:solidFill>
              </a:rPr>
              <a:t>www.albarrak-group.com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" y="260648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Shipping Agencies Under Al Barrak Group </a:t>
            </a: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395536" y="1052736"/>
            <a:ext cx="8537575" cy="5300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2060"/>
              </a:buClr>
              <a:buSzPct val="130000"/>
              <a:buFont typeface="Georgia" pitchFamily="18" charset="0"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LOCATION – IRAQ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2060"/>
              </a:buClr>
              <a:buSzPct val="130000"/>
              <a:buFont typeface="Georgia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          </a:t>
            </a:r>
          </a:p>
          <a:p>
            <a:pPr lvl="0">
              <a:spcAft>
                <a:spcPts val="300"/>
              </a:spcAft>
              <a:buClr>
                <a:srgbClr val="002060"/>
              </a:buClr>
              <a:buSzPct val="130000"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CAR CARRIER                    </a:t>
            </a:r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   NYK</a:t>
            </a:r>
          </a:p>
          <a:p>
            <a:pPr lvl="0">
              <a:spcAft>
                <a:spcPts val="300"/>
              </a:spcAft>
              <a:buClr>
                <a:srgbClr val="002060"/>
              </a:buClr>
              <a:buSzPct val="130000"/>
            </a:pPr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2060"/>
              </a:buClr>
              <a:buSzPct val="130000"/>
              <a:buFont typeface="Georgia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BREAK BULK CARRIER</a:t>
            </a:r>
            <a:r>
              <a:rPr kumimoji="0" lang="en-US" altLang="en-US" sz="1800" b="0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   NYK /</a:t>
            </a:r>
            <a:r>
              <a:rPr kumimoji="0" lang="en-US" altLang="en-US" sz="1800" b="0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Hyundai Break Bulk and </a:t>
            </a:r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Tramper Carriers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2060"/>
              </a:buClr>
              <a:buSzPct val="130000"/>
              <a:buFont typeface="Georgia" pitchFamily="18" charset="0"/>
              <a:buNone/>
              <a:tabLst/>
              <a:defRPr/>
            </a:pPr>
            <a:endParaRPr lang="en-US" altLang="en-US" dirty="0">
              <a:solidFill>
                <a:srgbClr val="00206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2060"/>
              </a:buClr>
              <a:buSzPct val="130000"/>
              <a:buFont typeface="Georgia" pitchFamily="18" charset="0"/>
              <a:buNone/>
              <a:tabLst/>
              <a:defRPr/>
            </a:pPr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NVOCC                                 :   ABSA Line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2060"/>
              </a:buClr>
              <a:buSzPct val="130000"/>
              <a:buFont typeface="Georgia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                   </a:t>
            </a:r>
            <a:endParaRPr lang="en-US" altLang="en-US" dirty="0">
              <a:solidFill>
                <a:srgbClr val="00206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2060"/>
              </a:buClr>
              <a:buSzPct val="130000"/>
              <a:buFont typeface="Georgia" pitchFamily="18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>
              <a:spcAft>
                <a:spcPts val="300"/>
              </a:spcAft>
              <a:buClr>
                <a:srgbClr val="002060"/>
              </a:buClr>
              <a:buSzPct val="130000"/>
            </a:pPr>
            <a:r>
              <a:rPr lang="en-US" altLang="en-US" b="1" dirty="0">
                <a:solidFill>
                  <a:srgbClr val="00206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LOCATION – U.A.E.</a:t>
            </a:r>
          </a:p>
          <a:p>
            <a:pPr>
              <a:spcAft>
                <a:spcPts val="300"/>
              </a:spcAft>
              <a:buClr>
                <a:srgbClr val="002060"/>
              </a:buClr>
              <a:buSzPct val="130000"/>
            </a:pPr>
            <a:endParaRPr lang="en-US" altLang="en-US" b="1" dirty="0">
              <a:solidFill>
                <a:srgbClr val="00206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>
              <a:spcAft>
                <a:spcPts val="300"/>
              </a:spcAft>
              <a:buClr>
                <a:srgbClr val="002060"/>
              </a:buClr>
              <a:buSzPct val="130000"/>
              <a:defRPr/>
            </a:pPr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BREAK BULK CARRIER   :   Tramper Carriers</a:t>
            </a:r>
          </a:p>
          <a:p>
            <a:pPr lvl="0">
              <a:spcAft>
                <a:spcPts val="300"/>
              </a:spcAft>
              <a:buClr>
                <a:srgbClr val="002060"/>
              </a:buClr>
              <a:buSzPct val="130000"/>
              <a:defRPr/>
            </a:pPr>
            <a:endParaRPr lang="en-US" altLang="en-US" dirty="0">
              <a:solidFill>
                <a:srgbClr val="00206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>
              <a:spcAft>
                <a:spcPts val="300"/>
              </a:spcAft>
              <a:buClr>
                <a:srgbClr val="002060"/>
              </a:buClr>
              <a:buSzPct val="130000"/>
              <a:defRPr/>
            </a:pPr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NVOCC                                 :   ABSA Line </a:t>
            </a:r>
          </a:p>
          <a:p>
            <a:pPr lvl="0">
              <a:spcAft>
                <a:spcPts val="300"/>
              </a:spcAft>
              <a:buClr>
                <a:srgbClr val="002060"/>
              </a:buClr>
              <a:buSzPct val="130000"/>
              <a:defRPr/>
            </a:pPr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                   </a:t>
            </a:r>
            <a:endParaRPr lang="en-US" altLang="en-US" b="1" dirty="0">
              <a:solidFill>
                <a:srgbClr val="00206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>
              <a:spcAft>
                <a:spcPts val="300"/>
              </a:spcAft>
              <a:buClr>
                <a:srgbClr val="002060"/>
              </a:buClr>
              <a:buSzPct val="130000"/>
            </a:pPr>
            <a:endParaRPr lang="en-US" altLang="en-US" dirty="0">
              <a:solidFill>
                <a:srgbClr val="00206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2060"/>
              </a:buClr>
              <a:buSzPct val="130000"/>
              <a:buFont typeface="Georgia" pitchFamily="18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2060"/>
              </a:buClr>
              <a:buSzPct val="130000"/>
              <a:buFont typeface="Georgia" pitchFamily="18" charset="0"/>
              <a:buNone/>
              <a:tabLst/>
              <a:defRPr/>
            </a:pPr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2060"/>
              </a:buClr>
              <a:buSzPct val="130000"/>
              <a:buFont typeface="Georgia" pitchFamily="18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2060"/>
              </a:buClr>
              <a:buSzPct val="130000"/>
              <a:buFont typeface="Georgia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2060"/>
              </a:buClr>
              <a:buSzPct val="130000"/>
              <a:buFont typeface="Georgia" pitchFamily="18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441575" y="6481763"/>
            <a:ext cx="4260850" cy="3016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dirty="0">
                <a:solidFill>
                  <a:srgbClr val="002060"/>
                </a:solidFill>
              </a:rPr>
              <a:t>www.albarrak-group.com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441575" y="6481763"/>
            <a:ext cx="4260850" cy="3016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>
                <a:solidFill>
                  <a:srgbClr val="002060"/>
                </a:solidFill>
              </a:rPr>
              <a:t>www.albarrak-group.com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32656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 BARRAK GROUP – U.A.E. </a:t>
            </a: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508000" y="978987"/>
            <a:ext cx="8168455" cy="5546357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2060"/>
              </a:buClr>
              <a:buSzPct val="130000"/>
              <a:buFont typeface="Georgia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AL</a:t>
            </a:r>
            <a:r>
              <a:rPr kumimoji="0" lang="en-US" altLang="en-US" sz="1800" b="0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BARRAK SHIPPING AGENCIES CO LLC was established in Dubai in 2004 and AL BARRAK LOGISTICS with the free zone warehouse facility  in Jebel Ali.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2060"/>
              </a:buClr>
              <a:buSzPct val="130000"/>
              <a:buFont typeface="Georgia" pitchFamily="18" charset="0"/>
              <a:buNone/>
              <a:tabLst/>
              <a:defRPr/>
            </a:pPr>
            <a:endParaRPr lang="en-US" altLang="en-US" baseline="0" dirty="0">
              <a:solidFill>
                <a:srgbClr val="00206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>
              <a:buClr>
                <a:srgbClr val="002060"/>
              </a:buClr>
            </a:pPr>
            <a:r>
              <a:rPr kumimoji="0" lang="en-US" altLang="en-US" sz="1800" b="0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Al Barrak, U.A.E. main activities  include </a:t>
            </a:r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Ship Agency, Freight Forwarding  Sea &amp; Air,  Logistics &amp; Warehouse Distribution,  Chartering – Sea &amp; Air,  Project and Break Bulk handling,  NVOCC operations ISO tank &amp; Dry,  Customs clearance, P &amp; I Club – Medical Handling, Transportation and  All types of  Value added services. </a:t>
            </a:r>
          </a:p>
          <a:p>
            <a:pPr>
              <a:buClr>
                <a:srgbClr val="002060"/>
              </a:buClr>
            </a:pPr>
            <a:endParaRPr lang="en-US" alt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2060"/>
              </a:buClr>
            </a:pPr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 Barrak , UAE provides TOTAL LOGISTICS – Door to Door and expert in handling Military Cargo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2060"/>
              </a:buClr>
              <a:buSzPct val="130000"/>
              <a:buFont typeface="Georgia" pitchFamily="18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2060"/>
              </a:buClr>
              <a:buSzPct val="130000"/>
              <a:buFont typeface="Georgia" pitchFamily="18" charset="0"/>
              <a:buNone/>
              <a:tabLst/>
              <a:defRPr/>
            </a:pPr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AL BARRAK SHIPPING AGENCIES CO LLC was appointed by NYK Car Carrier/ Tokyo, as a General Agent for Umm Qasr, Iraq in 2009 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2060"/>
              </a:buClr>
              <a:buSzPct val="130000"/>
              <a:buFont typeface="Georgia" pitchFamily="18" charset="0"/>
              <a:buNone/>
              <a:tabLst/>
              <a:defRPr/>
            </a:pPr>
            <a:endParaRPr lang="en-US" altLang="en-US" dirty="0">
              <a:solidFill>
                <a:srgbClr val="00206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2060"/>
              </a:buClr>
              <a:buSzPct val="130000"/>
              <a:buFont typeface="Georgia" pitchFamily="18" charset="0"/>
              <a:buNone/>
              <a:tabLst/>
              <a:defRPr/>
            </a:pPr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NYK Bulk, formerly known as NYK </a:t>
            </a:r>
            <a:r>
              <a:rPr lang="en-US" altLang="en-US" dirty="0" err="1">
                <a:solidFill>
                  <a:srgbClr val="00206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Hinode</a:t>
            </a:r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– Break Bulk Carrier appointed Al Barrak Shipping Agencies Co. as their agent in Umm </a:t>
            </a:r>
            <a:r>
              <a:rPr lang="en-US" altLang="en-US" dirty="0" err="1">
                <a:solidFill>
                  <a:srgbClr val="00206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Qasr</a:t>
            </a:r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Iraq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2060"/>
              </a:buClr>
              <a:buSzPct val="130000"/>
              <a:buFont typeface="Georgia" pitchFamily="18" charset="0"/>
              <a:buNone/>
              <a:tabLst/>
              <a:defRPr/>
            </a:pPr>
            <a:endParaRPr lang="en-US" altLang="en-US" dirty="0">
              <a:solidFill>
                <a:srgbClr val="00206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2060"/>
              </a:buClr>
              <a:buSzPct val="130000"/>
              <a:buFont typeface="Georgia" pitchFamily="18" charset="0"/>
              <a:buNone/>
              <a:tabLst/>
              <a:defRPr/>
            </a:pPr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Al Barrak, Iraq office is fully controlled and monitored by Al Barrak, Dubai office for better communication and  productivity.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2060"/>
              </a:buClr>
              <a:buSzPct val="130000"/>
              <a:buFont typeface="Georgia" pitchFamily="18" charset="0"/>
              <a:buNone/>
              <a:tabLst/>
              <a:defRPr/>
            </a:pPr>
            <a:endParaRPr lang="en-US" altLang="en-US" dirty="0">
              <a:solidFill>
                <a:srgbClr val="00206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2060"/>
              </a:buClr>
              <a:buSzPct val="130000"/>
              <a:buFont typeface="Georgia" pitchFamily="18" charset="0"/>
              <a:buNone/>
              <a:tabLst/>
              <a:defRPr/>
            </a:pPr>
            <a:endParaRPr lang="en-US" altLang="en-US" dirty="0">
              <a:solidFill>
                <a:srgbClr val="00206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2060"/>
              </a:buClr>
              <a:buSzPct val="130000"/>
              <a:buFont typeface="Georgia" pitchFamily="18" charset="0"/>
              <a:buNone/>
              <a:tabLst/>
              <a:defRPr/>
            </a:pPr>
            <a:endParaRPr lang="en-US" altLang="en-US" dirty="0">
              <a:solidFill>
                <a:srgbClr val="00206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2060"/>
              </a:buClr>
              <a:buSzPct val="130000"/>
              <a:buFont typeface="Georgia" pitchFamily="18" charset="0"/>
              <a:buNone/>
              <a:tabLst/>
              <a:defRPr/>
            </a:pPr>
            <a:endParaRPr lang="en-US" altLang="en-US" dirty="0">
              <a:solidFill>
                <a:srgbClr val="00206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2060"/>
              </a:buClr>
              <a:buSzPct val="130000"/>
              <a:buFont typeface="Georgia" pitchFamily="18" charset="0"/>
              <a:buNone/>
              <a:tabLst/>
              <a:defRPr/>
            </a:pPr>
            <a:endParaRPr lang="en-US" altLang="en-US" dirty="0">
              <a:solidFill>
                <a:srgbClr val="00206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2060"/>
              </a:buClr>
              <a:buSzPct val="130000"/>
              <a:buFont typeface="Georgia" pitchFamily="18" charset="0"/>
              <a:buNone/>
              <a:tabLst/>
              <a:defRPr/>
            </a:pPr>
            <a:endParaRPr lang="en-US" altLang="en-US" dirty="0">
              <a:solidFill>
                <a:srgbClr val="00206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2060"/>
              </a:buClr>
              <a:buSzPct val="130000"/>
              <a:buFont typeface="Georgia" pitchFamily="18" charset="0"/>
              <a:buNone/>
              <a:tabLst/>
              <a:defRPr/>
            </a:pPr>
            <a:endParaRPr lang="en-US" altLang="en-US" dirty="0">
              <a:solidFill>
                <a:srgbClr val="00206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>
              <a:spcAft>
                <a:spcPts val="300"/>
              </a:spcAft>
              <a:buClr>
                <a:srgbClr val="002060"/>
              </a:buClr>
              <a:buSzPct val="130000"/>
            </a:pPr>
            <a:endParaRPr lang="en-US" altLang="en-US" b="1" dirty="0">
              <a:solidFill>
                <a:srgbClr val="00206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>
              <a:spcAft>
                <a:spcPts val="300"/>
              </a:spcAft>
              <a:buClr>
                <a:srgbClr val="002060"/>
              </a:buClr>
              <a:buSzPct val="130000"/>
            </a:pPr>
            <a:endParaRPr lang="en-US" altLang="en-US" b="1" dirty="0">
              <a:solidFill>
                <a:srgbClr val="00206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>
              <a:spcAft>
                <a:spcPts val="300"/>
              </a:spcAft>
              <a:buClr>
                <a:srgbClr val="002060"/>
              </a:buClr>
              <a:buSzPct val="130000"/>
            </a:pPr>
            <a:endParaRPr lang="en-US" altLang="en-US" dirty="0">
              <a:solidFill>
                <a:srgbClr val="00206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2060"/>
              </a:buClr>
              <a:buSzPct val="130000"/>
              <a:buFont typeface="Georgia" pitchFamily="18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2060"/>
              </a:buClr>
              <a:buSzPct val="130000"/>
              <a:buFont typeface="Georgia" pitchFamily="18" charset="0"/>
              <a:buNone/>
              <a:tabLst/>
              <a:defRPr/>
            </a:pPr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2060"/>
              </a:buClr>
              <a:buSzPct val="130000"/>
              <a:buFont typeface="Georgia" pitchFamily="18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2060"/>
              </a:buClr>
              <a:buSzPct val="130000"/>
              <a:buFont typeface="Georgia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2060"/>
              </a:buClr>
              <a:buSzPct val="130000"/>
              <a:buFont typeface="Georgia" pitchFamily="18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1480</TotalTime>
  <Words>1086</Words>
  <Application>Microsoft Office PowerPoint</Application>
  <PresentationFormat>On-screen Show (4:3)</PresentationFormat>
  <Paragraphs>320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SimSun</vt:lpstr>
      <vt:lpstr>Arial</vt:lpstr>
      <vt:lpstr>Calibri</vt:lpstr>
      <vt:lpstr>Georgia</vt:lpstr>
      <vt:lpstr>Times New Roman</vt:lpstr>
      <vt:lpstr>Trebuchet MS</vt:lpstr>
      <vt:lpstr>Wingdings</vt:lpstr>
      <vt:lpstr>Slipstream</vt:lpstr>
      <vt:lpstr>PowerPoint Presentation</vt:lpstr>
      <vt:lpstr>PowerPoint Presentation</vt:lpstr>
      <vt:lpstr>PowerPoint Presentation</vt:lpstr>
      <vt:lpstr>Al Barrak Group Companies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 Barrak Warehouse facilities in Jebel Ali Free Zone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THANK YOU ..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VisionVr</cp:lastModifiedBy>
  <cp:revision>190</cp:revision>
  <dcterms:created xsi:type="dcterms:W3CDTF">2008-10-09T08:13:48Z</dcterms:created>
  <dcterms:modified xsi:type="dcterms:W3CDTF">2018-04-07T09:07:47Z</dcterms:modified>
</cp:coreProperties>
</file>