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Raleway" charset="0"/>
      <p:regular r:id="rId29"/>
      <p:bold r:id="rId30"/>
      <p:italic r:id="rId31"/>
      <p:boldItalic r:id="rId32"/>
    </p:embeddedFont>
    <p:embeddedFont>
      <p:font typeface="Lato" charset="0"/>
      <p:regular r:id="rId33"/>
      <p:bold r:id="rId34"/>
      <p:italic r:id="rId35"/>
      <p:boldItalic r:id="rId36"/>
    </p:embeddedFont>
    <p:embeddedFont>
      <p:font typeface="Roboto"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4E15F79-69EA-4D94-ABFA-4FB4D634ACB7}">
  <a:tblStyle styleId="{94E15F79-69EA-4D94-ABFA-4FB4D634ACB7}"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b31d248f2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b31d248f2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5b31d248f2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5b31d248f2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b30820415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b3082041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Justification because of huge influence on daily life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5ac8bc95e1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5ac8bc95e1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Short description of each model type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5b3082041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5b3082041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Short description of each model type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b3082041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5b3082041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Justification because of huge influence on daily life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ac8bc95e1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ac8bc95e1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b30820415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b3082041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ac8bc95e1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ac8bc95e1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5ac8bc95e1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5ac8bc95e1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Try to answer the questions from the hypothesis here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5b3082041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5b3082041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Justification because of huge influence on daily life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b30820415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b3082041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Justification because of huge influence on daily life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5ac8bc95e1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5ac8bc95e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b31d248f2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b31d248f2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b31d248f2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5b31d248f2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5b3467a1e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5b3467a1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5b3467a1e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5b3467a1e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5ac8bc95e1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5ac8bc95e1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ac8bc95e1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5ac8bc95e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Justification because of huge influence on daily life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5ac8bc95e1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5ac8bc95e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Explanation of why this hypothesis is chosen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b3082041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b3082041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Justification because of huge influence on daily life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ac8bc95e1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ac8bc95e1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2700" lvl="0" indent="0" algn="l" rtl="0">
              <a:lnSpc>
                <a:spcPct val="115000"/>
              </a:lnSpc>
              <a:spcBef>
                <a:spcPts val="0"/>
              </a:spcBef>
              <a:spcAft>
                <a:spcPts val="0"/>
              </a:spcAft>
              <a:buClr>
                <a:schemeClr val="dk1"/>
              </a:buClr>
              <a:buSzPts val="1100"/>
              <a:buFont typeface="Arial"/>
              <a:buNone/>
            </a:pPr>
            <a:r>
              <a:rPr lang="nl" sz="700">
                <a:solidFill>
                  <a:schemeClr val="dk1"/>
                </a:solidFill>
                <a:highlight>
                  <a:srgbClr val="F7F7F8"/>
                </a:highlight>
              </a:rPr>
              <a:t>Regarding the data, we leveraged multiple datasets, each serving a distinct purpose and aiding in the formation of a our analysis.</a:t>
            </a:r>
            <a:endParaRPr sz="700">
              <a:solidFill>
                <a:schemeClr val="dk1"/>
              </a:solidFill>
              <a:highlight>
                <a:srgbClr val="F7F7F8"/>
              </a:highlight>
            </a:endParaRPr>
          </a:p>
          <a:p>
            <a:pPr marL="12700" lvl="0" indent="0" algn="l" rtl="0">
              <a:lnSpc>
                <a:spcPct val="115000"/>
              </a:lnSpc>
              <a:spcBef>
                <a:spcPts val="0"/>
              </a:spcBef>
              <a:spcAft>
                <a:spcPts val="0"/>
              </a:spcAft>
              <a:buClr>
                <a:schemeClr val="dk1"/>
              </a:buClr>
              <a:buSzPts val="1100"/>
              <a:buFont typeface="Arial"/>
              <a:buNone/>
            </a:pPr>
            <a:endParaRPr sz="700">
              <a:solidFill>
                <a:schemeClr val="dk1"/>
              </a:solidFill>
              <a:highlight>
                <a:srgbClr val="F7F7F8"/>
              </a:highlight>
            </a:endParaRPr>
          </a:p>
          <a:p>
            <a:pPr marL="12700" lvl="0" indent="0" algn="l" rtl="0">
              <a:lnSpc>
                <a:spcPct val="115000"/>
              </a:lnSpc>
              <a:spcBef>
                <a:spcPts val="0"/>
              </a:spcBef>
              <a:spcAft>
                <a:spcPts val="0"/>
              </a:spcAft>
              <a:buClr>
                <a:schemeClr val="dk1"/>
              </a:buClr>
              <a:buSzPts val="1100"/>
              <a:buFont typeface="Arial"/>
              <a:buNone/>
            </a:pPr>
            <a:r>
              <a:rPr lang="nl" sz="700">
                <a:solidFill>
                  <a:schemeClr val="dk1"/>
                </a:solidFill>
                <a:highlight>
                  <a:srgbClr val="F7F7F8"/>
                </a:highlight>
              </a:rPr>
              <a:t>First, we have the Commodity Prices Dataset, obtained from Kaggle. This dataset encapsulates the chronological evolution of the prices for 53 different commodities, tracked on a monthly basis from the year 1980 through 2016. Predominantly, these are US indexes, providing us a granular view into the dynamics of the commodity market over this period of time.</a:t>
            </a:r>
            <a:endParaRPr sz="700">
              <a:solidFill>
                <a:schemeClr val="dk1"/>
              </a:solidFill>
              <a:highlight>
                <a:srgbClr val="F7F7F8"/>
              </a:highlight>
            </a:endParaRPr>
          </a:p>
          <a:p>
            <a:pPr marL="12700" lvl="0" indent="0" algn="l" rtl="0">
              <a:lnSpc>
                <a:spcPct val="115000"/>
              </a:lnSpc>
              <a:spcBef>
                <a:spcPts val="0"/>
              </a:spcBef>
              <a:spcAft>
                <a:spcPts val="0"/>
              </a:spcAft>
              <a:buClr>
                <a:schemeClr val="dk1"/>
              </a:buClr>
              <a:buSzPts val="1100"/>
              <a:buFont typeface="Arial"/>
              <a:buNone/>
            </a:pPr>
            <a:endParaRPr sz="700">
              <a:solidFill>
                <a:schemeClr val="dk1"/>
              </a:solidFill>
              <a:highlight>
                <a:srgbClr val="F7F7F8"/>
              </a:highlight>
            </a:endParaRPr>
          </a:p>
          <a:p>
            <a:pPr marL="12700" lvl="0" indent="0" algn="l" rtl="0">
              <a:lnSpc>
                <a:spcPct val="115000"/>
              </a:lnSpc>
              <a:spcBef>
                <a:spcPts val="0"/>
              </a:spcBef>
              <a:spcAft>
                <a:spcPts val="0"/>
              </a:spcAft>
              <a:buClr>
                <a:schemeClr val="dk1"/>
              </a:buClr>
              <a:buSzPts val="1100"/>
              <a:buFont typeface="Arial"/>
              <a:buNone/>
            </a:pPr>
            <a:r>
              <a:rPr lang="nl" sz="700">
                <a:solidFill>
                  <a:schemeClr val="dk1"/>
                </a:solidFill>
                <a:highlight>
                  <a:srgbClr val="F7F7F8"/>
                </a:highlight>
              </a:rPr>
              <a:t>The second dataset pertains to US weather data, sourced from the National Oceanic and Atmospheric Administration, or NOAA. This dataset furnishes monthly average temperatures across all US states, spanning an even broader time frame - from 1950 to 2022. Supplementing this, it also includes data on average precipitation per month, specifically for select states, providing us a dual perspective on the weather patterns.</a:t>
            </a:r>
            <a:endParaRPr sz="700">
              <a:solidFill>
                <a:schemeClr val="dk1"/>
              </a:solidFill>
              <a:highlight>
                <a:srgbClr val="F7F7F8"/>
              </a:highlight>
            </a:endParaRPr>
          </a:p>
          <a:p>
            <a:pPr marL="12700" lvl="0" indent="0" algn="l" rtl="0">
              <a:lnSpc>
                <a:spcPct val="115000"/>
              </a:lnSpc>
              <a:spcBef>
                <a:spcPts val="0"/>
              </a:spcBef>
              <a:spcAft>
                <a:spcPts val="0"/>
              </a:spcAft>
              <a:buClr>
                <a:schemeClr val="dk1"/>
              </a:buClr>
              <a:buSzPts val="1100"/>
              <a:buFont typeface="Arial"/>
              <a:buNone/>
            </a:pPr>
            <a:endParaRPr sz="700">
              <a:solidFill>
                <a:schemeClr val="dk1"/>
              </a:solidFill>
              <a:highlight>
                <a:srgbClr val="F7F7F8"/>
              </a:highlight>
            </a:endParaRPr>
          </a:p>
          <a:p>
            <a:pPr marL="12700" lvl="0" indent="0" algn="l" rtl="0">
              <a:lnSpc>
                <a:spcPct val="115000"/>
              </a:lnSpc>
              <a:spcBef>
                <a:spcPts val="0"/>
              </a:spcBef>
              <a:spcAft>
                <a:spcPts val="0"/>
              </a:spcAft>
              <a:buClr>
                <a:schemeClr val="dk1"/>
              </a:buClr>
              <a:buSzPts val="1100"/>
              <a:buFont typeface="Arial"/>
              <a:buNone/>
            </a:pPr>
            <a:r>
              <a:rPr lang="nl" sz="700">
                <a:solidFill>
                  <a:schemeClr val="dk1"/>
                </a:solidFill>
                <a:highlight>
                  <a:srgbClr val="F7F7F8"/>
                </a:highlight>
                <a:latin typeface="Roboto"/>
                <a:ea typeface="Roboto"/>
                <a:cs typeface="Roboto"/>
                <a:sym typeface="Roboto"/>
              </a:rPr>
              <a:t>Finally, we incorporated a US Macroeconomic Data set, also sourced from Kaggle. This dataset proffers a plethora of economic indicators, including but not limited to, inflation rates, the NASDAQ index, mortgage rates, unemployment rates, disposable income, personal consumption, and personal savings. The timespan coverage for these indicators mirrors the Commodit</a:t>
            </a:r>
            <a:r>
              <a:rPr lang="nl" sz="700">
                <a:solidFill>
                  <a:schemeClr val="dk1"/>
                </a:solidFill>
                <a:highlight>
                  <a:schemeClr val="lt1"/>
                </a:highlight>
                <a:latin typeface="Roboto"/>
                <a:ea typeface="Roboto"/>
                <a:cs typeface="Roboto"/>
                <a:sym typeface="Roboto"/>
              </a:rPr>
              <a:t>y Prices dataset, that is from 1980 to 2022.</a:t>
            </a:r>
            <a:endParaRPr sz="700">
              <a:solidFill>
                <a:schemeClr val="dk1"/>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700">
              <a:solidFill>
                <a:schemeClr val="dk1"/>
              </a:solidFill>
              <a:highlight>
                <a:schemeClr val="lt1"/>
              </a:highlight>
            </a:endParaRPr>
          </a:p>
          <a:p>
            <a:pPr marL="0" lvl="0" indent="0" algn="l" rtl="0">
              <a:spcBef>
                <a:spcPts val="0"/>
              </a:spcBef>
              <a:spcAft>
                <a:spcPts val="0"/>
              </a:spcAft>
              <a:buNone/>
            </a:pPr>
            <a:r>
              <a:rPr lang="nl" sz="700">
                <a:solidFill>
                  <a:schemeClr val="dk1"/>
                </a:solidFill>
                <a:highlight>
                  <a:schemeClr val="lt1"/>
                </a:highlight>
              </a:rPr>
              <a:t>In summary, these datasets collectively offer a rich, multi-faceted view into the interplay of economic, meteorological, and commodity price data over substantial periods of time, thereby enabling a comprehensive analysis for our project.</a:t>
            </a:r>
            <a:endParaRPr sz="700">
              <a:solidFill>
                <a:schemeClr val="dk1"/>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b30820415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5b3082041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Justification because of huge influence on daily life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5b31d248f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5b31d248f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b31d248f2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b31d248f2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nl"/>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nl"/>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nl"/>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nl"/>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researchgate.net/publication/5035085_Modelling_Inflation_Dynamics_A_Critical_Review_of_Recent_Research"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s://onlinelibrary.wiley.com/doi/10.1002/sae2.12041" TargetMode="External"/><Relationship Id="rId4" Type="http://schemas.openxmlformats.org/officeDocument/2006/relationships/hyperlink" Target="https://medium.com/@ian.colbert711/can-you-predict-commodity-stocks-using-a-weather-forecast-80751dabb36b"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nl"/>
              <a:t>Predicting commodity prices</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85000" lnSpcReduction="20000"/>
          </a:bodyPr>
          <a:lstStyle/>
          <a:p>
            <a:pPr marL="0" lvl="0" indent="0" algn="ctr" rtl="0">
              <a:lnSpc>
                <a:spcPct val="130000"/>
              </a:lnSpc>
              <a:spcBef>
                <a:spcPts val="600"/>
              </a:spcBef>
              <a:spcAft>
                <a:spcPts val="0"/>
              </a:spcAft>
              <a:buNone/>
            </a:pPr>
            <a:r>
              <a:rPr lang="nl" sz="1300" i="1">
                <a:solidFill>
                  <a:srgbClr val="666666"/>
                </a:solidFill>
                <a:latin typeface="Droid Serif"/>
                <a:ea typeface="Droid Serif"/>
                <a:cs typeface="Droid Serif"/>
                <a:sym typeface="Droid Serif"/>
              </a:rPr>
              <a:t>Predicting Agricultural Commodity Prices using a Deep Learning Approach with Macroeconomic and Climate Data between November 1980 and February 2016</a:t>
            </a:r>
            <a:endParaRPr/>
          </a:p>
        </p:txBody>
      </p:sp>
      <p:sp>
        <p:nvSpPr>
          <p:cNvPr id="88" name="Google Shape;88;p13"/>
          <p:cNvSpPr txBox="1">
            <a:spLocks noGrp="1"/>
          </p:cNvSpPr>
          <p:nvPr>
            <p:ph type="subTitle" idx="1"/>
          </p:nvPr>
        </p:nvSpPr>
        <p:spPr>
          <a:xfrm>
            <a:off x="181425" y="4644575"/>
            <a:ext cx="8878800" cy="383100"/>
          </a:xfrm>
          <a:prstGeom prst="rect">
            <a:avLst/>
          </a:prstGeom>
        </p:spPr>
        <p:txBody>
          <a:bodyPr spcFirstLastPara="1" wrap="square" lIns="91425" tIns="91425" rIns="91425" bIns="91425" anchor="t" anchorCtr="0">
            <a:normAutofit/>
          </a:bodyPr>
          <a:lstStyle/>
          <a:p>
            <a:pPr marL="0" lvl="0" indent="0" algn="ctr" rtl="0">
              <a:lnSpc>
                <a:spcPct val="130000"/>
              </a:lnSpc>
              <a:spcBef>
                <a:spcPts val="600"/>
              </a:spcBef>
              <a:spcAft>
                <a:spcPts val="0"/>
              </a:spcAft>
              <a:buNone/>
            </a:pPr>
            <a:r>
              <a:rPr lang="nl" sz="1300" i="1">
                <a:solidFill>
                  <a:srgbClr val="666666"/>
                </a:solidFill>
                <a:latin typeface="Droid Serif"/>
                <a:ea typeface="Droid Serif"/>
                <a:cs typeface="Droid Serif"/>
                <a:sym typeface="Droid Serif"/>
              </a:rPr>
              <a:t>MGT6203. David Basler, Rade Bajic, Nurly Kuzdikbay, Eddie Morrissey, Stijn Jorissen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Test for Stationarity and Transforming time series</a:t>
            </a:r>
            <a:endParaRPr/>
          </a:p>
        </p:txBody>
      </p:sp>
      <p:sp>
        <p:nvSpPr>
          <p:cNvPr id="147" name="Google Shape;147;p22"/>
          <p:cNvSpPr txBox="1">
            <a:spLocks noGrp="1"/>
          </p:cNvSpPr>
          <p:nvPr>
            <p:ph type="body" idx="1"/>
          </p:nvPr>
        </p:nvSpPr>
        <p:spPr>
          <a:xfrm>
            <a:off x="729450" y="2046425"/>
            <a:ext cx="5101800" cy="27399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nl" sz="1200"/>
              <a:t>Stationarity:</a:t>
            </a:r>
            <a:endParaRPr sz="1200"/>
          </a:p>
          <a:p>
            <a:pPr marL="914400" lvl="1" indent="-304800" algn="l" rtl="0">
              <a:spcBef>
                <a:spcPts val="0"/>
              </a:spcBef>
              <a:spcAft>
                <a:spcPts val="0"/>
              </a:spcAft>
              <a:buSzPts val="1200"/>
              <a:buChar char="○"/>
            </a:pPr>
            <a:r>
              <a:rPr lang="nl" sz="1200"/>
              <a:t>Augmented Dickey-Fuller-Test (ADF) with a p-value of 0.05. </a:t>
            </a:r>
            <a:endParaRPr sz="1200"/>
          </a:p>
          <a:p>
            <a:pPr marL="914400" lvl="1" indent="-304800" algn="l" rtl="0">
              <a:spcBef>
                <a:spcPts val="0"/>
              </a:spcBef>
              <a:spcAft>
                <a:spcPts val="0"/>
              </a:spcAft>
              <a:buSzPts val="1200"/>
              <a:buChar char="○"/>
            </a:pPr>
            <a:r>
              <a:rPr lang="nl" sz="1200"/>
              <a:t>Most variables were non-stationary, but Mortgage Rate and USA Average Temperatures were stationary.</a:t>
            </a:r>
            <a:endParaRPr sz="1200"/>
          </a:p>
          <a:p>
            <a:pPr marL="457200" lvl="0" indent="-304800" algn="l" rtl="0">
              <a:spcBef>
                <a:spcPts val="0"/>
              </a:spcBef>
              <a:spcAft>
                <a:spcPts val="0"/>
              </a:spcAft>
              <a:buSzPts val="1200"/>
              <a:buChar char="●"/>
            </a:pPr>
            <a:r>
              <a:rPr lang="nl" sz="1200"/>
              <a:t>Time series:</a:t>
            </a:r>
            <a:endParaRPr sz="1200"/>
          </a:p>
          <a:p>
            <a:pPr marL="914400" lvl="1" indent="-304800" algn="l" rtl="0">
              <a:spcBef>
                <a:spcPts val="0"/>
              </a:spcBef>
              <a:spcAft>
                <a:spcPts val="0"/>
              </a:spcAft>
              <a:buSzPts val="1200"/>
              <a:buChar char="○"/>
            </a:pPr>
            <a:r>
              <a:rPr lang="nl" sz="1200"/>
              <a:t>Non-stationary variables to stationary. </a:t>
            </a:r>
            <a:endParaRPr sz="1200"/>
          </a:p>
          <a:p>
            <a:pPr marL="914400" lvl="1" indent="-304800" algn="l" rtl="0">
              <a:spcBef>
                <a:spcPts val="0"/>
              </a:spcBef>
              <a:spcAft>
                <a:spcPts val="0"/>
              </a:spcAft>
              <a:buSzPts val="1200"/>
              <a:buChar char="○"/>
            </a:pPr>
            <a:r>
              <a:rPr lang="nl" sz="1200"/>
              <a:t>First differences of the logarithmized series for the respective variables. </a:t>
            </a:r>
            <a:endParaRPr sz="1200"/>
          </a:p>
          <a:p>
            <a:pPr marL="914400" lvl="1" indent="-304800" algn="l" rtl="0">
              <a:spcBef>
                <a:spcPts val="0"/>
              </a:spcBef>
              <a:spcAft>
                <a:spcPts val="0"/>
              </a:spcAft>
              <a:buSzPts val="1200"/>
              <a:buChar char="○"/>
            </a:pPr>
            <a:r>
              <a:rPr lang="nl" sz="1200"/>
              <a:t>Ensured absence of negative or NULL values. </a:t>
            </a:r>
            <a:endParaRPr sz="1200"/>
          </a:p>
          <a:p>
            <a:pPr marL="914400" lvl="1" indent="-304800" algn="l" rtl="0">
              <a:spcBef>
                <a:spcPts val="0"/>
              </a:spcBef>
              <a:spcAft>
                <a:spcPts val="0"/>
              </a:spcAft>
              <a:buSzPts val="1200"/>
              <a:buChar char="○"/>
            </a:pPr>
            <a:r>
              <a:rPr lang="nl" sz="1200"/>
              <a:t>Corn prices: removing trends, seasonality, and stabilizing variance.</a:t>
            </a:r>
            <a:endParaRPr sz="1200"/>
          </a:p>
        </p:txBody>
      </p:sp>
      <p:pic>
        <p:nvPicPr>
          <p:cNvPr id="148" name="Google Shape;148;p22"/>
          <p:cNvPicPr preferRelativeResize="0"/>
          <p:nvPr/>
        </p:nvPicPr>
        <p:blipFill rotWithShape="1">
          <a:blip r:embed="rId3">
            <a:alphaModFix/>
          </a:blip>
          <a:srcRect l="8761" r="9277" b="19620"/>
          <a:stretch/>
        </p:blipFill>
        <p:spPr>
          <a:xfrm>
            <a:off x="6110800" y="2046427"/>
            <a:ext cx="2481175" cy="26596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Test for Causality</a:t>
            </a:r>
            <a:endParaRPr/>
          </a:p>
        </p:txBody>
      </p:sp>
      <p:sp>
        <p:nvSpPr>
          <p:cNvPr id="154" name="Google Shape;154;p23"/>
          <p:cNvSpPr txBox="1">
            <a:spLocks noGrp="1"/>
          </p:cNvSpPr>
          <p:nvPr>
            <p:ph type="body" idx="1"/>
          </p:nvPr>
        </p:nvSpPr>
        <p:spPr>
          <a:xfrm>
            <a:off x="729450" y="2078875"/>
            <a:ext cx="4937400" cy="27075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nl" sz="1200"/>
              <a:t>Causality:</a:t>
            </a:r>
            <a:endParaRPr sz="1200"/>
          </a:p>
          <a:p>
            <a:pPr marL="914400" lvl="1" indent="-304800" algn="l" rtl="0">
              <a:spcBef>
                <a:spcPts val="0"/>
              </a:spcBef>
              <a:spcAft>
                <a:spcPts val="0"/>
              </a:spcAft>
              <a:buSzPts val="1200"/>
              <a:buChar char="○"/>
            </a:pPr>
            <a:r>
              <a:rPr lang="nl" sz="1200"/>
              <a:t>Correlations within macroeconomic variables</a:t>
            </a:r>
            <a:endParaRPr sz="1200"/>
          </a:p>
          <a:p>
            <a:pPr marL="914400" lvl="1" indent="-304800" algn="l" rtl="0">
              <a:spcBef>
                <a:spcPts val="0"/>
              </a:spcBef>
              <a:spcAft>
                <a:spcPts val="0"/>
              </a:spcAft>
              <a:buSzPts val="1200"/>
              <a:buChar char="○"/>
            </a:pPr>
            <a:r>
              <a:rPr lang="nl" sz="1200"/>
              <a:t>Interaction terms to capture joint effects</a:t>
            </a:r>
            <a:endParaRPr sz="1200"/>
          </a:p>
          <a:p>
            <a:pPr marL="914400" lvl="1" indent="-304800" algn="l" rtl="0">
              <a:spcBef>
                <a:spcPts val="0"/>
              </a:spcBef>
              <a:spcAft>
                <a:spcPts val="0"/>
              </a:spcAft>
              <a:buSzPts val="1200"/>
              <a:buChar char="○"/>
            </a:pPr>
            <a:r>
              <a:rPr lang="nl" sz="1200"/>
              <a:t>Dropped original variables to eliminate multicollinearity</a:t>
            </a:r>
            <a:endParaRPr sz="1200"/>
          </a:p>
          <a:p>
            <a:pPr marL="457200" lvl="0" indent="-304800" algn="l" rtl="0">
              <a:spcBef>
                <a:spcPts val="0"/>
              </a:spcBef>
              <a:spcAft>
                <a:spcPts val="0"/>
              </a:spcAft>
              <a:buSzPts val="1200"/>
              <a:buChar char="●"/>
            </a:pPr>
            <a:r>
              <a:rPr lang="nl" sz="1200"/>
              <a:t>Granger Causality results</a:t>
            </a:r>
            <a:endParaRPr sz="1200"/>
          </a:p>
          <a:p>
            <a:pPr marL="914400" lvl="1" indent="-304800" algn="l" rtl="0">
              <a:spcBef>
                <a:spcPts val="0"/>
              </a:spcBef>
              <a:spcAft>
                <a:spcPts val="0"/>
              </a:spcAft>
              <a:buSzPts val="1200"/>
              <a:buChar char="○"/>
            </a:pPr>
            <a:r>
              <a:rPr lang="nl" sz="1200"/>
              <a:t>Statistically significant correlations between predictor and predicted variables. </a:t>
            </a:r>
            <a:endParaRPr sz="1200"/>
          </a:p>
          <a:p>
            <a:pPr marL="914400" lvl="1" indent="-304800" algn="l" rtl="0">
              <a:spcBef>
                <a:spcPts val="0"/>
              </a:spcBef>
              <a:spcAft>
                <a:spcPts val="0"/>
              </a:spcAft>
              <a:buSzPts val="1200"/>
              <a:buChar char="○"/>
            </a:pPr>
            <a:r>
              <a:rPr lang="nl" sz="1200"/>
              <a:t>Correlations tested with various lags. </a:t>
            </a:r>
            <a:endParaRPr sz="1200"/>
          </a:p>
          <a:p>
            <a:pPr marL="914400" lvl="1" indent="-304800" algn="l" rtl="0">
              <a:spcBef>
                <a:spcPts val="0"/>
              </a:spcBef>
              <a:spcAft>
                <a:spcPts val="0"/>
              </a:spcAft>
              <a:buSzPts val="1200"/>
              <a:buChar char="○"/>
            </a:pPr>
            <a:r>
              <a:rPr lang="nl" sz="1200"/>
              <a:t>Corn prices affected by temperature in Illinois, CPI difference, mortgage rate, and more.</a:t>
            </a:r>
            <a:endParaRPr sz="1200"/>
          </a:p>
        </p:txBody>
      </p:sp>
      <p:pic>
        <p:nvPicPr>
          <p:cNvPr id="155" name="Google Shape;155;p23"/>
          <p:cNvPicPr preferRelativeResize="0"/>
          <p:nvPr/>
        </p:nvPicPr>
        <p:blipFill rotWithShape="1">
          <a:blip r:embed="rId3">
            <a:alphaModFix/>
          </a:blip>
          <a:srcRect t="6782" b="6928"/>
          <a:stretch/>
        </p:blipFill>
        <p:spPr>
          <a:xfrm>
            <a:off x="5666850" y="1739150"/>
            <a:ext cx="3018975" cy="2904326"/>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4"/>
          <p:cNvPicPr preferRelativeResize="0"/>
          <p:nvPr/>
        </p:nvPicPr>
        <p:blipFill rotWithShape="1">
          <a:blip r:embed="rId3">
            <a:alphaModFix/>
          </a:blip>
          <a:srcRect t="13367"/>
          <a:stretch/>
        </p:blipFill>
        <p:spPr>
          <a:xfrm>
            <a:off x="0" y="-1050"/>
            <a:ext cx="9144003" cy="5279649"/>
          </a:xfrm>
          <a:prstGeom prst="rect">
            <a:avLst/>
          </a:prstGeom>
          <a:noFill/>
          <a:ln>
            <a:noFill/>
          </a:ln>
        </p:spPr>
      </p:pic>
      <p:sp>
        <p:nvSpPr>
          <p:cNvPr id="161" name="Google Shape;161;p24"/>
          <p:cNvSpPr txBox="1">
            <a:spLocks noGrp="1"/>
          </p:cNvSpPr>
          <p:nvPr>
            <p:ph type="title"/>
          </p:nvPr>
        </p:nvSpPr>
        <p:spPr>
          <a:xfrm>
            <a:off x="478000" y="851950"/>
            <a:ext cx="1579500" cy="296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nl" sz="20000">
                <a:solidFill>
                  <a:schemeClr val="lt1"/>
                </a:solidFill>
              </a:rPr>
              <a:t>4</a:t>
            </a:r>
            <a:endParaRPr sz="20000">
              <a:solidFill>
                <a:schemeClr val="lt1"/>
              </a:solidFill>
            </a:endParaRPr>
          </a:p>
        </p:txBody>
      </p:sp>
      <p:sp>
        <p:nvSpPr>
          <p:cNvPr id="162" name="Google Shape;162;p24"/>
          <p:cNvSpPr txBox="1">
            <a:spLocks noGrp="1"/>
          </p:cNvSpPr>
          <p:nvPr>
            <p:ph type="title"/>
          </p:nvPr>
        </p:nvSpPr>
        <p:spPr>
          <a:xfrm>
            <a:off x="1907650" y="2665100"/>
            <a:ext cx="54369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sz="5000">
                <a:solidFill>
                  <a:schemeClr val="lt1"/>
                </a:solidFill>
              </a:rPr>
              <a:t>Data modeling</a:t>
            </a:r>
            <a:endParaRPr sz="5000">
              <a:solidFill>
                <a:schemeClr val="lt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Modelling techniques used</a:t>
            </a:r>
            <a:endParaRPr/>
          </a:p>
        </p:txBody>
      </p:sp>
      <p:sp>
        <p:nvSpPr>
          <p:cNvPr id="168" name="Google Shape;168;p25"/>
          <p:cNvSpPr txBox="1">
            <a:spLocks noGrp="1"/>
          </p:cNvSpPr>
          <p:nvPr>
            <p:ph type="body" idx="1"/>
          </p:nvPr>
        </p:nvSpPr>
        <p:spPr>
          <a:xfrm>
            <a:off x="729450" y="1785100"/>
            <a:ext cx="5570700" cy="2897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nl"/>
              <a:t>Feature selection: </a:t>
            </a:r>
            <a:endParaRPr/>
          </a:p>
          <a:p>
            <a:pPr marL="914400" lvl="1" indent="-298450" algn="l" rtl="0">
              <a:spcBef>
                <a:spcPts val="0"/>
              </a:spcBef>
              <a:spcAft>
                <a:spcPts val="0"/>
              </a:spcAft>
              <a:buSzPts val="1100"/>
              <a:buChar char="○"/>
            </a:pPr>
            <a:r>
              <a:rPr lang="nl"/>
              <a:t>Based on the results from the Granger Causality Test</a:t>
            </a:r>
            <a:endParaRPr/>
          </a:p>
          <a:p>
            <a:pPr marL="914400" lvl="1" indent="-298450" algn="l" rtl="0">
              <a:spcBef>
                <a:spcPts val="0"/>
              </a:spcBef>
              <a:spcAft>
                <a:spcPts val="0"/>
              </a:spcAft>
              <a:buSzPts val="1100"/>
              <a:buChar char="○"/>
            </a:pPr>
            <a:r>
              <a:rPr lang="nl"/>
              <a:t>We limited the selection to the three most important features</a:t>
            </a:r>
            <a:endParaRPr/>
          </a:p>
          <a:p>
            <a:pPr marL="914400" lvl="1" indent="-298450" algn="l" rtl="0">
              <a:spcBef>
                <a:spcPts val="0"/>
              </a:spcBef>
              <a:spcAft>
                <a:spcPts val="0"/>
              </a:spcAft>
              <a:buSzPts val="1100"/>
              <a:buChar char="○"/>
            </a:pPr>
            <a:r>
              <a:rPr lang="nl"/>
              <a:t>Example for corn price prediction: USA average temperatures, consumer price index, interaction term personal savings * disposable income</a:t>
            </a:r>
            <a:endParaRPr/>
          </a:p>
          <a:p>
            <a:pPr marL="457200" lvl="0" indent="-311150" algn="l" rtl="0">
              <a:spcBef>
                <a:spcPts val="0"/>
              </a:spcBef>
              <a:spcAft>
                <a:spcPts val="0"/>
              </a:spcAft>
              <a:buSzPts val="1300"/>
              <a:buChar char="●"/>
            </a:pPr>
            <a:r>
              <a:rPr lang="nl"/>
              <a:t>Data split: </a:t>
            </a:r>
            <a:endParaRPr/>
          </a:p>
          <a:p>
            <a:pPr marL="914400" lvl="1" indent="-298450" algn="l" rtl="0">
              <a:spcBef>
                <a:spcPts val="0"/>
              </a:spcBef>
              <a:spcAft>
                <a:spcPts val="0"/>
              </a:spcAft>
              <a:buSzPts val="1100"/>
              <a:buChar char="○"/>
            </a:pPr>
            <a:r>
              <a:rPr lang="nl"/>
              <a:t>48 months as test set</a:t>
            </a:r>
            <a:endParaRPr/>
          </a:p>
          <a:p>
            <a:pPr marL="457200" lvl="0" indent="-311150" algn="l" rtl="0">
              <a:spcBef>
                <a:spcPts val="0"/>
              </a:spcBef>
              <a:spcAft>
                <a:spcPts val="0"/>
              </a:spcAft>
              <a:buSzPts val="1300"/>
              <a:buChar char="●"/>
            </a:pPr>
            <a:r>
              <a:rPr lang="nl"/>
              <a:t>Evaluation metrics:</a:t>
            </a:r>
            <a:endParaRPr/>
          </a:p>
          <a:p>
            <a:pPr marL="914400" lvl="1" indent="-298450" algn="l" rtl="0">
              <a:spcBef>
                <a:spcPts val="0"/>
              </a:spcBef>
              <a:spcAft>
                <a:spcPts val="0"/>
              </a:spcAft>
              <a:buSzPts val="1100"/>
              <a:buChar char="○"/>
            </a:pPr>
            <a:r>
              <a:rPr lang="nl" b="1"/>
              <a:t>Mean Absolute Percentage Error (MAPE)</a:t>
            </a:r>
            <a:r>
              <a:rPr lang="nl"/>
              <a:t> → relative measure of prediction difference</a:t>
            </a:r>
            <a:endParaRPr/>
          </a:p>
          <a:p>
            <a:pPr marL="914400" lvl="1" indent="-298450" algn="l" rtl="0">
              <a:spcBef>
                <a:spcPts val="0"/>
              </a:spcBef>
              <a:spcAft>
                <a:spcPts val="0"/>
              </a:spcAft>
              <a:buSzPts val="1100"/>
              <a:buChar char="○"/>
            </a:pPr>
            <a:r>
              <a:rPr lang="nl" b="1"/>
              <a:t>Root Mean Squared Error (RMSE) </a:t>
            </a:r>
            <a:r>
              <a:rPr lang="nl"/>
              <a:t>→ absolute measure of prediction difference</a:t>
            </a:r>
            <a:endParaRPr/>
          </a:p>
          <a:p>
            <a:pPr marL="914400" lvl="1" indent="-298450" algn="l" rtl="0">
              <a:spcBef>
                <a:spcPts val="0"/>
              </a:spcBef>
              <a:spcAft>
                <a:spcPts val="0"/>
              </a:spcAft>
              <a:buSzPts val="1100"/>
              <a:buChar char="○"/>
            </a:pPr>
            <a:r>
              <a:rPr lang="nl" b="1"/>
              <a:t>R-Squared (R2) </a:t>
            </a:r>
            <a:r>
              <a:rPr lang="nl"/>
              <a:t>→ ranges from 0-1, where higher values indicate better fit</a:t>
            </a:r>
            <a:endParaRPr/>
          </a:p>
          <a:p>
            <a:pPr marL="914400" lvl="1" indent="-298450" algn="l" rtl="0">
              <a:spcBef>
                <a:spcPts val="0"/>
              </a:spcBef>
              <a:spcAft>
                <a:spcPts val="0"/>
              </a:spcAft>
              <a:buSzPts val="1100"/>
              <a:buChar char="○"/>
            </a:pPr>
            <a:r>
              <a:rPr lang="nl" b="1"/>
              <a:t>Confusion matrix </a:t>
            </a:r>
            <a:endParaRPr b="1"/>
          </a:p>
        </p:txBody>
      </p:sp>
      <p:pic>
        <p:nvPicPr>
          <p:cNvPr id="169" name="Google Shape;169;p25"/>
          <p:cNvPicPr preferRelativeResize="0"/>
          <p:nvPr/>
        </p:nvPicPr>
        <p:blipFill>
          <a:blip r:embed="rId3">
            <a:alphaModFix/>
          </a:blip>
          <a:stretch>
            <a:fillRect/>
          </a:stretch>
        </p:blipFill>
        <p:spPr>
          <a:xfrm>
            <a:off x="6300063" y="2662500"/>
            <a:ext cx="2476500" cy="23717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Modelling techniques used</a:t>
            </a:r>
            <a:endParaRPr/>
          </a:p>
        </p:txBody>
      </p:sp>
      <p:sp>
        <p:nvSpPr>
          <p:cNvPr id="175" name="Google Shape;175;p26"/>
          <p:cNvSpPr txBox="1">
            <a:spLocks noGrp="1"/>
          </p:cNvSpPr>
          <p:nvPr>
            <p:ph type="body" idx="1"/>
          </p:nvPr>
        </p:nvSpPr>
        <p:spPr>
          <a:xfrm>
            <a:off x="729450" y="1785100"/>
            <a:ext cx="7688700" cy="3161700"/>
          </a:xfrm>
          <a:prstGeom prst="rect">
            <a:avLst/>
          </a:prstGeom>
        </p:spPr>
        <p:txBody>
          <a:bodyPr spcFirstLastPara="1" wrap="square" lIns="91425" tIns="91425" rIns="91425" bIns="91425" anchor="t" anchorCtr="0">
            <a:normAutofit fontScale="92500" lnSpcReduction="20000"/>
          </a:bodyPr>
          <a:lstStyle/>
          <a:p>
            <a:pPr marL="457200" lvl="0" indent="-304958" algn="l" rtl="0">
              <a:spcBef>
                <a:spcPts val="0"/>
              </a:spcBef>
              <a:spcAft>
                <a:spcPts val="0"/>
              </a:spcAft>
              <a:buSzPct val="100000"/>
              <a:buChar char="●"/>
            </a:pPr>
            <a:r>
              <a:rPr lang="nl"/>
              <a:t>Selected prediction models:</a:t>
            </a:r>
            <a:endParaRPr/>
          </a:p>
          <a:p>
            <a:pPr marL="914400" lvl="1" indent="-293211" algn="l" rtl="0">
              <a:spcBef>
                <a:spcPts val="0"/>
              </a:spcBef>
              <a:spcAft>
                <a:spcPts val="0"/>
              </a:spcAft>
              <a:buSzPct val="100000"/>
              <a:buChar char="○"/>
            </a:pPr>
            <a:r>
              <a:rPr lang="nl"/>
              <a:t>AutoRegressive Integrated Moving Average (ARIMA)</a:t>
            </a:r>
            <a:endParaRPr/>
          </a:p>
          <a:p>
            <a:pPr marL="1371600" lvl="2" indent="-293211" algn="l" rtl="0">
              <a:spcBef>
                <a:spcPts val="0"/>
              </a:spcBef>
              <a:spcAft>
                <a:spcPts val="0"/>
              </a:spcAft>
              <a:buSzPct val="100000"/>
              <a:buChar char="■"/>
            </a:pPr>
            <a:r>
              <a:rPr lang="nl"/>
              <a:t>Classical and widely used forecasting model (baseline)</a:t>
            </a:r>
            <a:endParaRPr/>
          </a:p>
          <a:p>
            <a:pPr marL="1371600" lvl="2" indent="-293211" algn="l" rtl="0">
              <a:spcBef>
                <a:spcPts val="0"/>
              </a:spcBef>
              <a:spcAft>
                <a:spcPts val="0"/>
              </a:spcAft>
              <a:buSzPct val="100000"/>
              <a:buChar char="■"/>
            </a:pPr>
            <a:r>
              <a:rPr lang="nl"/>
              <a:t>Is effective for stationary time series data</a:t>
            </a:r>
            <a:endParaRPr/>
          </a:p>
          <a:p>
            <a:pPr marL="914400" lvl="1" indent="-293211" algn="l" rtl="0">
              <a:spcBef>
                <a:spcPts val="0"/>
              </a:spcBef>
              <a:spcAft>
                <a:spcPts val="0"/>
              </a:spcAft>
              <a:buSzPct val="100000"/>
              <a:buChar char="○"/>
            </a:pPr>
            <a:r>
              <a:rPr lang="nl"/>
              <a:t>Silverkite</a:t>
            </a:r>
            <a:endParaRPr/>
          </a:p>
          <a:p>
            <a:pPr marL="1371600" lvl="2" indent="-293211" algn="l" rtl="0">
              <a:spcBef>
                <a:spcPts val="0"/>
              </a:spcBef>
              <a:spcAft>
                <a:spcPts val="0"/>
              </a:spcAft>
              <a:buSzPct val="100000"/>
              <a:buChar char="■"/>
            </a:pPr>
            <a:r>
              <a:rPr lang="nl"/>
              <a:t>Advanced forecasting model that is designed to handle complex time series data</a:t>
            </a:r>
            <a:endParaRPr/>
          </a:p>
          <a:p>
            <a:pPr marL="1371600" lvl="2" indent="-293211" algn="l" rtl="0">
              <a:spcBef>
                <a:spcPts val="0"/>
              </a:spcBef>
              <a:spcAft>
                <a:spcPts val="0"/>
              </a:spcAft>
              <a:buSzPct val="100000"/>
              <a:buChar char="■"/>
            </a:pPr>
            <a:r>
              <a:rPr lang="nl"/>
              <a:t>Capable of automatically identifying and capturing patterns, making it highly adaptive</a:t>
            </a:r>
            <a:endParaRPr/>
          </a:p>
          <a:p>
            <a:pPr marL="914400" lvl="1" indent="-293211" algn="l" rtl="0">
              <a:spcBef>
                <a:spcPts val="0"/>
              </a:spcBef>
              <a:spcAft>
                <a:spcPts val="0"/>
              </a:spcAft>
              <a:buSzPct val="100000"/>
              <a:buChar char="○"/>
            </a:pPr>
            <a:r>
              <a:rPr lang="nl"/>
              <a:t>Recurrent neural network (RNN)</a:t>
            </a:r>
            <a:endParaRPr/>
          </a:p>
          <a:p>
            <a:pPr marL="1371600" lvl="2" indent="-293211" algn="l" rtl="0">
              <a:spcBef>
                <a:spcPts val="0"/>
              </a:spcBef>
              <a:spcAft>
                <a:spcPts val="0"/>
              </a:spcAft>
              <a:buSzPct val="100000"/>
              <a:buChar char="■"/>
            </a:pPr>
            <a:r>
              <a:rPr lang="nl"/>
              <a:t>Deep learning model that utilizes feedback loops to maintain internal states, allowing to remember past information while processing new data points</a:t>
            </a:r>
            <a:endParaRPr/>
          </a:p>
          <a:p>
            <a:pPr marL="1371600" lvl="2" indent="-293211" algn="l" rtl="0">
              <a:spcBef>
                <a:spcPts val="0"/>
              </a:spcBef>
              <a:spcAft>
                <a:spcPts val="0"/>
              </a:spcAft>
              <a:buSzPct val="100000"/>
              <a:buChar char="■"/>
            </a:pPr>
            <a:r>
              <a:rPr lang="nl"/>
              <a:t>Useful for sequential data where previous observations influence future predictions</a:t>
            </a:r>
            <a:endParaRPr/>
          </a:p>
          <a:p>
            <a:pPr marL="914400" lvl="1" indent="-293211" algn="l" rtl="0">
              <a:spcBef>
                <a:spcPts val="0"/>
              </a:spcBef>
              <a:spcAft>
                <a:spcPts val="0"/>
              </a:spcAft>
              <a:buSzPct val="100000"/>
              <a:buChar char="○"/>
            </a:pPr>
            <a:r>
              <a:rPr lang="nl"/>
              <a:t>Long short term memory network (LSTM)</a:t>
            </a:r>
            <a:endParaRPr/>
          </a:p>
          <a:p>
            <a:pPr marL="1371600" lvl="2" indent="-293211" algn="l" rtl="0">
              <a:spcBef>
                <a:spcPts val="0"/>
              </a:spcBef>
              <a:spcAft>
                <a:spcPts val="0"/>
              </a:spcAft>
              <a:buSzPct val="100000"/>
              <a:buChar char="■"/>
            </a:pPr>
            <a:r>
              <a:rPr lang="nl"/>
              <a:t>Advanced type of the RNN that introduces specialized memory cells that selectively retain or forget information. </a:t>
            </a:r>
            <a:endParaRPr/>
          </a:p>
          <a:p>
            <a:pPr marL="1371600" lvl="2" indent="-293211" algn="l" rtl="0">
              <a:spcBef>
                <a:spcPts val="0"/>
              </a:spcBef>
              <a:spcAft>
                <a:spcPts val="0"/>
              </a:spcAft>
              <a:buSzPct val="100000"/>
              <a:buChar char="■"/>
            </a:pPr>
            <a:r>
              <a:rPr lang="nl"/>
              <a:t>Useful when dealing with time series data with complex patterns and lengthy temporal dependencies</a:t>
            </a:r>
            <a:endParaRPr/>
          </a:p>
          <a:p>
            <a:pPr marL="914400" lvl="1" indent="-293211" algn="l" rtl="0">
              <a:spcBef>
                <a:spcPts val="0"/>
              </a:spcBef>
              <a:spcAft>
                <a:spcPts val="0"/>
              </a:spcAft>
              <a:buSzPct val="100000"/>
              <a:buChar char="○"/>
            </a:pPr>
            <a:r>
              <a:rPr lang="nl"/>
              <a:t>Temporal fusion transformers model (TFT)</a:t>
            </a:r>
            <a:endParaRPr/>
          </a:p>
          <a:p>
            <a:pPr marL="1371600" lvl="2" indent="-293211" algn="l" rtl="0">
              <a:spcBef>
                <a:spcPts val="0"/>
              </a:spcBef>
              <a:spcAft>
                <a:spcPts val="0"/>
              </a:spcAft>
              <a:buSzPct val="100000"/>
              <a:buChar char="■"/>
            </a:pPr>
            <a:r>
              <a:rPr lang="nl"/>
              <a:t>Advanced and state-of-the-art forecasting model that combines the power of transformers and temporal fusion techniques</a:t>
            </a:r>
            <a:endParaRPr/>
          </a:p>
          <a:p>
            <a:pPr marL="1371600" lvl="2" indent="-293211" algn="l" rtl="0">
              <a:spcBef>
                <a:spcPts val="0"/>
              </a:spcBef>
              <a:spcAft>
                <a:spcPts val="0"/>
              </a:spcAft>
              <a:buSzPct val="100000"/>
              <a:buChar char="■"/>
            </a:pPr>
            <a:r>
              <a:rPr lang="nl"/>
              <a:t>Useful for tasks that involve complex temporal patterns, long-range dependencies, and multi-horizon predictions.</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27"/>
          <p:cNvPicPr preferRelativeResize="0"/>
          <p:nvPr/>
        </p:nvPicPr>
        <p:blipFill rotWithShape="1">
          <a:blip r:embed="rId3">
            <a:alphaModFix/>
          </a:blip>
          <a:srcRect t="13367"/>
          <a:stretch/>
        </p:blipFill>
        <p:spPr>
          <a:xfrm>
            <a:off x="0" y="-1050"/>
            <a:ext cx="9144003" cy="5279649"/>
          </a:xfrm>
          <a:prstGeom prst="rect">
            <a:avLst/>
          </a:prstGeom>
          <a:noFill/>
          <a:ln>
            <a:noFill/>
          </a:ln>
        </p:spPr>
      </p:pic>
      <p:sp>
        <p:nvSpPr>
          <p:cNvPr id="181" name="Google Shape;181;p27"/>
          <p:cNvSpPr txBox="1">
            <a:spLocks noGrp="1"/>
          </p:cNvSpPr>
          <p:nvPr>
            <p:ph type="title"/>
          </p:nvPr>
        </p:nvSpPr>
        <p:spPr>
          <a:xfrm>
            <a:off x="478000" y="851950"/>
            <a:ext cx="1579500" cy="296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nl" sz="20000">
                <a:solidFill>
                  <a:schemeClr val="lt1"/>
                </a:solidFill>
              </a:rPr>
              <a:t>5</a:t>
            </a:r>
            <a:endParaRPr sz="20000">
              <a:solidFill>
                <a:schemeClr val="lt1"/>
              </a:solidFill>
            </a:endParaRPr>
          </a:p>
        </p:txBody>
      </p:sp>
      <p:sp>
        <p:nvSpPr>
          <p:cNvPr id="182" name="Google Shape;182;p27"/>
          <p:cNvSpPr txBox="1">
            <a:spLocks noGrp="1"/>
          </p:cNvSpPr>
          <p:nvPr>
            <p:ph type="title"/>
          </p:nvPr>
        </p:nvSpPr>
        <p:spPr>
          <a:xfrm>
            <a:off x="1907650" y="2665100"/>
            <a:ext cx="54369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sz="5000">
                <a:solidFill>
                  <a:schemeClr val="lt1"/>
                </a:solidFill>
              </a:rPr>
              <a:t>Empirical results</a:t>
            </a:r>
            <a:endParaRPr sz="5000">
              <a:solidFill>
                <a:schemeClr val="lt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Corn price prediction results (1/2)</a:t>
            </a:r>
            <a:endParaRPr/>
          </a:p>
        </p:txBody>
      </p:sp>
      <p:sp>
        <p:nvSpPr>
          <p:cNvPr id="188" name="Google Shape;188;p28"/>
          <p:cNvSpPr txBox="1">
            <a:spLocks noGrp="1"/>
          </p:cNvSpPr>
          <p:nvPr>
            <p:ph type="body" idx="1"/>
          </p:nvPr>
        </p:nvSpPr>
        <p:spPr>
          <a:xfrm>
            <a:off x="729450" y="2078875"/>
            <a:ext cx="41796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nl"/>
              <a:t>Model comparison (after hyperparameter tuning)</a:t>
            </a:r>
            <a:endParaRPr/>
          </a:p>
          <a:p>
            <a:pPr marL="457200" lvl="0" indent="-311150" algn="l" rtl="0">
              <a:spcBef>
                <a:spcPts val="1200"/>
              </a:spcBef>
              <a:spcAft>
                <a:spcPts val="0"/>
              </a:spcAft>
              <a:buSzPts val="1300"/>
              <a:buChar char="●"/>
            </a:pPr>
            <a:r>
              <a:rPr lang="nl"/>
              <a:t>MAPE → ARIMA</a:t>
            </a:r>
            <a:endParaRPr/>
          </a:p>
          <a:p>
            <a:pPr marL="457200" lvl="0" indent="-311150" algn="l" rtl="0">
              <a:spcBef>
                <a:spcPts val="0"/>
              </a:spcBef>
              <a:spcAft>
                <a:spcPts val="0"/>
              </a:spcAft>
              <a:buSzPts val="1300"/>
              <a:buChar char="●"/>
            </a:pPr>
            <a:r>
              <a:rPr lang="nl"/>
              <a:t>RMSE → Silverkite</a:t>
            </a:r>
            <a:endParaRPr/>
          </a:p>
          <a:p>
            <a:pPr marL="457200" lvl="0" indent="-311150" algn="l" rtl="0">
              <a:spcBef>
                <a:spcPts val="0"/>
              </a:spcBef>
              <a:spcAft>
                <a:spcPts val="0"/>
              </a:spcAft>
              <a:buSzPts val="1300"/>
              <a:buChar char="●"/>
            </a:pPr>
            <a:r>
              <a:rPr lang="nl"/>
              <a:t>R2 → ARIMA</a:t>
            </a:r>
            <a:endParaRPr/>
          </a:p>
          <a:p>
            <a:pPr marL="0" lvl="0" indent="0" algn="l" rtl="0">
              <a:spcBef>
                <a:spcPts val="1200"/>
              </a:spcBef>
              <a:spcAft>
                <a:spcPts val="1200"/>
              </a:spcAft>
              <a:buNone/>
            </a:pPr>
            <a:r>
              <a:rPr lang="nl"/>
              <a:t>The best model was ARIMA, but…..</a:t>
            </a:r>
            <a:endParaRPr/>
          </a:p>
        </p:txBody>
      </p:sp>
      <p:pic>
        <p:nvPicPr>
          <p:cNvPr id="189" name="Google Shape;189;p28"/>
          <p:cNvPicPr preferRelativeResize="0"/>
          <p:nvPr/>
        </p:nvPicPr>
        <p:blipFill>
          <a:blip r:embed="rId3">
            <a:alphaModFix/>
          </a:blip>
          <a:stretch>
            <a:fillRect/>
          </a:stretch>
        </p:blipFill>
        <p:spPr>
          <a:xfrm>
            <a:off x="5070375" y="3688825"/>
            <a:ext cx="3783376" cy="1128900"/>
          </a:xfrm>
          <a:prstGeom prst="rect">
            <a:avLst/>
          </a:prstGeom>
          <a:noFill/>
          <a:ln>
            <a:noFill/>
          </a:ln>
        </p:spPr>
      </p:pic>
      <p:pic>
        <p:nvPicPr>
          <p:cNvPr id="190" name="Google Shape;190;p28"/>
          <p:cNvPicPr preferRelativeResize="0"/>
          <p:nvPr/>
        </p:nvPicPr>
        <p:blipFill>
          <a:blip r:embed="rId4">
            <a:alphaModFix/>
          </a:blip>
          <a:stretch>
            <a:fillRect/>
          </a:stretch>
        </p:blipFill>
        <p:spPr>
          <a:xfrm>
            <a:off x="5191400" y="1853862"/>
            <a:ext cx="3393675" cy="174035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Corn price prediction results (2/2)</a:t>
            </a:r>
            <a:endParaRPr/>
          </a:p>
        </p:txBody>
      </p:sp>
      <p:sp>
        <p:nvSpPr>
          <p:cNvPr id="196" name="Google Shape;196;p29"/>
          <p:cNvSpPr txBox="1">
            <a:spLocks noGrp="1"/>
          </p:cNvSpPr>
          <p:nvPr>
            <p:ph type="body" idx="1"/>
          </p:nvPr>
        </p:nvSpPr>
        <p:spPr>
          <a:xfrm>
            <a:off x="729450" y="2078875"/>
            <a:ext cx="4179600" cy="2261100"/>
          </a:xfrm>
          <a:prstGeom prst="rect">
            <a:avLst/>
          </a:prstGeom>
        </p:spPr>
        <p:txBody>
          <a:bodyPr spcFirstLastPara="1" wrap="square" lIns="91425" tIns="72000" rIns="91425" bIns="72000" anchor="t" anchorCtr="0">
            <a:normAutofit lnSpcReduction="10000"/>
          </a:bodyPr>
          <a:lstStyle/>
          <a:p>
            <a:pPr marL="0" lvl="0" indent="0" algn="l" rtl="0">
              <a:spcBef>
                <a:spcPts val="0"/>
              </a:spcBef>
              <a:spcAft>
                <a:spcPts val="0"/>
              </a:spcAft>
              <a:buNone/>
            </a:pPr>
            <a:r>
              <a:rPr lang="nl"/>
              <a:t>Thinking about business justification:</a:t>
            </a:r>
            <a:endParaRPr/>
          </a:p>
          <a:p>
            <a:pPr marL="457200" lvl="0" indent="-311150" algn="l" rtl="0">
              <a:spcBef>
                <a:spcPts val="1200"/>
              </a:spcBef>
              <a:spcAft>
                <a:spcPts val="0"/>
              </a:spcAft>
              <a:buSzPts val="1300"/>
              <a:buChar char="●"/>
            </a:pPr>
            <a:r>
              <a:rPr lang="nl"/>
              <a:t>No model would be useful</a:t>
            </a:r>
            <a:endParaRPr/>
          </a:p>
          <a:p>
            <a:pPr marL="457200" lvl="0" indent="-311150" algn="l" rtl="0">
              <a:spcBef>
                <a:spcPts val="0"/>
              </a:spcBef>
              <a:spcAft>
                <a:spcPts val="0"/>
              </a:spcAft>
              <a:buSzPts val="1300"/>
              <a:buChar char="●"/>
            </a:pPr>
            <a:r>
              <a:rPr lang="nl"/>
              <a:t>But, trades value a price direction engine</a:t>
            </a:r>
            <a:endParaRPr/>
          </a:p>
          <a:p>
            <a:pPr marL="0" lvl="0" indent="0" algn="l" rtl="0">
              <a:spcBef>
                <a:spcPts val="1200"/>
              </a:spcBef>
              <a:spcAft>
                <a:spcPts val="0"/>
              </a:spcAft>
              <a:buNone/>
            </a:pPr>
            <a:r>
              <a:rPr lang="nl"/>
              <a:t>Alternative approach:</a:t>
            </a:r>
            <a:endParaRPr/>
          </a:p>
          <a:p>
            <a:pPr marL="457200" lvl="0" indent="-311150" algn="l" rtl="0">
              <a:spcBef>
                <a:spcPts val="1200"/>
              </a:spcBef>
              <a:spcAft>
                <a:spcPts val="0"/>
              </a:spcAft>
              <a:buSzPts val="1300"/>
              <a:buChar char="●"/>
            </a:pPr>
            <a:r>
              <a:rPr lang="nl"/>
              <a:t>Checking if a model was able to predict in the right direction</a:t>
            </a:r>
            <a:endParaRPr/>
          </a:p>
          <a:p>
            <a:pPr marL="457200" lvl="0" indent="-311150" algn="l" rtl="0">
              <a:spcBef>
                <a:spcPts val="0"/>
              </a:spcBef>
              <a:spcAft>
                <a:spcPts val="0"/>
              </a:spcAft>
              <a:buSzPts val="1300"/>
              <a:buChar char="●"/>
            </a:pPr>
            <a:r>
              <a:rPr lang="nl"/>
              <a:t>Silverkite showed the best performance with an accuracy of 62%</a:t>
            </a:r>
            <a:endParaRPr/>
          </a:p>
        </p:txBody>
      </p:sp>
      <p:pic>
        <p:nvPicPr>
          <p:cNvPr id="197" name="Google Shape;197;p29"/>
          <p:cNvPicPr preferRelativeResize="0"/>
          <p:nvPr/>
        </p:nvPicPr>
        <p:blipFill>
          <a:blip r:embed="rId3">
            <a:alphaModFix/>
          </a:blip>
          <a:stretch>
            <a:fillRect/>
          </a:stretch>
        </p:blipFill>
        <p:spPr>
          <a:xfrm>
            <a:off x="5235425" y="2163300"/>
            <a:ext cx="3451549" cy="22236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Wheat price prediction results</a:t>
            </a:r>
            <a:endParaRPr/>
          </a:p>
        </p:txBody>
      </p:sp>
      <p:sp>
        <p:nvSpPr>
          <p:cNvPr id="203" name="Google Shape;203;p30"/>
          <p:cNvSpPr txBox="1">
            <a:spLocks noGrp="1"/>
          </p:cNvSpPr>
          <p:nvPr>
            <p:ph type="body" idx="1"/>
          </p:nvPr>
        </p:nvSpPr>
        <p:spPr>
          <a:xfrm>
            <a:off x="729450" y="2078875"/>
            <a:ext cx="4361700" cy="26307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nl"/>
              <a:t>Wheat price seem to be forcastable by both own historical values and in correlation with the temperature data from farming locations (states) in the US., with following observations:</a:t>
            </a:r>
            <a:endParaRPr/>
          </a:p>
          <a:p>
            <a:pPr marL="457200" lvl="0" indent="-286385" algn="l" rtl="0">
              <a:spcBef>
                <a:spcPts val="1200"/>
              </a:spcBef>
              <a:spcAft>
                <a:spcPts val="0"/>
              </a:spcAft>
              <a:buSzPct val="100000"/>
              <a:buChar char="●"/>
            </a:pPr>
            <a:r>
              <a:rPr lang="nl"/>
              <a:t>Values obtained by forecast seem to be best at shorter prediction intervals, while long term one were not satisfactory i.e. close to 50% accuracy.</a:t>
            </a:r>
            <a:endParaRPr/>
          </a:p>
          <a:p>
            <a:pPr marL="457200" lvl="0" indent="-286385" algn="l" rtl="0">
              <a:spcBef>
                <a:spcPts val="0"/>
              </a:spcBef>
              <a:spcAft>
                <a:spcPts val="0"/>
              </a:spcAft>
              <a:buSzPct val="100000"/>
              <a:buChar char="●"/>
            </a:pPr>
            <a:r>
              <a:rPr lang="nl"/>
              <a:t>Best prediction results were achieved by LSTM model, which managed to forecast with 0.08 MAPE.</a:t>
            </a:r>
            <a:endParaRPr/>
          </a:p>
          <a:p>
            <a:pPr marL="457200" lvl="0" indent="-286385" algn="l" rtl="0">
              <a:spcBef>
                <a:spcPts val="0"/>
              </a:spcBef>
              <a:spcAft>
                <a:spcPts val="0"/>
              </a:spcAft>
              <a:buSzPct val="100000"/>
              <a:buChar char="●"/>
            </a:pPr>
            <a:r>
              <a:rPr lang="nl"/>
              <a:t>TFT model did not show good results, however, was reacting positively to adding of temperature data as “known” variable, indicating sensibility to detection of that correlation. Computation resource was hard constraint.</a:t>
            </a:r>
            <a:endParaRPr/>
          </a:p>
          <a:p>
            <a:pPr marL="457200" lvl="0" indent="-286385" algn="l" rtl="0">
              <a:spcBef>
                <a:spcPts val="0"/>
              </a:spcBef>
              <a:spcAft>
                <a:spcPts val="0"/>
              </a:spcAft>
              <a:buSzPct val="100000"/>
              <a:buChar char="●"/>
            </a:pPr>
            <a:r>
              <a:rPr lang="nl"/>
              <a:t>Potential of short term prediction is justifying further investigations on identifying additional predictors which might help mid-horizon (month+) predictions accuracy, as we suspect that such horizons might be of a  highest interest to both business and government sectors.</a:t>
            </a:r>
            <a:endParaRPr/>
          </a:p>
        </p:txBody>
      </p:sp>
      <p:pic>
        <p:nvPicPr>
          <p:cNvPr id="204" name="Google Shape;204;p30"/>
          <p:cNvPicPr preferRelativeResize="0"/>
          <p:nvPr/>
        </p:nvPicPr>
        <p:blipFill rotWithShape="1">
          <a:blip r:embed="rId3">
            <a:alphaModFix/>
          </a:blip>
          <a:srcRect t="5042"/>
          <a:stretch/>
        </p:blipFill>
        <p:spPr>
          <a:xfrm>
            <a:off x="5181625" y="2374425"/>
            <a:ext cx="3332076" cy="1409725"/>
          </a:xfrm>
          <a:prstGeom prst="rect">
            <a:avLst/>
          </a:prstGeom>
          <a:noFill/>
          <a:ln w="12700" cap="flat" cmpd="sng">
            <a:solidFill>
              <a:srgbClr val="000000"/>
            </a:solidFill>
            <a:prstDash val="solid"/>
            <a:miter lim="8000"/>
            <a:headEnd type="none" w="sm" len="sm"/>
            <a:tailEnd type="none" w="sm" len="sm"/>
          </a:ln>
        </p:spPr>
      </p:pic>
      <p:sp>
        <p:nvSpPr>
          <p:cNvPr id="205" name="Google Shape;205;p30"/>
          <p:cNvSpPr txBox="1"/>
          <p:nvPr/>
        </p:nvSpPr>
        <p:spPr>
          <a:xfrm>
            <a:off x="5091150" y="2073588"/>
            <a:ext cx="777000" cy="1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nl">
                <a:latin typeface="Lato"/>
                <a:ea typeface="Lato"/>
                <a:cs typeface="Lato"/>
                <a:sym typeface="Lato"/>
              </a:rPr>
              <a:t>LSTM</a:t>
            </a:r>
            <a:endParaRPr>
              <a:latin typeface="Lato"/>
              <a:ea typeface="Lato"/>
              <a:cs typeface="Lato"/>
              <a:sym typeface="Lato"/>
            </a:endParaRPr>
          </a:p>
        </p:txBody>
      </p:sp>
      <p:pic>
        <p:nvPicPr>
          <p:cNvPr id="206" name="Google Shape;206;p30"/>
          <p:cNvPicPr preferRelativeResize="0"/>
          <p:nvPr/>
        </p:nvPicPr>
        <p:blipFill>
          <a:blip r:embed="rId4">
            <a:alphaModFix/>
          </a:blip>
          <a:stretch>
            <a:fillRect/>
          </a:stretch>
        </p:blipFill>
        <p:spPr>
          <a:xfrm>
            <a:off x="5181616" y="3850391"/>
            <a:ext cx="2085349" cy="99372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Conclusion</a:t>
            </a:r>
            <a:endParaRPr/>
          </a:p>
        </p:txBody>
      </p:sp>
      <p:sp>
        <p:nvSpPr>
          <p:cNvPr id="212" name="Google Shape;212;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nl"/>
              <a:t>ARIMA models are very competitive compared to the other models</a:t>
            </a:r>
            <a:endParaRPr/>
          </a:p>
          <a:p>
            <a:pPr marL="457200" lvl="0" indent="-311150" algn="l" rtl="0">
              <a:spcBef>
                <a:spcPts val="0"/>
              </a:spcBef>
              <a:spcAft>
                <a:spcPts val="0"/>
              </a:spcAft>
              <a:buSzPts val="1300"/>
              <a:buAutoNum type="arabicPeriod"/>
            </a:pPr>
            <a:r>
              <a:rPr lang="nl"/>
              <a:t>Silverkite showed the best abilities to predict price directions of corn prices</a:t>
            </a:r>
            <a:endParaRPr/>
          </a:p>
          <a:p>
            <a:pPr marL="457200" lvl="0" indent="-311150" algn="l" rtl="0">
              <a:spcBef>
                <a:spcPts val="0"/>
              </a:spcBef>
              <a:spcAft>
                <a:spcPts val="0"/>
              </a:spcAft>
              <a:buSzPts val="1300"/>
              <a:buAutoNum type="arabicPeriod"/>
            </a:pPr>
            <a:r>
              <a:rPr lang="nl"/>
              <a:t>LSTM showed potential for short-term horizon forecasting</a:t>
            </a:r>
            <a:endParaRPr/>
          </a:p>
          <a:p>
            <a:pPr marL="457200" lvl="0" indent="-311150" algn="l" rtl="0">
              <a:spcBef>
                <a:spcPts val="0"/>
              </a:spcBef>
              <a:spcAft>
                <a:spcPts val="0"/>
              </a:spcAft>
              <a:buSzPts val="1300"/>
              <a:buAutoNum type="arabicPeriod"/>
            </a:pPr>
            <a:r>
              <a:rPr lang="nl"/>
              <a:t>Transformer model did not justify “state of the art” status, while being very computationally demanding</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4"/>
          <p:cNvPicPr preferRelativeResize="0"/>
          <p:nvPr/>
        </p:nvPicPr>
        <p:blipFill rotWithShape="1">
          <a:blip r:embed="rId3">
            <a:alphaModFix/>
          </a:blip>
          <a:srcRect t="13367"/>
          <a:stretch/>
        </p:blipFill>
        <p:spPr>
          <a:xfrm>
            <a:off x="0" y="-1050"/>
            <a:ext cx="9144003" cy="5279649"/>
          </a:xfrm>
          <a:prstGeom prst="rect">
            <a:avLst/>
          </a:prstGeom>
          <a:noFill/>
          <a:ln>
            <a:noFill/>
          </a:ln>
        </p:spPr>
      </p:pic>
      <p:sp>
        <p:nvSpPr>
          <p:cNvPr id="94" name="Google Shape;94;p14"/>
          <p:cNvSpPr txBox="1">
            <a:spLocks noGrp="1"/>
          </p:cNvSpPr>
          <p:nvPr>
            <p:ph type="title"/>
          </p:nvPr>
        </p:nvSpPr>
        <p:spPr>
          <a:xfrm>
            <a:off x="478000" y="851950"/>
            <a:ext cx="1579500" cy="296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nl" sz="20000">
                <a:solidFill>
                  <a:schemeClr val="lt1"/>
                </a:solidFill>
              </a:rPr>
              <a:t>1</a:t>
            </a:r>
            <a:endParaRPr sz="20000">
              <a:solidFill>
                <a:schemeClr val="lt1"/>
              </a:solidFill>
            </a:endParaRPr>
          </a:p>
        </p:txBody>
      </p:sp>
      <p:sp>
        <p:nvSpPr>
          <p:cNvPr id="95" name="Google Shape;95;p14"/>
          <p:cNvSpPr txBox="1">
            <a:spLocks noGrp="1"/>
          </p:cNvSpPr>
          <p:nvPr>
            <p:ph type="title"/>
          </p:nvPr>
        </p:nvSpPr>
        <p:spPr>
          <a:xfrm>
            <a:off x="1907650" y="2665100"/>
            <a:ext cx="43101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sz="5000">
                <a:solidFill>
                  <a:schemeClr val="lt1"/>
                </a:solidFill>
              </a:rPr>
              <a:t>Introduction</a:t>
            </a:r>
            <a:endParaRPr sz="5000">
              <a:solidFill>
                <a:schemeClr val="lt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2"/>
          <p:cNvPicPr preferRelativeResize="0"/>
          <p:nvPr/>
        </p:nvPicPr>
        <p:blipFill rotWithShape="1">
          <a:blip r:embed="rId3">
            <a:alphaModFix/>
          </a:blip>
          <a:srcRect t="13367"/>
          <a:stretch/>
        </p:blipFill>
        <p:spPr>
          <a:xfrm>
            <a:off x="0" y="-1050"/>
            <a:ext cx="9144003" cy="5279649"/>
          </a:xfrm>
          <a:prstGeom prst="rect">
            <a:avLst/>
          </a:prstGeom>
          <a:noFill/>
          <a:ln>
            <a:noFill/>
          </a:ln>
        </p:spPr>
      </p:pic>
      <p:sp>
        <p:nvSpPr>
          <p:cNvPr id="218" name="Google Shape;218;p32"/>
          <p:cNvSpPr txBox="1">
            <a:spLocks noGrp="1"/>
          </p:cNvSpPr>
          <p:nvPr>
            <p:ph type="title"/>
          </p:nvPr>
        </p:nvSpPr>
        <p:spPr>
          <a:xfrm>
            <a:off x="478000" y="851950"/>
            <a:ext cx="1579500" cy="296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nl" sz="20000">
                <a:solidFill>
                  <a:schemeClr val="lt1"/>
                </a:solidFill>
              </a:rPr>
              <a:t>6</a:t>
            </a:r>
            <a:endParaRPr sz="20000">
              <a:solidFill>
                <a:schemeClr val="lt1"/>
              </a:solidFill>
            </a:endParaRPr>
          </a:p>
        </p:txBody>
      </p:sp>
      <p:sp>
        <p:nvSpPr>
          <p:cNvPr id="219" name="Google Shape;219;p32"/>
          <p:cNvSpPr txBox="1">
            <a:spLocks noGrp="1"/>
          </p:cNvSpPr>
          <p:nvPr>
            <p:ph type="title"/>
          </p:nvPr>
        </p:nvSpPr>
        <p:spPr>
          <a:xfrm>
            <a:off x="1907650" y="2665100"/>
            <a:ext cx="54369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sz="5000">
                <a:solidFill>
                  <a:schemeClr val="lt1"/>
                </a:solidFill>
              </a:rPr>
              <a:t>Appendix</a:t>
            </a:r>
            <a:endParaRPr sz="5000">
              <a:solidFill>
                <a:schemeClr val="lt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Literature review</a:t>
            </a:r>
            <a:endParaRPr/>
          </a:p>
        </p:txBody>
      </p:sp>
      <p:sp>
        <p:nvSpPr>
          <p:cNvPr id="225" name="Google Shape;225;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298450" algn="just" rtl="0">
              <a:lnSpc>
                <a:spcPct val="130000"/>
              </a:lnSpc>
              <a:spcBef>
                <a:spcPts val="0"/>
              </a:spcBef>
              <a:spcAft>
                <a:spcPts val="0"/>
              </a:spcAft>
              <a:buClr>
                <a:srgbClr val="666666"/>
              </a:buClr>
              <a:buSzPts val="1100"/>
              <a:buFont typeface="Droid Serif"/>
              <a:buChar char="-"/>
            </a:pPr>
            <a:r>
              <a:rPr lang="nl" sz="1100">
                <a:solidFill>
                  <a:srgbClr val="666666"/>
                </a:solidFill>
                <a:uFill>
                  <a:noFill/>
                </a:uFill>
                <a:latin typeface="Droid Serif"/>
                <a:ea typeface="Droid Serif"/>
                <a:cs typeface="Droid Serif"/>
                <a:sym typeface="Droid Serif"/>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Modelling Inflation Dynamics: A Critical Review of Recent Research </a:t>
            </a:r>
            <a:endParaRPr sz="1100">
              <a:solidFill>
                <a:srgbClr val="666666"/>
              </a:solidFill>
              <a:uFill>
                <a:noFill/>
              </a:uFill>
              <a:latin typeface="Droid Serif"/>
              <a:ea typeface="Droid Serif"/>
              <a:cs typeface="Droid Serif"/>
              <a:sym typeface="Droid Serif"/>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457200" lvl="0" indent="-298450" algn="just" rtl="0">
              <a:lnSpc>
                <a:spcPct val="130000"/>
              </a:lnSpc>
              <a:spcBef>
                <a:spcPts val="0"/>
              </a:spcBef>
              <a:spcAft>
                <a:spcPts val="0"/>
              </a:spcAft>
              <a:buClr>
                <a:srgbClr val="666666"/>
              </a:buClr>
              <a:buSzPts val="1100"/>
              <a:buFont typeface="Droid Serif"/>
              <a:buChar char="-"/>
            </a:pPr>
            <a:r>
              <a:rPr lang="nl" sz="1100">
                <a:solidFill>
                  <a:srgbClr val="666666"/>
                </a:solidFill>
                <a:uFill>
                  <a:noFill/>
                </a:uFill>
                <a:latin typeface="Droid Serif"/>
                <a:ea typeface="Droid Serif"/>
                <a:cs typeface="Droid Serif"/>
                <a:sym typeface="Droid Serif"/>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Can you predict commodity stocks using a weather forecast? by I. Colbert  Medium</a:t>
            </a:r>
            <a:endParaRPr sz="1100">
              <a:solidFill>
                <a:srgbClr val="666666"/>
              </a:solidFill>
              <a:uFill>
                <a:noFill/>
              </a:uFill>
              <a:latin typeface="Droid Serif"/>
              <a:ea typeface="Droid Serif"/>
              <a:cs typeface="Droid Serif"/>
              <a:sym typeface="Droid Serif"/>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457200" lvl="0" indent="-298450" algn="just" rtl="0">
              <a:lnSpc>
                <a:spcPct val="130000"/>
              </a:lnSpc>
              <a:spcBef>
                <a:spcPts val="0"/>
              </a:spcBef>
              <a:spcAft>
                <a:spcPts val="0"/>
              </a:spcAft>
              <a:buClr>
                <a:srgbClr val="666666"/>
              </a:buClr>
              <a:buSzPts val="1100"/>
              <a:buFont typeface="Droid Serif"/>
              <a:buChar char="-"/>
            </a:pPr>
            <a:r>
              <a:rPr lang="nl" sz="1100">
                <a:solidFill>
                  <a:srgbClr val="666666"/>
                </a:solidFill>
                <a:uFill>
                  <a:noFill/>
                </a:uFill>
                <a:latin typeface="Droid Serif"/>
                <a:ea typeface="Droid Serif"/>
                <a:cs typeface="Droid Serif"/>
                <a:sym typeface="Droid Serif"/>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Climate and environmental data contribute to the prediction of grain commodity prices using deep learning</a:t>
            </a:r>
            <a:endParaRPr sz="1100">
              <a:solidFill>
                <a:srgbClr val="666666"/>
              </a:solidFill>
              <a:uFill>
                <a:noFill/>
              </a:uFill>
              <a:latin typeface="Droid Serif"/>
              <a:ea typeface="Droid Serif"/>
              <a:cs typeface="Droid Serif"/>
              <a:sym typeface="Droid Serif"/>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457200" lvl="0" indent="-298450" algn="just" rtl="0">
              <a:lnSpc>
                <a:spcPct val="130000"/>
              </a:lnSpc>
              <a:spcBef>
                <a:spcPts val="0"/>
              </a:spcBef>
              <a:spcAft>
                <a:spcPts val="0"/>
              </a:spcAft>
              <a:buClr>
                <a:srgbClr val="666666"/>
              </a:buClr>
              <a:buSzPts val="1100"/>
              <a:buFont typeface="Droid Serif"/>
              <a:buChar char="-"/>
            </a:pPr>
            <a:r>
              <a:rPr lang="nl" sz="1100">
                <a:solidFill>
                  <a:srgbClr val="666666"/>
                </a:solidFill>
                <a:uFill>
                  <a:noFill/>
                </a:uFill>
                <a:latin typeface="Droid Serif"/>
                <a:ea typeface="Droid Serif"/>
                <a:cs typeface="Droid Serif"/>
                <a:sym typeface="Droid Serif"/>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Price forecasting and evaluation: An application in agriculture. By Jon A. Brandt, David A. Bessler</a:t>
            </a:r>
            <a:endParaRPr b="1"/>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Granger Causality Results</a:t>
            </a:r>
            <a:endParaRPr/>
          </a:p>
        </p:txBody>
      </p:sp>
      <p:sp>
        <p:nvSpPr>
          <p:cNvPr id="231" name="Google Shape;231;p34"/>
          <p:cNvSpPr txBox="1">
            <a:spLocks noGrp="1"/>
          </p:cNvSpPr>
          <p:nvPr>
            <p:ph type="body" idx="1"/>
          </p:nvPr>
        </p:nvSpPr>
        <p:spPr>
          <a:xfrm>
            <a:off x="729450" y="2078875"/>
            <a:ext cx="37761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nl"/>
              <a:t>Statistically significant correlations between predictor and predicted variables. </a:t>
            </a:r>
            <a:endParaRPr/>
          </a:p>
          <a:p>
            <a:pPr marL="457200" lvl="0" indent="-311150" algn="l" rtl="0">
              <a:spcBef>
                <a:spcPts val="0"/>
              </a:spcBef>
              <a:spcAft>
                <a:spcPts val="0"/>
              </a:spcAft>
              <a:buSzPts val="1300"/>
              <a:buChar char="●"/>
            </a:pPr>
            <a:r>
              <a:rPr lang="nl"/>
              <a:t>Correlations tested with various lags. </a:t>
            </a:r>
            <a:endParaRPr/>
          </a:p>
          <a:p>
            <a:pPr marL="457200" lvl="0" indent="-311150" algn="l" rtl="0">
              <a:spcBef>
                <a:spcPts val="0"/>
              </a:spcBef>
              <a:spcAft>
                <a:spcPts val="0"/>
              </a:spcAft>
              <a:buSzPts val="1300"/>
              <a:buChar char="●"/>
            </a:pPr>
            <a:r>
              <a:rPr lang="nl"/>
              <a:t>Corn prices affected by temperature in Illinois, CPI difference, mortgage rate, and more.</a:t>
            </a:r>
            <a:endParaRPr/>
          </a:p>
        </p:txBody>
      </p:sp>
      <p:graphicFrame>
        <p:nvGraphicFramePr>
          <p:cNvPr id="232" name="Google Shape;232;p34"/>
          <p:cNvGraphicFramePr/>
          <p:nvPr/>
        </p:nvGraphicFramePr>
        <p:xfrm>
          <a:off x="4631825" y="1433400"/>
          <a:ext cx="4429900" cy="3591150"/>
        </p:xfrm>
        <a:graphic>
          <a:graphicData uri="http://schemas.openxmlformats.org/drawingml/2006/table">
            <a:tbl>
              <a:tblPr>
                <a:noFill/>
                <a:tableStyleId>{94E15F79-69EA-4D94-ABFA-4FB4D634ACB7}</a:tableStyleId>
              </a:tblPr>
              <a:tblGrid>
                <a:gridCol w="1521550"/>
                <a:gridCol w="1070875"/>
                <a:gridCol w="820025"/>
                <a:gridCol w="1017450"/>
              </a:tblGrid>
              <a:tr h="312525">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Predictor</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Predicted</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Lowest found p value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Lag for lowest found p value (months)</a:t>
                      </a:r>
                      <a:endParaRPr sz="600">
                        <a:solidFill>
                          <a:srgbClr val="666666"/>
                        </a:solidFill>
                        <a:latin typeface="Droid Serif"/>
                        <a:ea typeface="Droid Serif"/>
                        <a:cs typeface="Droid Serif"/>
                        <a:sym typeface="Droid Serif"/>
                      </a:endParaRPr>
                    </a:p>
                  </a:txBody>
                  <a:tcPr marL="63500" marR="63500" marT="63500" marB="63500"/>
                </a:tc>
              </a:tr>
              <a:tr h="247800">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Temperature in Kansas</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US wheat prices</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0.21</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3</a:t>
                      </a:r>
                      <a:endParaRPr sz="600">
                        <a:solidFill>
                          <a:srgbClr val="666666"/>
                        </a:solidFill>
                        <a:latin typeface="Droid Serif"/>
                        <a:ea typeface="Droid Serif"/>
                        <a:cs typeface="Droid Serif"/>
                        <a:sym typeface="Droid Serif"/>
                      </a:endParaRPr>
                    </a:p>
                  </a:txBody>
                  <a:tcPr marL="63500" marR="63500" marT="63500" marB="63500"/>
                </a:tc>
              </a:tr>
              <a:tr h="247800">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Precipitation in Kansas</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US wheat prices</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0.57</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1</a:t>
                      </a:r>
                      <a:endParaRPr sz="600">
                        <a:solidFill>
                          <a:srgbClr val="666666"/>
                        </a:solidFill>
                        <a:latin typeface="Droid Serif"/>
                        <a:ea typeface="Droid Serif"/>
                        <a:cs typeface="Droid Serif"/>
                        <a:sym typeface="Droid Serif"/>
                      </a:endParaRPr>
                    </a:p>
                  </a:txBody>
                  <a:tcPr marL="63500" marR="63500" marT="63500" marB="63500"/>
                </a:tc>
              </a:tr>
              <a:tr h="274975">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Temperature in New York</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US LNG prices</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0.10</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13</a:t>
                      </a:r>
                      <a:endParaRPr sz="600">
                        <a:solidFill>
                          <a:srgbClr val="666666"/>
                        </a:solidFill>
                        <a:latin typeface="Droid Serif"/>
                        <a:ea typeface="Droid Serif"/>
                        <a:cs typeface="Droid Serif"/>
                        <a:sym typeface="Droid Serif"/>
                      </a:endParaRPr>
                    </a:p>
                  </a:txBody>
                  <a:tcPr marL="63500" marR="63500" marT="63500" marB="63500"/>
                </a:tc>
              </a:tr>
              <a:tr h="274975">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Temperature in New York</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US energy price index</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0.01*</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1</a:t>
                      </a:r>
                      <a:endParaRPr sz="600">
                        <a:solidFill>
                          <a:srgbClr val="666666"/>
                        </a:solidFill>
                        <a:latin typeface="Droid Serif"/>
                        <a:ea typeface="Droid Serif"/>
                        <a:cs typeface="Droid Serif"/>
                        <a:sym typeface="Droid Serif"/>
                      </a:endParaRPr>
                    </a:p>
                  </a:txBody>
                  <a:tcPr marL="63500" marR="63500" marT="63500" marB="63500"/>
                </a:tc>
              </a:tr>
              <a:tr h="247800">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Temperature in Illinois</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US soybean price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0.006*</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6</a:t>
                      </a:r>
                      <a:endParaRPr sz="600">
                        <a:solidFill>
                          <a:srgbClr val="666666"/>
                        </a:solidFill>
                        <a:latin typeface="Droid Serif"/>
                        <a:ea typeface="Droid Serif"/>
                        <a:cs typeface="Droid Serif"/>
                        <a:sym typeface="Droid Serif"/>
                      </a:endParaRPr>
                    </a:p>
                  </a:txBody>
                  <a:tcPr marL="63500" marR="63500" marT="63500" marB="63500"/>
                </a:tc>
              </a:tr>
              <a:tr h="247800">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Precipitation in Illinois</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US soybean price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0.41</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3</a:t>
                      </a:r>
                      <a:endParaRPr sz="600">
                        <a:solidFill>
                          <a:srgbClr val="666666"/>
                        </a:solidFill>
                        <a:latin typeface="Droid Serif"/>
                        <a:ea typeface="Droid Serif"/>
                        <a:cs typeface="Droid Serif"/>
                        <a:sym typeface="Droid Serif"/>
                      </a:endParaRPr>
                    </a:p>
                  </a:txBody>
                  <a:tcPr marL="63500" marR="63500" marT="63500" marB="63500"/>
                </a:tc>
              </a:tr>
              <a:tr h="218750">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CPI difference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Corn price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0.036*</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1</a:t>
                      </a:r>
                      <a:endParaRPr sz="600">
                        <a:solidFill>
                          <a:srgbClr val="666666"/>
                        </a:solidFill>
                        <a:latin typeface="Droid Serif"/>
                        <a:ea typeface="Droid Serif"/>
                        <a:cs typeface="Droid Serif"/>
                        <a:sym typeface="Droid Serif"/>
                      </a:endParaRPr>
                    </a:p>
                  </a:txBody>
                  <a:tcPr marL="63500" marR="63500" marT="63500" marB="63500"/>
                </a:tc>
              </a:tr>
              <a:tr h="218750">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Unemployment rate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Corn price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0.665</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1</a:t>
                      </a:r>
                      <a:endParaRPr sz="600">
                        <a:solidFill>
                          <a:srgbClr val="666666"/>
                        </a:solidFill>
                        <a:latin typeface="Droid Serif"/>
                        <a:ea typeface="Droid Serif"/>
                        <a:cs typeface="Droid Serif"/>
                        <a:sym typeface="Droid Serif"/>
                      </a:endParaRPr>
                    </a:p>
                  </a:txBody>
                  <a:tcPr marL="63500" marR="63500" marT="63500" marB="63500"/>
                </a:tc>
              </a:tr>
              <a:tr h="218750">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Nasdaq difference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Corn price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0.331</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1</a:t>
                      </a:r>
                      <a:endParaRPr sz="600">
                        <a:solidFill>
                          <a:srgbClr val="666666"/>
                        </a:solidFill>
                        <a:latin typeface="Droid Serif"/>
                        <a:ea typeface="Droid Serif"/>
                        <a:cs typeface="Droid Serif"/>
                        <a:sym typeface="Droid Serif"/>
                      </a:endParaRPr>
                    </a:p>
                  </a:txBody>
                  <a:tcPr marL="63500" marR="63500" marT="63500" marB="63500"/>
                </a:tc>
              </a:tr>
              <a:tr h="312525">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Disposable income difference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Corn price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0.174</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1</a:t>
                      </a:r>
                      <a:endParaRPr sz="600">
                        <a:solidFill>
                          <a:srgbClr val="666666"/>
                        </a:solidFill>
                        <a:latin typeface="Droid Serif"/>
                        <a:ea typeface="Droid Serif"/>
                        <a:cs typeface="Droid Serif"/>
                        <a:sym typeface="Droid Serif"/>
                      </a:endParaRPr>
                    </a:p>
                  </a:txBody>
                  <a:tcPr marL="63500" marR="63500" marT="63500" marB="63500"/>
                </a:tc>
              </a:tr>
              <a:tr h="274975">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Average US temperature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Corn price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0*</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1</a:t>
                      </a:r>
                      <a:endParaRPr sz="600">
                        <a:solidFill>
                          <a:srgbClr val="666666"/>
                        </a:solidFill>
                        <a:latin typeface="Droid Serif"/>
                        <a:ea typeface="Droid Serif"/>
                        <a:cs typeface="Droid Serif"/>
                        <a:sym typeface="Droid Serif"/>
                      </a:endParaRPr>
                    </a:p>
                  </a:txBody>
                  <a:tcPr marL="63500" marR="63500" marT="63500" marB="63500"/>
                </a:tc>
              </a:tr>
              <a:tr h="218750">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Mortgage rate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Corn price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0.045*</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6</a:t>
                      </a:r>
                      <a:endParaRPr sz="600">
                        <a:solidFill>
                          <a:srgbClr val="666666"/>
                        </a:solidFill>
                        <a:latin typeface="Droid Serif"/>
                        <a:ea typeface="Droid Serif"/>
                        <a:cs typeface="Droid Serif"/>
                        <a:sym typeface="Droid Serif"/>
                      </a:endParaRPr>
                    </a:p>
                  </a:txBody>
                  <a:tcPr marL="63500" marR="63500" marT="63500" marB="63500"/>
                </a:tc>
              </a:tr>
              <a:tr h="274975">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Interaction PS difference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Corn price</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0.033*</a:t>
                      </a:r>
                      <a:endParaRPr sz="600">
                        <a:solidFill>
                          <a:srgbClr val="666666"/>
                        </a:solidFill>
                        <a:latin typeface="Droid Serif"/>
                        <a:ea typeface="Droid Serif"/>
                        <a:cs typeface="Droid Serif"/>
                        <a:sym typeface="Droid Serif"/>
                      </a:endParaRPr>
                    </a:p>
                  </a:txBody>
                  <a:tcPr marL="63500" marR="63500" marT="63500" marB="63500"/>
                </a:tc>
                <a:tc>
                  <a:txBody>
                    <a:bodyPr/>
                    <a:lstStyle/>
                    <a:p>
                      <a:pPr marL="0" lvl="0" indent="0" algn="l" rtl="0">
                        <a:spcBef>
                          <a:spcPts val="0"/>
                        </a:spcBef>
                        <a:spcAft>
                          <a:spcPts val="0"/>
                        </a:spcAft>
                        <a:buNone/>
                      </a:pPr>
                      <a:r>
                        <a:rPr lang="nl" sz="600">
                          <a:solidFill>
                            <a:srgbClr val="666666"/>
                          </a:solidFill>
                          <a:latin typeface="Droid Serif"/>
                          <a:ea typeface="Droid Serif"/>
                          <a:cs typeface="Droid Serif"/>
                          <a:sym typeface="Droid Serif"/>
                        </a:rPr>
                        <a:t>6</a:t>
                      </a:r>
                      <a:endParaRPr sz="600">
                        <a:solidFill>
                          <a:srgbClr val="666666"/>
                        </a:solidFill>
                        <a:latin typeface="Droid Serif"/>
                        <a:ea typeface="Droid Serif"/>
                        <a:cs typeface="Droid Serif"/>
                        <a:sym typeface="Droid Serif"/>
                      </a:endParaRPr>
                    </a:p>
                  </a:txBody>
                  <a:tcPr marL="63500" marR="63500" marT="63500" marB="6350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Test for Causality</a:t>
            </a:r>
            <a:endParaRPr/>
          </a:p>
        </p:txBody>
      </p:sp>
      <p:sp>
        <p:nvSpPr>
          <p:cNvPr id="238" name="Google Shape;238;p35"/>
          <p:cNvSpPr txBox="1">
            <a:spLocks noGrp="1"/>
          </p:cNvSpPr>
          <p:nvPr>
            <p:ph type="body" idx="1"/>
          </p:nvPr>
        </p:nvSpPr>
        <p:spPr>
          <a:xfrm>
            <a:off x="229375" y="2052900"/>
            <a:ext cx="4558500" cy="22611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nl" sz="1200"/>
              <a:t>Causality:</a:t>
            </a:r>
            <a:endParaRPr sz="1200"/>
          </a:p>
          <a:p>
            <a:pPr marL="914400" lvl="1" indent="-304800" algn="l" rtl="0">
              <a:spcBef>
                <a:spcPts val="0"/>
              </a:spcBef>
              <a:spcAft>
                <a:spcPts val="0"/>
              </a:spcAft>
              <a:buSzPts val="1200"/>
              <a:buChar char="○"/>
            </a:pPr>
            <a:r>
              <a:rPr lang="nl" sz="1200"/>
              <a:t>Correlations within macroeconomic variables</a:t>
            </a:r>
            <a:endParaRPr sz="1200"/>
          </a:p>
          <a:p>
            <a:pPr marL="914400" lvl="1" indent="-304800" algn="l" rtl="0">
              <a:spcBef>
                <a:spcPts val="0"/>
              </a:spcBef>
              <a:spcAft>
                <a:spcPts val="0"/>
              </a:spcAft>
              <a:buSzPts val="1200"/>
              <a:buChar char="○"/>
            </a:pPr>
            <a:r>
              <a:rPr lang="nl" sz="1200"/>
              <a:t>Interaction terms to capture joint effects</a:t>
            </a:r>
            <a:endParaRPr sz="1200"/>
          </a:p>
          <a:p>
            <a:pPr marL="914400" lvl="1" indent="-304800" algn="l" rtl="0">
              <a:spcBef>
                <a:spcPts val="0"/>
              </a:spcBef>
              <a:spcAft>
                <a:spcPts val="0"/>
              </a:spcAft>
              <a:buSzPts val="1200"/>
              <a:buChar char="○"/>
            </a:pPr>
            <a:r>
              <a:rPr lang="nl" sz="1200"/>
              <a:t>Dropped original variables to eliminate multicollinearity</a:t>
            </a:r>
            <a:endParaRPr sz="1200"/>
          </a:p>
          <a:p>
            <a:pPr marL="457200" lvl="0" indent="-304800" algn="l" rtl="0">
              <a:spcBef>
                <a:spcPts val="0"/>
              </a:spcBef>
              <a:spcAft>
                <a:spcPts val="0"/>
              </a:spcAft>
              <a:buSzPts val="1200"/>
              <a:buChar char="●"/>
            </a:pPr>
            <a:r>
              <a:rPr lang="nl" sz="1200"/>
              <a:t>Stationarity:</a:t>
            </a:r>
            <a:endParaRPr sz="1200"/>
          </a:p>
          <a:p>
            <a:pPr marL="914400" lvl="1" indent="-304800" algn="l" rtl="0">
              <a:spcBef>
                <a:spcPts val="0"/>
              </a:spcBef>
              <a:spcAft>
                <a:spcPts val="0"/>
              </a:spcAft>
              <a:buSzPts val="1200"/>
              <a:buChar char="○"/>
            </a:pPr>
            <a:r>
              <a:rPr lang="nl" sz="1200"/>
              <a:t>Augmented Dickey-Fuller-Test (ADF) with a p-value of 0.05. </a:t>
            </a:r>
            <a:endParaRPr sz="1200"/>
          </a:p>
          <a:p>
            <a:pPr marL="914400" lvl="1" indent="-304800" algn="l" rtl="0">
              <a:spcBef>
                <a:spcPts val="0"/>
              </a:spcBef>
              <a:spcAft>
                <a:spcPts val="0"/>
              </a:spcAft>
              <a:buSzPts val="1200"/>
              <a:buChar char="○"/>
            </a:pPr>
            <a:r>
              <a:rPr lang="nl" sz="1200"/>
              <a:t>Most variables were non-stationary, but Mortgage Rate and USA Average Temperatures were stationary.</a:t>
            </a:r>
            <a:endParaRPr sz="1200"/>
          </a:p>
        </p:txBody>
      </p:sp>
      <p:pic>
        <p:nvPicPr>
          <p:cNvPr id="239" name="Google Shape;239;p35"/>
          <p:cNvPicPr preferRelativeResize="0"/>
          <p:nvPr/>
        </p:nvPicPr>
        <p:blipFill rotWithShape="1">
          <a:blip r:embed="rId3">
            <a:alphaModFix/>
          </a:blip>
          <a:srcRect t="6782" b="6928"/>
          <a:stretch/>
        </p:blipFill>
        <p:spPr>
          <a:xfrm>
            <a:off x="4731625" y="2126283"/>
            <a:ext cx="2197774" cy="2114317"/>
          </a:xfrm>
          <a:prstGeom prst="rect">
            <a:avLst/>
          </a:prstGeom>
          <a:noFill/>
          <a:ln>
            <a:noFill/>
          </a:ln>
        </p:spPr>
      </p:pic>
      <p:pic>
        <p:nvPicPr>
          <p:cNvPr id="240" name="Google Shape;240;p35"/>
          <p:cNvPicPr preferRelativeResize="0"/>
          <p:nvPr/>
        </p:nvPicPr>
        <p:blipFill rotWithShape="1">
          <a:blip r:embed="rId4">
            <a:alphaModFix/>
          </a:blip>
          <a:srcRect l="8761" r="9277" b="19620"/>
          <a:stretch/>
        </p:blipFill>
        <p:spPr>
          <a:xfrm>
            <a:off x="6981025" y="2188575"/>
            <a:ext cx="2162975" cy="2318574"/>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Long Short-Term Memory (LSTM) Models</a:t>
            </a:r>
            <a:endParaRPr/>
          </a:p>
        </p:txBody>
      </p:sp>
      <p:sp>
        <p:nvSpPr>
          <p:cNvPr id="246" name="Google Shape;246;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nl"/>
              <a:t>LSTM models were created to predict US wheat prices on basis of past prices and on basis of past prices + monthly temperatures in wheat-producing US states.  </a:t>
            </a:r>
            <a:endParaRPr/>
          </a:p>
          <a:p>
            <a:pPr marL="457200" lvl="0" indent="-311150" algn="l" rtl="0">
              <a:spcBef>
                <a:spcPts val="1200"/>
              </a:spcBef>
              <a:spcAft>
                <a:spcPts val="0"/>
              </a:spcAft>
              <a:buSzPts val="1300"/>
              <a:buChar char="●"/>
            </a:pPr>
            <a:r>
              <a:rPr lang="nl"/>
              <a:t>Point-by-point prediction model, showed promising results, by using both only historical price data and mix of his.price data and temperature data.</a:t>
            </a:r>
            <a:endParaRPr/>
          </a:p>
          <a:p>
            <a:pPr marL="457200" lvl="0" indent="-311150" algn="l" rtl="0">
              <a:spcBef>
                <a:spcPts val="0"/>
              </a:spcBef>
              <a:spcAft>
                <a:spcPts val="0"/>
              </a:spcAft>
              <a:buSzPts val="1300"/>
              <a:buChar char="●"/>
            </a:pPr>
            <a:r>
              <a:rPr lang="nl"/>
              <a:t>However, longer horizon model, utilizing similar hyperparameters setup yielded completely different results.</a:t>
            </a:r>
            <a:endParaRPr/>
          </a:p>
          <a:p>
            <a:pPr marL="457200" lvl="0" indent="-311150" algn="l" rtl="0">
              <a:spcBef>
                <a:spcPts val="0"/>
              </a:spcBef>
              <a:spcAft>
                <a:spcPts val="0"/>
              </a:spcAft>
              <a:buSzPts val="1300"/>
              <a:buChar char="●"/>
            </a:pPr>
            <a:r>
              <a:rPr lang="nl"/>
              <a:t>The above point to the lack of long-term dependencies or inability of LSTM to capture the ones from data used. </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Temporal Fusion Transformer (TFT) Model</a:t>
            </a:r>
            <a:endParaRPr/>
          </a:p>
        </p:txBody>
      </p:sp>
      <p:sp>
        <p:nvSpPr>
          <p:cNvPr id="252" name="Google Shape;252;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nl"/>
              <a:t>Following current state of machine learning research and applications, we have looked into transformers as being designated as “state of the art”. Thus, we have applied temporal version of transformer model in aim to produce multivariate, multi-horizon forecast, utilizing several types of variables. The results yielded mid-level precision, in comparison to other models with following remarks:</a:t>
            </a:r>
            <a:endParaRPr/>
          </a:p>
          <a:p>
            <a:pPr marL="457200" lvl="0" indent="-298767" algn="l" rtl="0">
              <a:spcBef>
                <a:spcPts val="1200"/>
              </a:spcBef>
              <a:spcAft>
                <a:spcPts val="0"/>
              </a:spcAft>
              <a:buSzPct val="100000"/>
              <a:buChar char="●"/>
            </a:pPr>
            <a:r>
              <a:rPr lang="nl"/>
              <a:t>Several optimization attempted were utilized, in particular by searching for optimal learning rate by starting from very low value and stepwise increasing it while recording the loss - in order to plot lr vs loss and graphically identify the optimal learning rate.</a:t>
            </a:r>
            <a:endParaRPr/>
          </a:p>
          <a:p>
            <a:pPr marL="457200" lvl="0" indent="-298767" algn="l" rtl="0">
              <a:spcBef>
                <a:spcPts val="0"/>
              </a:spcBef>
              <a:spcAft>
                <a:spcPts val="0"/>
              </a:spcAft>
              <a:buSzPct val="100000"/>
              <a:buChar char="●"/>
            </a:pPr>
            <a:r>
              <a:rPr lang="nl"/>
              <a:t>Multiple status of look-back duration, total forecast horizon, epochs and number layers were manually tested.</a:t>
            </a:r>
            <a:endParaRPr/>
          </a:p>
          <a:p>
            <a:pPr marL="457200" lvl="0" indent="-298767" algn="l" rtl="0">
              <a:spcBef>
                <a:spcPts val="0"/>
              </a:spcBef>
              <a:spcAft>
                <a:spcPts val="0"/>
              </a:spcAft>
              <a:buSzPct val="100000"/>
              <a:buChar char="●"/>
            </a:pPr>
            <a:r>
              <a:rPr lang="nl"/>
              <a:t>The model is incredibly computation-heavy (we have utilized 16-CPU cloud-based machine and have resulted with average time of 6 minutes / epoch of training time with 8 hidden layers + 1 attention + 1 lstm layer setup.</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Further ARIMA models</a:t>
            </a:r>
            <a:endParaRPr/>
          </a:p>
        </p:txBody>
      </p:sp>
      <p:sp>
        <p:nvSpPr>
          <p:cNvPr id="258" name="Google Shape;258;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nl"/>
              <a:t>ARIMA models were used to predict:</a:t>
            </a:r>
            <a:endParaRPr/>
          </a:p>
          <a:p>
            <a:pPr marL="914400" lvl="1" indent="-298450" algn="l" rtl="0">
              <a:spcBef>
                <a:spcPts val="0"/>
              </a:spcBef>
              <a:spcAft>
                <a:spcPts val="0"/>
              </a:spcAft>
              <a:buSzPts val="1100"/>
              <a:buChar char="-"/>
            </a:pPr>
            <a:r>
              <a:rPr lang="nl"/>
              <a:t>US fuel price index based on temperature in New York</a:t>
            </a:r>
            <a:endParaRPr/>
          </a:p>
          <a:p>
            <a:pPr marL="914400" lvl="1" indent="-298450" algn="l" rtl="0">
              <a:spcBef>
                <a:spcPts val="0"/>
              </a:spcBef>
              <a:spcAft>
                <a:spcPts val="0"/>
              </a:spcAft>
              <a:buSzPts val="1100"/>
              <a:buChar char="-"/>
            </a:pPr>
            <a:r>
              <a:rPr lang="nl"/>
              <a:t>Soybean prices based on temperature in Kansas</a:t>
            </a:r>
            <a:endParaRPr/>
          </a:p>
          <a:p>
            <a:pPr marL="457200" lvl="0" indent="-311150" algn="l" rtl="0">
              <a:spcBef>
                <a:spcPts val="0"/>
              </a:spcBef>
              <a:spcAft>
                <a:spcPts val="0"/>
              </a:spcAft>
              <a:buSzPts val="1300"/>
              <a:buChar char="-"/>
            </a:pPr>
            <a:r>
              <a:rPr lang="nl"/>
              <a:t>Error values dropped a little compared to models without trending factors</a:t>
            </a:r>
            <a:endParaRPr/>
          </a:p>
          <a:p>
            <a:pPr marL="457200" lvl="0" indent="-311150" algn="l" rtl="0">
              <a:spcBef>
                <a:spcPts val="0"/>
              </a:spcBef>
              <a:spcAft>
                <a:spcPts val="0"/>
              </a:spcAft>
              <a:buSzPts val="1300"/>
              <a:buChar char="-"/>
            </a:pPr>
            <a:r>
              <a:rPr lang="nl"/>
              <a:t>Trending factors were low</a:t>
            </a:r>
            <a:endParaRPr/>
          </a:p>
          <a:p>
            <a:pPr marL="914400" lvl="1" indent="-298450" algn="l" rtl="0">
              <a:spcBef>
                <a:spcPts val="0"/>
              </a:spcBef>
              <a:spcAft>
                <a:spcPts val="0"/>
              </a:spcAft>
              <a:buSzPts val="1100"/>
              <a:buChar char="-"/>
            </a:pPr>
            <a:r>
              <a:rPr lang="nl"/>
              <a:t>So low they are more likely to be insignificant on the long term</a:t>
            </a:r>
            <a:endParaRPr/>
          </a:p>
          <a:p>
            <a:pPr marL="914400" lvl="1" indent="-298450" algn="l" rtl="0">
              <a:spcBef>
                <a:spcPts val="0"/>
              </a:spcBef>
              <a:spcAft>
                <a:spcPts val="0"/>
              </a:spcAft>
              <a:buSzPts val="1100"/>
              <a:buChar char="-"/>
            </a:pPr>
            <a:r>
              <a:rPr lang="nl"/>
              <a:t>Trending factors had counter intuitive influence</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Introduction and business justification</a:t>
            </a:r>
            <a:endParaRPr/>
          </a:p>
        </p:txBody>
      </p:sp>
      <p:sp>
        <p:nvSpPr>
          <p:cNvPr id="101" name="Google Shape;101;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7500" algn="l" rtl="0">
              <a:spcBef>
                <a:spcPts val="1000"/>
              </a:spcBef>
              <a:spcAft>
                <a:spcPts val="0"/>
              </a:spcAft>
              <a:buClr>
                <a:srgbClr val="000000"/>
              </a:buClr>
              <a:buSzPts val="1400"/>
              <a:buFont typeface="Arial"/>
              <a:buChar char="●"/>
            </a:pPr>
            <a:r>
              <a:rPr lang="nl" sz="1400">
                <a:solidFill>
                  <a:srgbClr val="000000"/>
                </a:solidFill>
                <a:latin typeface="Arial"/>
                <a:ea typeface="Arial"/>
                <a:cs typeface="Arial"/>
                <a:sym typeface="Arial"/>
              </a:rPr>
              <a:t>Commodity prices have a big influence on general purchasing power</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nl" sz="1400">
                <a:solidFill>
                  <a:srgbClr val="000000"/>
                </a:solidFill>
                <a:latin typeface="Arial"/>
                <a:ea typeface="Arial"/>
                <a:cs typeface="Arial"/>
                <a:sym typeface="Arial"/>
              </a:rPr>
              <a:t>It is a method of investment</a:t>
            </a:r>
            <a:endParaRPr sz="1400">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nl" sz="1400">
                <a:solidFill>
                  <a:srgbClr val="000000"/>
                </a:solidFill>
                <a:latin typeface="Arial"/>
                <a:ea typeface="Arial"/>
                <a:cs typeface="Arial"/>
                <a:sym typeface="Arial"/>
              </a:rPr>
              <a:t>Influences profits in almost all production industries</a:t>
            </a:r>
            <a:endParaRPr sz="1400">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Hypotheses</a:t>
            </a:r>
            <a:endParaRPr/>
          </a:p>
        </p:txBody>
      </p:sp>
      <p:sp>
        <p:nvSpPr>
          <p:cNvPr id="107" name="Google Shape;107;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just" rtl="0">
              <a:lnSpc>
                <a:spcPct val="130000"/>
              </a:lnSpc>
              <a:spcBef>
                <a:spcPts val="1000"/>
              </a:spcBef>
              <a:spcAft>
                <a:spcPts val="0"/>
              </a:spcAft>
              <a:buSzPts val="1300"/>
              <a:buChar char="●"/>
            </a:pPr>
            <a:r>
              <a:rPr lang="nl" sz="1100">
                <a:solidFill>
                  <a:srgbClr val="666666"/>
                </a:solidFill>
                <a:latin typeface="Droid Serif"/>
                <a:ea typeface="Droid Serif"/>
                <a:cs typeface="Droid Serif"/>
                <a:sym typeface="Droid Serif"/>
              </a:rPr>
              <a:t>There is a way to predict commodity prices better than ARIMA using state of the art machine learning algorithms</a:t>
            </a:r>
            <a:endParaRPr sz="1100">
              <a:solidFill>
                <a:srgbClr val="666666"/>
              </a:solidFill>
              <a:latin typeface="Droid Serif"/>
              <a:ea typeface="Droid Serif"/>
              <a:cs typeface="Droid Serif"/>
              <a:sym typeface="Droid Serif"/>
            </a:endParaRPr>
          </a:p>
          <a:p>
            <a:pPr marL="914400" lvl="1" indent="-298450" algn="just" rtl="0">
              <a:lnSpc>
                <a:spcPct val="130000"/>
              </a:lnSpc>
              <a:spcBef>
                <a:spcPts val="1000"/>
              </a:spcBef>
              <a:spcAft>
                <a:spcPts val="0"/>
              </a:spcAft>
              <a:buClr>
                <a:srgbClr val="666666"/>
              </a:buClr>
              <a:buSzPts val="1100"/>
              <a:buFont typeface="Droid Serif"/>
              <a:buChar char="○"/>
            </a:pPr>
            <a:r>
              <a:rPr lang="nl" sz="1100">
                <a:solidFill>
                  <a:srgbClr val="666666"/>
                </a:solidFill>
                <a:latin typeface="Droid Serif"/>
                <a:ea typeface="Droid Serif"/>
                <a:cs typeface="Droid Serif"/>
                <a:sym typeface="Droid Serif"/>
              </a:rPr>
              <a:t>Macroeconomic data and weather will be a factor in the prediction of the prices of commodities</a:t>
            </a:r>
            <a:endParaRPr sz="1100">
              <a:solidFill>
                <a:srgbClr val="666666"/>
              </a:solidFill>
              <a:latin typeface="Droid Serif"/>
              <a:ea typeface="Droid Serif"/>
              <a:cs typeface="Droid Serif"/>
              <a:sym typeface="Droid Serif"/>
            </a:endParaRPr>
          </a:p>
          <a:p>
            <a:pPr marL="914400" lvl="1" indent="-298450" algn="just" rtl="0">
              <a:lnSpc>
                <a:spcPct val="130000"/>
              </a:lnSpc>
              <a:spcBef>
                <a:spcPts val="1000"/>
              </a:spcBef>
              <a:spcAft>
                <a:spcPts val="0"/>
              </a:spcAft>
              <a:buClr>
                <a:srgbClr val="666666"/>
              </a:buClr>
              <a:buSzPts val="1100"/>
              <a:buFont typeface="Droid Serif"/>
              <a:buChar char="○"/>
            </a:pPr>
            <a:r>
              <a:rPr lang="nl">
                <a:solidFill>
                  <a:srgbClr val="666666"/>
                </a:solidFill>
                <a:latin typeface="Droid Serif"/>
                <a:ea typeface="Droid Serif"/>
                <a:cs typeface="Droid Serif"/>
                <a:sym typeface="Droid Serif"/>
              </a:rPr>
              <a:t>Transformer models can outperform direct models such as LSTM and traditional models such as ARIMA</a:t>
            </a:r>
            <a:endParaRPr>
              <a:solidFill>
                <a:srgbClr val="666666"/>
              </a:solidFill>
              <a:latin typeface="Droid Serif"/>
              <a:ea typeface="Droid Serif"/>
              <a:cs typeface="Droid Serif"/>
              <a:sym typeface="Droid Serif"/>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17"/>
          <p:cNvPicPr preferRelativeResize="0"/>
          <p:nvPr/>
        </p:nvPicPr>
        <p:blipFill rotWithShape="1">
          <a:blip r:embed="rId3">
            <a:alphaModFix/>
          </a:blip>
          <a:srcRect t="13367"/>
          <a:stretch/>
        </p:blipFill>
        <p:spPr>
          <a:xfrm>
            <a:off x="0" y="-1050"/>
            <a:ext cx="9144003" cy="5279649"/>
          </a:xfrm>
          <a:prstGeom prst="rect">
            <a:avLst/>
          </a:prstGeom>
          <a:noFill/>
          <a:ln>
            <a:noFill/>
          </a:ln>
        </p:spPr>
      </p:pic>
      <p:sp>
        <p:nvSpPr>
          <p:cNvPr id="113" name="Google Shape;113;p17"/>
          <p:cNvSpPr txBox="1">
            <a:spLocks noGrp="1"/>
          </p:cNvSpPr>
          <p:nvPr>
            <p:ph type="title"/>
          </p:nvPr>
        </p:nvSpPr>
        <p:spPr>
          <a:xfrm>
            <a:off x="478000" y="851950"/>
            <a:ext cx="1579500" cy="296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nl" sz="20000">
                <a:solidFill>
                  <a:schemeClr val="lt1"/>
                </a:solidFill>
              </a:rPr>
              <a:t>2</a:t>
            </a:r>
            <a:endParaRPr sz="20000">
              <a:solidFill>
                <a:schemeClr val="lt1"/>
              </a:solidFill>
            </a:endParaRPr>
          </a:p>
        </p:txBody>
      </p:sp>
      <p:sp>
        <p:nvSpPr>
          <p:cNvPr id="114" name="Google Shape;114;p17"/>
          <p:cNvSpPr txBox="1">
            <a:spLocks noGrp="1"/>
          </p:cNvSpPr>
          <p:nvPr>
            <p:ph type="title"/>
          </p:nvPr>
        </p:nvSpPr>
        <p:spPr>
          <a:xfrm>
            <a:off x="1907650" y="2665100"/>
            <a:ext cx="54369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sz="5000">
                <a:solidFill>
                  <a:schemeClr val="lt1"/>
                </a:solidFill>
              </a:rPr>
              <a:t>Data description</a:t>
            </a:r>
            <a:endParaRPr sz="5000">
              <a:solidFill>
                <a:schemeClr val="lt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Data description</a:t>
            </a:r>
            <a:endParaRPr/>
          </a:p>
        </p:txBody>
      </p:sp>
      <p:sp>
        <p:nvSpPr>
          <p:cNvPr id="120" name="Google Shape;120;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nl"/>
              <a:t>Commodity prices dataset</a:t>
            </a:r>
            <a:endParaRPr/>
          </a:p>
          <a:p>
            <a:pPr marL="914400" lvl="1" indent="-298450" algn="l" rtl="0">
              <a:spcBef>
                <a:spcPts val="0"/>
              </a:spcBef>
              <a:spcAft>
                <a:spcPts val="0"/>
              </a:spcAft>
              <a:buSzPts val="1100"/>
              <a:buChar char="○"/>
            </a:pPr>
            <a:r>
              <a:rPr lang="nl"/>
              <a:t>Consists of the monthly prices of 53 commodities from 1980 to 2016, primarily US indexes, </a:t>
            </a:r>
            <a:endParaRPr/>
          </a:p>
          <a:p>
            <a:pPr marL="457200" lvl="0" indent="-311150" algn="l" rtl="0">
              <a:spcBef>
                <a:spcPts val="0"/>
              </a:spcBef>
              <a:spcAft>
                <a:spcPts val="0"/>
              </a:spcAft>
              <a:buSzPts val="1300"/>
              <a:buChar char="●"/>
            </a:pPr>
            <a:r>
              <a:rPr lang="nl"/>
              <a:t>US weather data:</a:t>
            </a:r>
            <a:endParaRPr/>
          </a:p>
          <a:p>
            <a:pPr marL="914400" lvl="1" indent="-298450" algn="l" rtl="0">
              <a:spcBef>
                <a:spcPts val="0"/>
              </a:spcBef>
              <a:spcAft>
                <a:spcPts val="0"/>
              </a:spcAft>
              <a:buSzPts val="1100"/>
              <a:buChar char="○"/>
            </a:pPr>
            <a:r>
              <a:rPr lang="nl"/>
              <a:t>Consists of monthly average temperatures in all US states from 1950 to 2022, </a:t>
            </a:r>
            <a:endParaRPr/>
          </a:p>
          <a:p>
            <a:pPr marL="914400" lvl="1" indent="-298450" algn="l" rtl="0">
              <a:spcBef>
                <a:spcPts val="0"/>
              </a:spcBef>
              <a:spcAft>
                <a:spcPts val="0"/>
              </a:spcAft>
              <a:buSzPts val="1100"/>
              <a:buChar char="○"/>
            </a:pPr>
            <a:r>
              <a:rPr lang="nl"/>
              <a:t>Specific states average precipitation per month, </a:t>
            </a:r>
            <a:endParaRPr/>
          </a:p>
          <a:p>
            <a:pPr marL="457200" lvl="0" indent="-311150" algn="l" rtl="0">
              <a:spcBef>
                <a:spcPts val="0"/>
              </a:spcBef>
              <a:spcAft>
                <a:spcPts val="0"/>
              </a:spcAft>
              <a:buSzPts val="1300"/>
              <a:buChar char="●"/>
            </a:pPr>
            <a:r>
              <a:rPr lang="nl"/>
              <a:t>US macroeconomic data:</a:t>
            </a:r>
            <a:endParaRPr/>
          </a:p>
          <a:p>
            <a:pPr marL="914400" lvl="1" indent="-298450" algn="l" rtl="0">
              <a:spcBef>
                <a:spcPts val="0"/>
              </a:spcBef>
              <a:spcAft>
                <a:spcPts val="0"/>
              </a:spcAft>
              <a:buSzPts val="1100"/>
              <a:buChar char="○"/>
            </a:pPr>
            <a:r>
              <a:rPr lang="nl"/>
              <a:t>Inflation, NASDAQ index, mortgage rates, unemployment, disposable income, personal consumption, personal savings from 1980 to 2022,</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19"/>
          <p:cNvPicPr preferRelativeResize="0"/>
          <p:nvPr/>
        </p:nvPicPr>
        <p:blipFill rotWithShape="1">
          <a:blip r:embed="rId3">
            <a:alphaModFix/>
          </a:blip>
          <a:srcRect t="13367"/>
          <a:stretch/>
        </p:blipFill>
        <p:spPr>
          <a:xfrm>
            <a:off x="0" y="-1050"/>
            <a:ext cx="9144003" cy="5279649"/>
          </a:xfrm>
          <a:prstGeom prst="rect">
            <a:avLst/>
          </a:prstGeom>
          <a:noFill/>
          <a:ln>
            <a:noFill/>
          </a:ln>
        </p:spPr>
      </p:pic>
      <p:sp>
        <p:nvSpPr>
          <p:cNvPr id="126" name="Google Shape;126;p19"/>
          <p:cNvSpPr txBox="1">
            <a:spLocks noGrp="1"/>
          </p:cNvSpPr>
          <p:nvPr>
            <p:ph type="title"/>
          </p:nvPr>
        </p:nvSpPr>
        <p:spPr>
          <a:xfrm>
            <a:off x="478000" y="851950"/>
            <a:ext cx="1579500" cy="296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nl" sz="20000">
                <a:solidFill>
                  <a:schemeClr val="lt1"/>
                </a:solidFill>
              </a:rPr>
              <a:t>3</a:t>
            </a:r>
            <a:endParaRPr sz="20000">
              <a:solidFill>
                <a:schemeClr val="lt1"/>
              </a:solidFill>
            </a:endParaRPr>
          </a:p>
        </p:txBody>
      </p:sp>
      <p:sp>
        <p:nvSpPr>
          <p:cNvPr id="127" name="Google Shape;127;p19"/>
          <p:cNvSpPr txBox="1">
            <a:spLocks noGrp="1"/>
          </p:cNvSpPr>
          <p:nvPr>
            <p:ph type="title"/>
          </p:nvPr>
        </p:nvSpPr>
        <p:spPr>
          <a:xfrm>
            <a:off x="1907650" y="2665100"/>
            <a:ext cx="54369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sz="5000">
                <a:solidFill>
                  <a:schemeClr val="lt1"/>
                </a:solidFill>
              </a:rPr>
              <a:t>Data cleaning</a:t>
            </a:r>
            <a:endParaRPr sz="5000">
              <a:solidFill>
                <a:schemeClr val="lt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Data cleaning and preparation</a:t>
            </a:r>
            <a:endParaRPr/>
          </a:p>
        </p:txBody>
      </p:sp>
      <p:sp>
        <p:nvSpPr>
          <p:cNvPr id="133" name="Google Shape;133;p20"/>
          <p:cNvSpPr txBox="1">
            <a:spLocks noGrp="1"/>
          </p:cNvSpPr>
          <p:nvPr>
            <p:ph type="body" idx="1"/>
          </p:nvPr>
        </p:nvSpPr>
        <p:spPr>
          <a:xfrm>
            <a:off x="727650" y="200092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nl"/>
              <a:t>Data cleansing and merging three datasets (US commodity prices, US macroeconomic data, and US weather data). </a:t>
            </a:r>
            <a:endParaRPr/>
          </a:p>
          <a:p>
            <a:pPr marL="457200" lvl="0" indent="-311150" algn="l" rtl="0">
              <a:spcBef>
                <a:spcPts val="0"/>
              </a:spcBef>
              <a:spcAft>
                <a:spcPts val="0"/>
              </a:spcAft>
              <a:buSzPts val="1300"/>
              <a:buChar char="●"/>
            </a:pPr>
            <a:r>
              <a:rPr lang="nl"/>
              <a:t>Alternative weather dataset. </a:t>
            </a:r>
            <a:endParaRPr/>
          </a:p>
          <a:p>
            <a:pPr marL="457200" lvl="0" indent="-311150" algn="l" rtl="0">
              <a:spcBef>
                <a:spcPts val="0"/>
              </a:spcBef>
              <a:spcAft>
                <a:spcPts val="0"/>
              </a:spcAft>
              <a:buSzPts val="1300"/>
              <a:buChar char="●"/>
            </a:pPr>
            <a:r>
              <a:rPr lang="nl"/>
              <a:t>Monthly data from November 1980 to February 2016 </a:t>
            </a:r>
            <a:endParaRPr/>
          </a:p>
          <a:p>
            <a:pPr marL="457200" lvl="0" indent="-311150" algn="l" rtl="0">
              <a:spcBef>
                <a:spcPts val="0"/>
              </a:spcBef>
              <a:spcAft>
                <a:spcPts val="0"/>
              </a:spcAft>
              <a:buSzPts val="1300"/>
              <a:buChar char="●"/>
            </a:pPr>
            <a:r>
              <a:rPr lang="nl"/>
              <a:t>Time-series format (ts or xts/zoo).</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nl"/>
              <a:t>Inspection of Corn Prices </a:t>
            </a:r>
            <a:endParaRPr/>
          </a:p>
        </p:txBody>
      </p:sp>
      <p:sp>
        <p:nvSpPr>
          <p:cNvPr id="139" name="Google Shape;139;p21"/>
          <p:cNvSpPr txBox="1">
            <a:spLocks noGrp="1"/>
          </p:cNvSpPr>
          <p:nvPr>
            <p:ph type="body" idx="1"/>
          </p:nvPr>
        </p:nvSpPr>
        <p:spPr>
          <a:xfrm>
            <a:off x="729450" y="1853850"/>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nl"/>
              <a:t>No specific pattern in corn prices. </a:t>
            </a:r>
            <a:endParaRPr/>
          </a:p>
          <a:p>
            <a:pPr marL="457200" lvl="0" indent="-311150" algn="l" rtl="0">
              <a:spcBef>
                <a:spcPts val="0"/>
              </a:spcBef>
              <a:spcAft>
                <a:spcPts val="0"/>
              </a:spcAft>
              <a:buSzPts val="1300"/>
              <a:buChar char="●"/>
            </a:pPr>
            <a:r>
              <a:rPr lang="nl"/>
              <a:t>Lack of seasonality compared to average temperatures. </a:t>
            </a:r>
            <a:endParaRPr/>
          </a:p>
          <a:p>
            <a:pPr marL="457200" lvl="0" indent="-311150" algn="l" rtl="0">
              <a:spcBef>
                <a:spcPts val="0"/>
              </a:spcBef>
              <a:spcAft>
                <a:spcPts val="0"/>
              </a:spcAft>
              <a:buSzPts val="1300"/>
              <a:buChar char="●"/>
            </a:pPr>
            <a:r>
              <a:rPr lang="nl"/>
              <a:t>Increase in corn prices with changing variability. </a:t>
            </a:r>
            <a:endParaRPr/>
          </a:p>
          <a:p>
            <a:pPr marL="457200" lvl="0" indent="-311150" algn="l" rtl="0">
              <a:spcBef>
                <a:spcPts val="0"/>
              </a:spcBef>
              <a:spcAft>
                <a:spcPts val="0"/>
              </a:spcAft>
              <a:buSzPts val="1300"/>
              <a:buChar char="●"/>
            </a:pPr>
            <a:r>
              <a:rPr lang="nl"/>
              <a:t>Higher volatility during the 2008 financial crisis.</a:t>
            </a:r>
            <a:endParaRPr/>
          </a:p>
        </p:txBody>
      </p:sp>
      <p:pic>
        <p:nvPicPr>
          <p:cNvPr id="140" name="Google Shape;140;p21"/>
          <p:cNvPicPr preferRelativeResize="0"/>
          <p:nvPr/>
        </p:nvPicPr>
        <p:blipFill rotWithShape="1">
          <a:blip r:embed="rId3">
            <a:alphaModFix/>
          </a:blip>
          <a:srcRect t="3446" r="4716"/>
          <a:stretch/>
        </p:blipFill>
        <p:spPr>
          <a:xfrm>
            <a:off x="2266525" y="2958775"/>
            <a:ext cx="2017200" cy="2184725"/>
          </a:xfrm>
          <a:prstGeom prst="rect">
            <a:avLst/>
          </a:prstGeom>
          <a:noFill/>
          <a:ln>
            <a:noFill/>
          </a:ln>
        </p:spPr>
      </p:pic>
      <p:pic>
        <p:nvPicPr>
          <p:cNvPr id="141" name="Google Shape;141;p21"/>
          <p:cNvPicPr preferRelativeResize="0"/>
          <p:nvPr/>
        </p:nvPicPr>
        <p:blipFill rotWithShape="1">
          <a:blip r:embed="rId4">
            <a:alphaModFix/>
          </a:blip>
          <a:srcRect t="3549" r="4141"/>
          <a:stretch/>
        </p:blipFill>
        <p:spPr>
          <a:xfrm>
            <a:off x="4572000" y="2958750"/>
            <a:ext cx="2017200" cy="2184776"/>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1924</Words>
  <Application>Microsoft Office PowerPoint</Application>
  <PresentationFormat>On-screen Show (16:9)</PresentationFormat>
  <Paragraphs>224</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Raleway</vt:lpstr>
      <vt:lpstr>Droid Serif</vt:lpstr>
      <vt:lpstr>Lato</vt:lpstr>
      <vt:lpstr>Roboto</vt:lpstr>
      <vt:lpstr>Streamline</vt:lpstr>
      <vt:lpstr>Predicting commodity prices</vt:lpstr>
      <vt:lpstr>1</vt:lpstr>
      <vt:lpstr>Introduction and business justification</vt:lpstr>
      <vt:lpstr>Hypotheses</vt:lpstr>
      <vt:lpstr>2</vt:lpstr>
      <vt:lpstr>Data description</vt:lpstr>
      <vt:lpstr>3</vt:lpstr>
      <vt:lpstr>Data cleaning and preparation</vt:lpstr>
      <vt:lpstr>Inspection of Corn Prices </vt:lpstr>
      <vt:lpstr>Test for Stationarity and Transforming time series</vt:lpstr>
      <vt:lpstr>Test for Causality</vt:lpstr>
      <vt:lpstr>4</vt:lpstr>
      <vt:lpstr>Modelling techniques used</vt:lpstr>
      <vt:lpstr>Modelling techniques used</vt:lpstr>
      <vt:lpstr>5</vt:lpstr>
      <vt:lpstr>Corn price prediction results (1/2)</vt:lpstr>
      <vt:lpstr>Corn price prediction results (2/2)</vt:lpstr>
      <vt:lpstr>Wheat price prediction results</vt:lpstr>
      <vt:lpstr>Conclusion</vt:lpstr>
      <vt:lpstr>6</vt:lpstr>
      <vt:lpstr>Literature review</vt:lpstr>
      <vt:lpstr>Granger Causality Results</vt:lpstr>
      <vt:lpstr>Test for Causality</vt:lpstr>
      <vt:lpstr>Long Short-Term Memory (LSTM) Models</vt:lpstr>
      <vt:lpstr>Temporal Fusion Transformer (TFT) Model</vt:lpstr>
      <vt:lpstr>Further ARIMA models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commodity prices</dc:title>
  <dc:creator>Stijn</dc:creator>
  <cp:lastModifiedBy>Stijn</cp:lastModifiedBy>
  <cp:revision>1</cp:revision>
  <dcterms:modified xsi:type="dcterms:W3CDTF">2023-07-23T20:16:37Z</dcterms:modified>
</cp:coreProperties>
</file>