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svg" ContentType="image/svg+xml"/>
  <Override PartName="/docMetadata/LabelInfo.xml" ContentType="application/vnd.ms-office.classificationlabels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58" r:id="rId6"/>
    <p:sldId id="272" r:id="rId7"/>
    <p:sldId id="273" r:id="rId8"/>
    <p:sldId id="275" r:id="rId9"/>
    <p:sldId id="276" r:id="rId10"/>
    <p:sldId id="274" r:id="rId11"/>
    <p:sldId id="27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15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721468C-9E09-4397-8F38-C6ABFAB7C0BA}" v="13" dt="2023-06-29T15:40:06.90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0704" autoAdjust="0"/>
  </p:normalViewPr>
  <p:slideViewPr>
    <p:cSldViewPr snapToGrid="0">
      <p:cViewPr varScale="1">
        <p:scale>
          <a:sx n="80" d="100"/>
          <a:sy n="80" d="100"/>
        </p:scale>
        <p:origin x="-84" y="-7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ijn Jorissen" userId="c612ba08-1cd4-441c-beb3-41f191449c5a" providerId="ADAL" clId="{F721468C-9E09-4397-8F38-C6ABFAB7C0BA}"/>
    <pc:docChg chg="undo custSel addSld delSld modSld sldOrd">
      <pc:chgData name="Stijn Jorissen" userId="c612ba08-1cd4-441c-beb3-41f191449c5a" providerId="ADAL" clId="{F721468C-9E09-4397-8F38-C6ABFAB7C0BA}" dt="2023-06-29T15:46:00.446" v="2555"/>
      <pc:docMkLst>
        <pc:docMk/>
      </pc:docMkLst>
      <pc:sldChg chg="modSp mod">
        <pc:chgData name="Stijn Jorissen" userId="c612ba08-1cd4-441c-beb3-41f191449c5a" providerId="ADAL" clId="{F721468C-9E09-4397-8F38-C6ABFAB7C0BA}" dt="2023-06-29T12:34:13.422" v="35" actId="20577"/>
        <pc:sldMkLst>
          <pc:docMk/>
          <pc:sldMk cId="2586058810" sldId="256"/>
        </pc:sldMkLst>
        <pc:spChg chg="mod">
          <ac:chgData name="Stijn Jorissen" userId="c612ba08-1cd4-441c-beb3-41f191449c5a" providerId="ADAL" clId="{F721468C-9E09-4397-8F38-C6ABFAB7C0BA}" dt="2023-06-29T12:34:13.422" v="35" actId="20577"/>
          <ac:spMkLst>
            <pc:docMk/>
            <pc:sldMk cId="2586058810" sldId="256"/>
            <ac:spMk id="2" creationId="{CFE75451-6A4B-484B-9ED1-353CCE25B0F4}"/>
          </ac:spMkLst>
        </pc:spChg>
      </pc:sldChg>
      <pc:sldChg chg="del">
        <pc:chgData name="Stijn Jorissen" userId="c612ba08-1cd4-441c-beb3-41f191449c5a" providerId="ADAL" clId="{F721468C-9E09-4397-8F38-C6ABFAB7C0BA}" dt="2023-06-29T15:31:25.313" v="1975" actId="47"/>
        <pc:sldMkLst>
          <pc:docMk/>
          <pc:sldMk cId="1713219598" sldId="257"/>
        </pc:sldMkLst>
      </pc:sldChg>
      <pc:sldChg chg="modSp mod ord">
        <pc:chgData name="Stijn Jorissen" userId="c612ba08-1cd4-441c-beb3-41f191449c5a" providerId="ADAL" clId="{F721468C-9E09-4397-8F38-C6ABFAB7C0BA}" dt="2023-06-29T14:22:15.611" v="246" actId="20577"/>
        <pc:sldMkLst>
          <pc:docMk/>
          <pc:sldMk cId="3571516367" sldId="258"/>
        </pc:sldMkLst>
        <pc:spChg chg="mod">
          <ac:chgData name="Stijn Jorissen" userId="c612ba08-1cd4-441c-beb3-41f191449c5a" providerId="ADAL" clId="{F721468C-9E09-4397-8F38-C6ABFAB7C0BA}" dt="2023-06-29T12:41:46.398" v="82" actId="20577"/>
          <ac:spMkLst>
            <pc:docMk/>
            <pc:sldMk cId="3571516367" sldId="258"/>
            <ac:spMk id="2" creationId="{0A32731C-311B-46F7-A865-6C3AF6B09A47}"/>
          </ac:spMkLst>
        </pc:spChg>
        <pc:spChg chg="mod">
          <ac:chgData name="Stijn Jorissen" userId="c612ba08-1cd4-441c-beb3-41f191449c5a" providerId="ADAL" clId="{F721468C-9E09-4397-8F38-C6ABFAB7C0BA}" dt="2023-06-29T14:22:15.611" v="246" actId="20577"/>
          <ac:spMkLst>
            <pc:docMk/>
            <pc:sldMk cId="3571516367" sldId="258"/>
            <ac:spMk id="3" creationId="{9D5232F9-FD00-464A-9F17-619C91AEF8F3}"/>
          </ac:spMkLst>
        </pc:spChg>
        <pc:spChg chg="mod">
          <ac:chgData name="Stijn Jorissen" userId="c612ba08-1cd4-441c-beb3-41f191449c5a" providerId="ADAL" clId="{F721468C-9E09-4397-8F38-C6ABFAB7C0BA}" dt="2023-06-29T12:40:54.539" v="41" actId="20577"/>
          <ac:spMkLst>
            <pc:docMk/>
            <pc:sldMk cId="3571516367" sldId="258"/>
            <ac:spMk id="4" creationId="{70E12647-CCB2-45E2-A9CB-A868F490497E}"/>
          </ac:spMkLst>
        </pc:spChg>
        <pc:spChg chg="mod">
          <ac:chgData name="Stijn Jorissen" userId="c612ba08-1cd4-441c-beb3-41f191449c5a" providerId="ADAL" clId="{F721468C-9E09-4397-8F38-C6ABFAB7C0BA}" dt="2023-06-29T12:41:02.482" v="52" actId="20577"/>
          <ac:spMkLst>
            <pc:docMk/>
            <pc:sldMk cId="3571516367" sldId="258"/>
            <ac:spMk id="5" creationId="{8D51ED20-04D4-4894-B0C2-9C541A61A734}"/>
          </ac:spMkLst>
        </pc:spChg>
      </pc:sldChg>
      <pc:sldChg chg="del">
        <pc:chgData name="Stijn Jorissen" userId="c612ba08-1cd4-441c-beb3-41f191449c5a" providerId="ADAL" clId="{F721468C-9E09-4397-8F38-C6ABFAB7C0BA}" dt="2023-06-29T15:31:32.657" v="1983" actId="47"/>
        <pc:sldMkLst>
          <pc:docMk/>
          <pc:sldMk cId="332104327" sldId="259"/>
        </pc:sldMkLst>
      </pc:sldChg>
      <pc:sldChg chg="del">
        <pc:chgData name="Stijn Jorissen" userId="c612ba08-1cd4-441c-beb3-41f191449c5a" providerId="ADAL" clId="{F721468C-9E09-4397-8F38-C6ABFAB7C0BA}" dt="2023-06-29T15:31:33.498" v="1984" actId="47"/>
        <pc:sldMkLst>
          <pc:docMk/>
          <pc:sldMk cId="1663780162" sldId="260"/>
        </pc:sldMkLst>
      </pc:sldChg>
      <pc:sldChg chg="del">
        <pc:chgData name="Stijn Jorissen" userId="c612ba08-1cd4-441c-beb3-41f191449c5a" providerId="ADAL" clId="{F721468C-9E09-4397-8F38-C6ABFAB7C0BA}" dt="2023-06-29T15:31:34.313" v="1985" actId="47"/>
        <pc:sldMkLst>
          <pc:docMk/>
          <pc:sldMk cId="1429429409" sldId="261"/>
        </pc:sldMkLst>
      </pc:sldChg>
      <pc:sldChg chg="del">
        <pc:chgData name="Stijn Jorissen" userId="c612ba08-1cd4-441c-beb3-41f191449c5a" providerId="ADAL" clId="{F721468C-9E09-4397-8F38-C6ABFAB7C0BA}" dt="2023-06-29T15:31:26.308" v="1976" actId="47"/>
        <pc:sldMkLst>
          <pc:docMk/>
          <pc:sldMk cId="379728094" sldId="262"/>
        </pc:sldMkLst>
      </pc:sldChg>
      <pc:sldChg chg="del">
        <pc:chgData name="Stijn Jorissen" userId="c612ba08-1cd4-441c-beb3-41f191449c5a" providerId="ADAL" clId="{F721468C-9E09-4397-8F38-C6ABFAB7C0BA}" dt="2023-06-29T15:31:30.928" v="1981" actId="47"/>
        <pc:sldMkLst>
          <pc:docMk/>
          <pc:sldMk cId="4055079983" sldId="263"/>
        </pc:sldMkLst>
      </pc:sldChg>
      <pc:sldChg chg="del">
        <pc:chgData name="Stijn Jorissen" userId="c612ba08-1cd4-441c-beb3-41f191449c5a" providerId="ADAL" clId="{F721468C-9E09-4397-8F38-C6ABFAB7C0BA}" dt="2023-06-29T15:31:30.008" v="1980" actId="47"/>
        <pc:sldMkLst>
          <pc:docMk/>
          <pc:sldMk cId="2619301236" sldId="264"/>
        </pc:sldMkLst>
      </pc:sldChg>
      <pc:sldChg chg="del">
        <pc:chgData name="Stijn Jorissen" userId="c612ba08-1cd4-441c-beb3-41f191449c5a" providerId="ADAL" clId="{F721468C-9E09-4397-8F38-C6ABFAB7C0BA}" dt="2023-06-29T15:31:29.037" v="1979" actId="47"/>
        <pc:sldMkLst>
          <pc:docMk/>
          <pc:sldMk cId="744379741" sldId="265"/>
        </pc:sldMkLst>
      </pc:sldChg>
      <pc:sldChg chg="del">
        <pc:chgData name="Stijn Jorissen" userId="c612ba08-1cd4-441c-beb3-41f191449c5a" providerId="ADAL" clId="{F721468C-9E09-4397-8F38-C6ABFAB7C0BA}" dt="2023-06-29T15:31:35.124" v="1986" actId="47"/>
        <pc:sldMkLst>
          <pc:docMk/>
          <pc:sldMk cId="1742861620" sldId="266"/>
        </pc:sldMkLst>
      </pc:sldChg>
      <pc:sldChg chg="del">
        <pc:chgData name="Stijn Jorissen" userId="c612ba08-1cd4-441c-beb3-41f191449c5a" providerId="ADAL" clId="{F721468C-9E09-4397-8F38-C6ABFAB7C0BA}" dt="2023-06-29T15:31:27.192" v="1977" actId="47"/>
        <pc:sldMkLst>
          <pc:docMk/>
          <pc:sldMk cId="2303579910" sldId="268"/>
        </pc:sldMkLst>
      </pc:sldChg>
      <pc:sldChg chg="del">
        <pc:chgData name="Stijn Jorissen" userId="c612ba08-1cd4-441c-beb3-41f191449c5a" providerId="ADAL" clId="{F721468C-9E09-4397-8F38-C6ABFAB7C0BA}" dt="2023-06-29T15:31:28.036" v="1978" actId="47"/>
        <pc:sldMkLst>
          <pc:docMk/>
          <pc:sldMk cId="2499682613" sldId="269"/>
        </pc:sldMkLst>
      </pc:sldChg>
      <pc:sldChg chg="del">
        <pc:chgData name="Stijn Jorissen" userId="c612ba08-1cd4-441c-beb3-41f191449c5a" providerId="ADAL" clId="{F721468C-9E09-4397-8F38-C6ABFAB7C0BA}" dt="2023-06-29T15:31:31.782" v="1982" actId="47"/>
        <pc:sldMkLst>
          <pc:docMk/>
          <pc:sldMk cId="2896385493" sldId="270"/>
        </pc:sldMkLst>
      </pc:sldChg>
      <pc:sldChg chg="del">
        <pc:chgData name="Stijn Jorissen" userId="c612ba08-1cd4-441c-beb3-41f191449c5a" providerId="ADAL" clId="{F721468C-9E09-4397-8F38-C6ABFAB7C0BA}" dt="2023-06-29T15:31:36.014" v="1987" actId="47"/>
        <pc:sldMkLst>
          <pc:docMk/>
          <pc:sldMk cId="1969787568" sldId="271"/>
        </pc:sldMkLst>
      </pc:sldChg>
      <pc:sldChg chg="addSp delSp modSp new mod">
        <pc:chgData name="Stijn Jorissen" userId="c612ba08-1cd4-441c-beb3-41f191449c5a" providerId="ADAL" clId="{F721468C-9E09-4397-8F38-C6ABFAB7C0BA}" dt="2023-06-29T15:02:31.513" v="1276"/>
        <pc:sldMkLst>
          <pc:docMk/>
          <pc:sldMk cId="4222770916" sldId="272"/>
        </pc:sldMkLst>
        <pc:spChg chg="mod">
          <ac:chgData name="Stijn Jorissen" userId="c612ba08-1cd4-441c-beb3-41f191449c5a" providerId="ADAL" clId="{F721468C-9E09-4397-8F38-C6ABFAB7C0BA}" dt="2023-06-29T14:22:46.162" v="268" actId="20577"/>
          <ac:spMkLst>
            <pc:docMk/>
            <pc:sldMk cId="4222770916" sldId="272"/>
            <ac:spMk id="2" creationId="{9FDB83AF-D291-F27C-262D-5357EA86606C}"/>
          </ac:spMkLst>
        </pc:spChg>
        <pc:spChg chg="del">
          <ac:chgData name="Stijn Jorissen" userId="c612ba08-1cd4-441c-beb3-41f191449c5a" providerId="ADAL" clId="{F721468C-9E09-4397-8F38-C6ABFAB7C0BA}" dt="2023-06-29T14:22:49.269" v="269" actId="478"/>
          <ac:spMkLst>
            <pc:docMk/>
            <pc:sldMk cId="4222770916" sldId="272"/>
            <ac:spMk id="3" creationId="{D0882D4C-28C4-45FE-4607-F8195B38297C}"/>
          </ac:spMkLst>
        </pc:spChg>
        <pc:spChg chg="mod">
          <ac:chgData name="Stijn Jorissen" userId="c612ba08-1cd4-441c-beb3-41f191449c5a" providerId="ADAL" clId="{F721468C-9E09-4397-8F38-C6ABFAB7C0BA}" dt="2023-06-29T15:02:19.535" v="1275" actId="20577"/>
          <ac:spMkLst>
            <pc:docMk/>
            <pc:sldMk cId="4222770916" sldId="272"/>
            <ac:spMk id="4" creationId="{2DADAC99-181D-8A20-7B37-D29FE922FDA0}"/>
          </ac:spMkLst>
        </pc:spChg>
        <pc:spChg chg="mod">
          <ac:chgData name="Stijn Jorissen" userId="c612ba08-1cd4-441c-beb3-41f191449c5a" providerId="ADAL" clId="{F721468C-9E09-4397-8F38-C6ABFAB7C0BA}" dt="2023-06-29T15:02:31.513" v="1276"/>
          <ac:spMkLst>
            <pc:docMk/>
            <pc:sldMk cId="4222770916" sldId="272"/>
            <ac:spMk id="5" creationId="{7F0E49D4-3DED-EC86-C5DA-5749F68BEC44}"/>
          </ac:spMkLst>
        </pc:spChg>
        <pc:spChg chg="add mod">
          <ac:chgData name="Stijn Jorissen" userId="c612ba08-1cd4-441c-beb3-41f191449c5a" providerId="ADAL" clId="{F721468C-9E09-4397-8F38-C6ABFAB7C0BA}" dt="2023-06-29T14:35:29.948" v="648" actId="20577"/>
          <ac:spMkLst>
            <pc:docMk/>
            <pc:sldMk cId="4222770916" sldId="272"/>
            <ac:spMk id="7" creationId="{CB991990-CDFD-8771-4690-3B5FA638E1BC}"/>
          </ac:spMkLst>
        </pc:spChg>
        <pc:picChg chg="add mod">
          <ac:chgData name="Stijn Jorissen" userId="c612ba08-1cd4-441c-beb3-41f191449c5a" providerId="ADAL" clId="{F721468C-9E09-4397-8F38-C6ABFAB7C0BA}" dt="2023-06-29T14:44:37.851" v="650" actId="1076"/>
          <ac:picMkLst>
            <pc:docMk/>
            <pc:sldMk cId="4222770916" sldId="272"/>
            <ac:picMk id="1026" creationId="{154B2115-F2DD-0DB2-11D8-4CCC1530DF92}"/>
          </ac:picMkLst>
        </pc:picChg>
      </pc:sldChg>
      <pc:sldChg chg="addSp delSp modSp new mod">
        <pc:chgData name="Stijn Jorissen" userId="c612ba08-1cd4-441c-beb3-41f191449c5a" providerId="ADAL" clId="{F721468C-9E09-4397-8F38-C6ABFAB7C0BA}" dt="2023-06-29T15:33:25.531" v="2170" actId="1076"/>
        <pc:sldMkLst>
          <pc:docMk/>
          <pc:sldMk cId="1312637048" sldId="273"/>
        </pc:sldMkLst>
        <pc:spChg chg="mod">
          <ac:chgData name="Stijn Jorissen" userId="c612ba08-1cd4-441c-beb3-41f191449c5a" providerId="ADAL" clId="{F721468C-9E09-4397-8F38-C6ABFAB7C0BA}" dt="2023-06-29T14:44:54.964" v="680" actId="20577"/>
          <ac:spMkLst>
            <pc:docMk/>
            <pc:sldMk cId="1312637048" sldId="273"/>
            <ac:spMk id="2" creationId="{A1DD465E-F20A-B94F-6DEC-6F7DFB72119A}"/>
          </ac:spMkLst>
        </pc:spChg>
        <pc:spChg chg="del">
          <ac:chgData name="Stijn Jorissen" userId="c612ba08-1cd4-441c-beb3-41f191449c5a" providerId="ADAL" clId="{F721468C-9E09-4397-8F38-C6ABFAB7C0BA}" dt="2023-06-29T14:45:12.503" v="681" actId="478"/>
          <ac:spMkLst>
            <pc:docMk/>
            <pc:sldMk cId="1312637048" sldId="273"/>
            <ac:spMk id="3" creationId="{64934C1F-15A8-A37D-B965-93974E87FD23}"/>
          </ac:spMkLst>
        </pc:spChg>
        <pc:spChg chg="mod">
          <ac:chgData name="Stijn Jorissen" userId="c612ba08-1cd4-441c-beb3-41f191449c5a" providerId="ADAL" clId="{F721468C-9E09-4397-8F38-C6ABFAB7C0BA}" dt="2023-06-29T15:33:22.627" v="2169" actId="20577"/>
          <ac:spMkLst>
            <pc:docMk/>
            <pc:sldMk cId="1312637048" sldId="273"/>
            <ac:spMk id="4" creationId="{FBD61277-D192-B1E3-BD46-D42EB617973E}"/>
          </ac:spMkLst>
        </pc:spChg>
        <pc:spChg chg="mod">
          <ac:chgData name="Stijn Jorissen" userId="c612ba08-1cd4-441c-beb3-41f191449c5a" providerId="ADAL" clId="{F721468C-9E09-4397-8F38-C6ABFAB7C0BA}" dt="2023-06-29T15:02:34.642" v="1277"/>
          <ac:spMkLst>
            <pc:docMk/>
            <pc:sldMk cId="1312637048" sldId="273"/>
            <ac:spMk id="5" creationId="{9984D235-006C-6478-92AB-17779DB5C34D}"/>
          </ac:spMkLst>
        </pc:spChg>
        <pc:spChg chg="add mod">
          <ac:chgData name="Stijn Jorissen" userId="c612ba08-1cd4-441c-beb3-41f191449c5a" providerId="ADAL" clId="{F721468C-9E09-4397-8F38-C6ABFAB7C0BA}" dt="2023-06-29T15:33:25.531" v="2170" actId="1076"/>
          <ac:spMkLst>
            <pc:docMk/>
            <pc:sldMk cId="1312637048" sldId="273"/>
            <ac:spMk id="7" creationId="{7B402878-E13A-0525-9984-4C16F1D43CA9}"/>
          </ac:spMkLst>
        </pc:spChg>
      </pc:sldChg>
      <pc:sldChg chg="addSp delSp modSp new mod ord">
        <pc:chgData name="Stijn Jorissen" userId="c612ba08-1cd4-441c-beb3-41f191449c5a" providerId="ADAL" clId="{F721468C-9E09-4397-8F38-C6ABFAB7C0BA}" dt="2023-06-29T15:36:29.823" v="2377" actId="20577"/>
        <pc:sldMkLst>
          <pc:docMk/>
          <pc:sldMk cId="4221378875" sldId="274"/>
        </pc:sldMkLst>
        <pc:spChg chg="mod">
          <ac:chgData name="Stijn Jorissen" userId="c612ba08-1cd4-441c-beb3-41f191449c5a" providerId="ADAL" clId="{F721468C-9E09-4397-8F38-C6ABFAB7C0BA}" dt="2023-06-29T15:35:28.851" v="2242" actId="20577"/>
          <ac:spMkLst>
            <pc:docMk/>
            <pc:sldMk cId="4221378875" sldId="274"/>
            <ac:spMk id="2" creationId="{4B806AB5-8A3C-B047-C1D6-7A5C2C4FDFFF}"/>
          </ac:spMkLst>
        </pc:spChg>
        <pc:spChg chg="del">
          <ac:chgData name="Stijn Jorissen" userId="c612ba08-1cd4-441c-beb3-41f191449c5a" providerId="ADAL" clId="{F721468C-9E09-4397-8F38-C6ABFAB7C0BA}" dt="2023-06-29T14:57:46.756" v="1258" actId="478"/>
          <ac:spMkLst>
            <pc:docMk/>
            <pc:sldMk cId="4221378875" sldId="274"/>
            <ac:spMk id="3" creationId="{3AC069C0-0A50-72B9-4019-B1C7120DB73C}"/>
          </ac:spMkLst>
        </pc:spChg>
        <pc:spChg chg="mod">
          <ac:chgData name="Stijn Jorissen" userId="c612ba08-1cd4-441c-beb3-41f191449c5a" providerId="ADAL" clId="{F721468C-9E09-4397-8F38-C6ABFAB7C0BA}" dt="2023-06-29T15:36:29.823" v="2377" actId="20577"/>
          <ac:spMkLst>
            <pc:docMk/>
            <pc:sldMk cId="4221378875" sldId="274"/>
            <ac:spMk id="4" creationId="{13922E3C-2166-3D58-2DDD-E65BDF4CCD1E}"/>
          </ac:spMkLst>
        </pc:spChg>
        <pc:spChg chg="mod">
          <ac:chgData name="Stijn Jorissen" userId="c612ba08-1cd4-441c-beb3-41f191449c5a" providerId="ADAL" clId="{F721468C-9E09-4397-8F38-C6ABFAB7C0BA}" dt="2023-06-29T15:02:37.120" v="1278"/>
          <ac:spMkLst>
            <pc:docMk/>
            <pc:sldMk cId="4221378875" sldId="274"/>
            <ac:spMk id="5" creationId="{C31AD6CA-BABE-322C-9D7F-5EA983CA68E5}"/>
          </ac:spMkLst>
        </pc:spChg>
        <pc:spChg chg="add mod">
          <ac:chgData name="Stijn Jorissen" userId="c612ba08-1cd4-441c-beb3-41f191449c5a" providerId="ADAL" clId="{F721468C-9E09-4397-8F38-C6ABFAB7C0BA}" dt="2023-06-29T15:36:26.565" v="2373" actId="14100"/>
          <ac:spMkLst>
            <pc:docMk/>
            <pc:sldMk cId="4221378875" sldId="274"/>
            <ac:spMk id="11" creationId="{6185940A-BCFB-624A-CF3D-59A3F4A6793B}"/>
          </ac:spMkLst>
        </pc:spChg>
        <pc:picChg chg="add del mod">
          <ac:chgData name="Stijn Jorissen" userId="c612ba08-1cd4-441c-beb3-41f191449c5a" providerId="ADAL" clId="{F721468C-9E09-4397-8F38-C6ABFAB7C0BA}" dt="2023-06-29T15:07:26.314" v="1279" actId="478"/>
          <ac:picMkLst>
            <pc:docMk/>
            <pc:sldMk cId="4221378875" sldId="274"/>
            <ac:picMk id="8" creationId="{031E3855-E9DF-0076-0BFB-73F4F3980F7A}"/>
          </ac:picMkLst>
        </pc:picChg>
        <pc:picChg chg="add mod">
          <ac:chgData name="Stijn Jorissen" userId="c612ba08-1cd4-441c-beb3-41f191449c5a" providerId="ADAL" clId="{F721468C-9E09-4397-8F38-C6ABFAB7C0BA}" dt="2023-06-29T15:07:48.337" v="1282" actId="1076"/>
          <ac:picMkLst>
            <pc:docMk/>
            <pc:sldMk cId="4221378875" sldId="274"/>
            <ac:picMk id="10" creationId="{6AC3D3AB-7B8D-A3A3-30B6-38C017C1853E}"/>
          </ac:picMkLst>
        </pc:picChg>
      </pc:sldChg>
      <pc:sldChg chg="addSp delSp modSp new mod">
        <pc:chgData name="Stijn Jorissen" userId="c612ba08-1cd4-441c-beb3-41f191449c5a" providerId="ADAL" clId="{F721468C-9E09-4397-8F38-C6ABFAB7C0BA}" dt="2023-06-29T15:36:54.933" v="2388" actId="20577"/>
        <pc:sldMkLst>
          <pc:docMk/>
          <pc:sldMk cId="3680171164" sldId="275"/>
        </pc:sldMkLst>
        <pc:spChg chg="mod">
          <ac:chgData name="Stijn Jorissen" userId="c612ba08-1cd4-441c-beb3-41f191449c5a" providerId="ADAL" clId="{F721468C-9E09-4397-8F38-C6ABFAB7C0BA}" dt="2023-06-29T15:15:27.360" v="1340" actId="20577"/>
          <ac:spMkLst>
            <pc:docMk/>
            <pc:sldMk cId="3680171164" sldId="275"/>
            <ac:spMk id="2" creationId="{CB2A5CE5-9F35-5706-D826-1529A31E6C2F}"/>
          </ac:spMkLst>
        </pc:spChg>
        <pc:spChg chg="del">
          <ac:chgData name="Stijn Jorissen" userId="c612ba08-1cd4-441c-beb3-41f191449c5a" providerId="ADAL" clId="{F721468C-9E09-4397-8F38-C6ABFAB7C0BA}" dt="2023-06-29T15:16:04.206" v="1341" actId="478"/>
          <ac:spMkLst>
            <pc:docMk/>
            <pc:sldMk cId="3680171164" sldId="275"/>
            <ac:spMk id="3" creationId="{35C954C8-7F9F-108D-1167-F975E9A48DBF}"/>
          </ac:spMkLst>
        </pc:spChg>
        <pc:spChg chg="mod">
          <ac:chgData name="Stijn Jorissen" userId="c612ba08-1cd4-441c-beb3-41f191449c5a" providerId="ADAL" clId="{F721468C-9E09-4397-8F38-C6ABFAB7C0BA}" dt="2023-06-29T15:36:54.933" v="2388" actId="20577"/>
          <ac:spMkLst>
            <pc:docMk/>
            <pc:sldMk cId="3680171164" sldId="275"/>
            <ac:spMk id="4" creationId="{7169B1EC-2955-E7A1-5D20-AC3CD3404991}"/>
          </ac:spMkLst>
        </pc:spChg>
        <pc:spChg chg="add mod">
          <ac:chgData name="Stijn Jorissen" userId="c612ba08-1cd4-441c-beb3-41f191449c5a" providerId="ADAL" clId="{F721468C-9E09-4397-8F38-C6ABFAB7C0BA}" dt="2023-06-29T15:31:21.354" v="1974" actId="20577"/>
          <ac:spMkLst>
            <pc:docMk/>
            <pc:sldMk cId="3680171164" sldId="275"/>
            <ac:spMk id="7" creationId="{A6C7BB74-F57F-AFBF-0E93-F2433172FEF7}"/>
          </ac:spMkLst>
        </pc:spChg>
      </pc:sldChg>
      <pc:sldChg chg="addSp delSp modSp new mod">
        <pc:chgData name="Stijn Jorissen" userId="c612ba08-1cd4-441c-beb3-41f191449c5a" providerId="ADAL" clId="{F721468C-9E09-4397-8F38-C6ABFAB7C0BA}" dt="2023-06-29T15:36:45.996" v="2384" actId="14"/>
        <pc:sldMkLst>
          <pc:docMk/>
          <pc:sldMk cId="128985822" sldId="276"/>
        </pc:sldMkLst>
        <pc:spChg chg="mod">
          <ac:chgData name="Stijn Jorissen" userId="c612ba08-1cd4-441c-beb3-41f191449c5a" providerId="ADAL" clId="{F721468C-9E09-4397-8F38-C6ABFAB7C0BA}" dt="2023-06-29T15:34:22.533" v="2202" actId="20577"/>
          <ac:spMkLst>
            <pc:docMk/>
            <pc:sldMk cId="128985822" sldId="276"/>
            <ac:spMk id="2" creationId="{58028739-7228-5B2F-EA82-ACEED7B80AAA}"/>
          </ac:spMkLst>
        </pc:spChg>
        <pc:spChg chg="del">
          <ac:chgData name="Stijn Jorissen" userId="c612ba08-1cd4-441c-beb3-41f191449c5a" providerId="ADAL" clId="{F721468C-9E09-4397-8F38-C6ABFAB7C0BA}" dt="2023-06-29T15:34:31.449" v="2203" actId="478"/>
          <ac:spMkLst>
            <pc:docMk/>
            <pc:sldMk cId="128985822" sldId="276"/>
            <ac:spMk id="3" creationId="{C5E4FA2B-76C1-93DF-AFE6-A4D32A7A47D0}"/>
          </ac:spMkLst>
        </pc:spChg>
        <pc:spChg chg="mod">
          <ac:chgData name="Stijn Jorissen" userId="c612ba08-1cd4-441c-beb3-41f191449c5a" providerId="ADAL" clId="{F721468C-9E09-4397-8F38-C6ABFAB7C0BA}" dt="2023-06-29T15:36:35.227" v="2381" actId="20577"/>
          <ac:spMkLst>
            <pc:docMk/>
            <pc:sldMk cId="128985822" sldId="276"/>
            <ac:spMk id="4" creationId="{7FCD9CF5-C689-5E52-BA23-B0E10FFC6356}"/>
          </ac:spMkLst>
        </pc:spChg>
        <pc:spChg chg="add mod">
          <ac:chgData name="Stijn Jorissen" userId="c612ba08-1cd4-441c-beb3-41f191449c5a" providerId="ADAL" clId="{F721468C-9E09-4397-8F38-C6ABFAB7C0BA}" dt="2023-06-29T15:36:45.996" v="2384" actId="14"/>
          <ac:spMkLst>
            <pc:docMk/>
            <pc:sldMk cId="128985822" sldId="276"/>
            <ac:spMk id="7" creationId="{3E2A3427-0D7A-8691-61F5-1378BF077398}"/>
          </ac:spMkLst>
        </pc:spChg>
      </pc:sldChg>
      <pc:sldChg chg="addSp delSp modSp new mod">
        <pc:chgData name="Stijn Jorissen" userId="c612ba08-1cd4-441c-beb3-41f191449c5a" providerId="ADAL" clId="{F721468C-9E09-4397-8F38-C6ABFAB7C0BA}" dt="2023-06-29T15:46:00.446" v="2555"/>
        <pc:sldMkLst>
          <pc:docMk/>
          <pc:sldMk cId="3484567912" sldId="277"/>
        </pc:sldMkLst>
        <pc:spChg chg="mod">
          <ac:chgData name="Stijn Jorissen" userId="c612ba08-1cd4-441c-beb3-41f191449c5a" providerId="ADAL" clId="{F721468C-9E09-4397-8F38-C6ABFAB7C0BA}" dt="2023-06-29T15:37:10.556" v="2400" actId="20577"/>
          <ac:spMkLst>
            <pc:docMk/>
            <pc:sldMk cId="3484567912" sldId="277"/>
            <ac:spMk id="2" creationId="{80FB6617-C334-F38E-3075-BD876F491BD3}"/>
          </ac:spMkLst>
        </pc:spChg>
        <pc:spChg chg="del">
          <ac:chgData name="Stijn Jorissen" userId="c612ba08-1cd4-441c-beb3-41f191449c5a" providerId="ADAL" clId="{F721468C-9E09-4397-8F38-C6ABFAB7C0BA}" dt="2023-06-29T15:37:13.513" v="2401" actId="478"/>
          <ac:spMkLst>
            <pc:docMk/>
            <pc:sldMk cId="3484567912" sldId="277"/>
            <ac:spMk id="3" creationId="{341EB7FA-2541-2EF9-8B77-EF432C0BB77F}"/>
          </ac:spMkLst>
        </pc:spChg>
        <pc:spChg chg="mod">
          <ac:chgData name="Stijn Jorissen" userId="c612ba08-1cd4-441c-beb3-41f191449c5a" providerId="ADAL" clId="{F721468C-9E09-4397-8F38-C6ABFAB7C0BA}" dt="2023-06-29T15:37:17.300" v="2405" actId="20577"/>
          <ac:spMkLst>
            <pc:docMk/>
            <pc:sldMk cId="3484567912" sldId="277"/>
            <ac:spMk id="4" creationId="{67F44358-6D5F-130F-8828-D4096127CB3D}"/>
          </ac:spMkLst>
        </pc:spChg>
        <pc:spChg chg="mod">
          <ac:chgData name="Stijn Jorissen" userId="c612ba08-1cd4-441c-beb3-41f191449c5a" providerId="ADAL" clId="{F721468C-9E09-4397-8F38-C6ABFAB7C0BA}" dt="2023-06-29T15:37:24.909" v="2406"/>
          <ac:spMkLst>
            <pc:docMk/>
            <pc:sldMk cId="3484567912" sldId="277"/>
            <ac:spMk id="5" creationId="{A802E3C5-81BC-5650-DB89-52F401DC8368}"/>
          </ac:spMkLst>
        </pc:spChg>
        <pc:spChg chg="add mod">
          <ac:chgData name="Stijn Jorissen" userId="c612ba08-1cd4-441c-beb3-41f191449c5a" providerId="ADAL" clId="{F721468C-9E09-4397-8F38-C6ABFAB7C0BA}" dt="2023-06-29T15:46:00.446" v="2555"/>
          <ac:spMkLst>
            <pc:docMk/>
            <pc:sldMk cId="3484567912" sldId="277"/>
            <ac:spMk id="7" creationId="{3A74F427-3AFA-994C-8420-A5F1B2C83399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pPr/>
              <a:t>6/29/2023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pPr/>
              <a:t>6/29/2023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xmlns="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E786F69D-D4FA-4075-A7EC-8D31A184F63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xmlns="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xmlns="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xmlns="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xmlns="" id="{9D2AF524-D4B4-4A3A-9CE4-EDAFE1D5A37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xmlns="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xmlns="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xmlns="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xmlns="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xmlns="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xmlns="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xmlns="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xmlns="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xmlns="" id="{D3795F91-C721-4363-956D-756673AE795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8AC14461-E27D-413D-B31A-47B74646AF2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4D6AEA4C-7710-4829-BA87-8DD77F15932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E9BD473E-6203-491C-87AC-54AC0AB2333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xmlns="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xmlns="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xmlns="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B2368EF4-1233-48C7-8DB5-75844BFCD59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xmlns="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xmlns="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xmlns="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xmlns="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xmlns="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xmlns="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xmlns="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xmlns="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xmlns="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xmlns="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xmlns="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xmlns="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xmlns="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xmlns="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xmlns="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xmlns="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xmlns="" id="{AEE644D4-F9A4-4237-BD5C-4B97ABA9337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xmlns="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BDAC7E4E-FE06-4E90-8107-6B543E5515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xmlns="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xmlns="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xmlns="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xmlns="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xmlns="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xmlns="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xmlns="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73C911F2-9041-416A-B83C-F23B354E063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xmlns="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187AAB93-862D-455E-9E73-3D0DAEFDEDB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xmlns="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xmlns="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xmlns="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xmlns="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xmlns="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xmlns="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xmlns="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xmlns="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xmlns="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xmlns="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xmlns="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xmlns="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xmlns="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xmlns="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xmlns="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xmlns="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xmlns="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xmlns="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xmlns="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xmlns="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xmlns="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dc.noaa.gov/cdo-web/search?datasetid=GHCND" TargetMode="External"/><Relationship Id="rId2" Type="http://schemas.openxmlformats.org/officeDocument/2006/relationships/hyperlink" Target="https://www.kaggle.com/datasets/vagifa/usa-commodity-prices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medium.com/@ian.colbert711/can-you-predict-commodity-stocks-using-a-weather-forecast-80751dabb36b" TargetMode="External"/><Relationship Id="rId5" Type="http://schemas.openxmlformats.org/officeDocument/2006/relationships/hyperlink" Target="https://www.researchgate.net/publication/5035085_Modelling_Inflation_Dynamics_A_Critical_Review_of_Recent_Research" TargetMode="External"/><Relationship Id="rId4" Type="http://schemas.openxmlformats.org/officeDocument/2006/relationships/hyperlink" Target="https://www.bls.gov/cpi/data.ht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2340528"/>
            <a:ext cx="4941771" cy="3216514"/>
          </a:xfrm>
        </p:spPr>
        <p:txBody>
          <a:bodyPr/>
          <a:lstStyle/>
          <a:p>
            <a:r>
              <a:rPr lang="en-US" dirty="0"/>
              <a:t>Proposal presentation – commodity price forecasting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98128" y="5586890"/>
            <a:ext cx="6098797" cy="39666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Team 9 – </a:t>
            </a:r>
            <a:r>
              <a:rPr lang="en-US" dirty="0" err="1"/>
              <a:t>Rade</a:t>
            </a:r>
            <a:r>
              <a:rPr lang="en-US" dirty="0"/>
              <a:t> </a:t>
            </a:r>
            <a:r>
              <a:rPr lang="en-US" dirty="0" err="1"/>
              <a:t>Bajic</a:t>
            </a:r>
            <a:r>
              <a:rPr lang="en-US" dirty="0"/>
              <a:t> – Eddie Morrissey – </a:t>
            </a:r>
            <a:r>
              <a:rPr lang="en-US" dirty="0" err="1"/>
              <a:t>Nurly</a:t>
            </a:r>
            <a:r>
              <a:rPr lang="en-US" dirty="0"/>
              <a:t> </a:t>
            </a:r>
            <a:r>
              <a:rPr lang="en-US" dirty="0" err="1"/>
              <a:t>Kuzdikbay</a:t>
            </a:r>
            <a:r>
              <a:rPr lang="en-US" dirty="0"/>
              <a:t> – David Basler – Stijn Jorissen</a:t>
            </a:r>
          </a:p>
        </p:txBody>
      </p:sp>
    </p:spTree>
    <p:extLst>
      <p:ext uri="{BB962C8B-B14F-4D97-AF65-F5344CB8AC3E}">
        <p14:creationId xmlns:p14="http://schemas.microsoft.com/office/powerpoint/2010/main" xmlns="" val="258605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/>
          <a:lstStyle/>
          <a:p>
            <a:r>
              <a:rPr lang="en-US" dirty="0"/>
              <a:t>INTRODUCTION – why commodity prices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en-US" dirty="0"/>
              <a:t>Commodity prices have a big influence on general purchasing power</a:t>
            </a:r>
          </a:p>
          <a:p>
            <a:pPr marL="285750" indent="-285750">
              <a:buFontTx/>
              <a:buChar char="-"/>
            </a:pPr>
            <a:r>
              <a:rPr lang="en-US" dirty="0"/>
              <a:t>It is a method of investment</a:t>
            </a:r>
          </a:p>
          <a:p>
            <a:pPr marL="285750" indent="-285750">
              <a:buFontTx/>
              <a:buChar char="-"/>
            </a:pPr>
            <a:r>
              <a:rPr lang="en-US" dirty="0"/>
              <a:t>Influences profits in almost all production industries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Proposal presentation – commodity price forecasting – MGT6203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71516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FDB83AF-D291-F27C-262D-5357EA866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The research </a:t>
            </a:r>
            <a:r>
              <a:rPr lang="nl-NL" dirty="0" err="1"/>
              <a:t>questions</a:t>
            </a:r>
            <a:endParaRPr lang="nl-N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DADAC99-181D-8A20-7B37-D29FE922F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F0E49D4-3DED-EC86-C5DA-5749F68BE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Proposal presentation – commodity price forecasting – MGT6203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FF68021-5D89-75A6-CDF8-EB3F1B952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B991990-CDFD-8771-4690-3B5FA638E1BC}"/>
              </a:ext>
            </a:extLst>
          </p:cNvPr>
          <p:cNvSpPr txBox="1"/>
          <p:nvPr/>
        </p:nvSpPr>
        <p:spPr>
          <a:xfrm>
            <a:off x="897622" y="1690688"/>
            <a:ext cx="79863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Can </a:t>
            </a:r>
            <a:r>
              <a:rPr lang="nl-NL" dirty="0" err="1"/>
              <a:t>historical</a:t>
            </a:r>
            <a:r>
              <a:rPr lang="nl-NL" dirty="0"/>
              <a:t> </a:t>
            </a:r>
            <a:r>
              <a:rPr lang="nl-NL" dirty="0" err="1"/>
              <a:t>price</a:t>
            </a:r>
            <a:r>
              <a:rPr lang="nl-NL" dirty="0"/>
              <a:t> data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other</a:t>
            </a:r>
            <a:r>
              <a:rPr lang="nl-NL" dirty="0"/>
              <a:t> market indicators (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instance</a:t>
            </a:r>
            <a:r>
              <a:rPr lang="nl-NL" dirty="0"/>
              <a:t> </a:t>
            </a:r>
            <a:r>
              <a:rPr lang="nl-NL" dirty="0" err="1"/>
              <a:t>weather</a:t>
            </a:r>
            <a:r>
              <a:rPr lang="nl-NL" dirty="0"/>
              <a:t>)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used</a:t>
            </a:r>
            <a:r>
              <a:rPr lang="nl-NL" dirty="0"/>
              <a:t> </a:t>
            </a:r>
            <a:r>
              <a:rPr lang="nl-NL" dirty="0" err="1"/>
              <a:t>build</a:t>
            </a:r>
            <a:r>
              <a:rPr lang="nl-NL" dirty="0"/>
              <a:t> a </a:t>
            </a:r>
            <a:r>
              <a:rPr lang="nl-NL" dirty="0" err="1"/>
              <a:t>reliable</a:t>
            </a:r>
            <a:r>
              <a:rPr lang="nl-NL" dirty="0"/>
              <a:t> model </a:t>
            </a:r>
            <a:r>
              <a:rPr lang="nl-NL" dirty="0" err="1"/>
              <a:t>to</a:t>
            </a:r>
            <a:r>
              <a:rPr lang="nl-NL" dirty="0"/>
              <a:t> forecast commodity </a:t>
            </a:r>
            <a:r>
              <a:rPr lang="nl-NL" dirty="0" err="1"/>
              <a:t>prices</a:t>
            </a:r>
            <a:r>
              <a:rPr lang="nl-NL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Are </a:t>
            </a:r>
            <a:r>
              <a:rPr lang="nl-NL" dirty="0" err="1"/>
              <a:t>there</a:t>
            </a:r>
            <a:r>
              <a:rPr lang="nl-NL" dirty="0"/>
              <a:t> </a:t>
            </a:r>
            <a:r>
              <a:rPr lang="nl-NL" dirty="0" err="1"/>
              <a:t>key</a:t>
            </a:r>
            <a:r>
              <a:rPr lang="nl-NL" dirty="0"/>
              <a:t> </a:t>
            </a:r>
            <a:r>
              <a:rPr lang="nl-NL" dirty="0" err="1"/>
              <a:t>patterns</a:t>
            </a:r>
            <a:r>
              <a:rPr lang="nl-NL" dirty="0"/>
              <a:t> in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price</a:t>
            </a:r>
            <a:r>
              <a:rPr lang="nl-NL" dirty="0"/>
              <a:t> data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incorporated</a:t>
            </a:r>
            <a:r>
              <a:rPr lang="nl-NL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/>
              <a:t>What</a:t>
            </a:r>
            <a:r>
              <a:rPr lang="nl-NL" dirty="0"/>
              <a:t> are </a:t>
            </a:r>
            <a:r>
              <a:rPr lang="nl-NL" dirty="0" err="1"/>
              <a:t>the</a:t>
            </a:r>
            <a:r>
              <a:rPr lang="nl-NL" dirty="0"/>
              <a:t> most important market indicators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commidity</a:t>
            </a:r>
            <a:r>
              <a:rPr lang="nl-NL" dirty="0"/>
              <a:t> </a:t>
            </a:r>
            <a:r>
              <a:rPr lang="nl-NL" dirty="0" err="1"/>
              <a:t>price</a:t>
            </a:r>
            <a:r>
              <a:rPr lang="nl-NL" dirty="0"/>
              <a:t> </a:t>
            </a:r>
            <a:r>
              <a:rPr lang="nl-NL" dirty="0" err="1"/>
              <a:t>forecasting</a:t>
            </a:r>
            <a:r>
              <a:rPr lang="nl-NL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what</a:t>
            </a:r>
            <a:r>
              <a:rPr lang="nl-NL" dirty="0"/>
              <a:t> </a:t>
            </a:r>
            <a:r>
              <a:rPr lang="nl-NL" dirty="0" err="1"/>
              <a:t>extent</a:t>
            </a:r>
            <a:r>
              <a:rPr lang="nl-NL" dirty="0"/>
              <a:t> does </a:t>
            </a:r>
            <a:r>
              <a:rPr lang="nl-NL" dirty="0" err="1"/>
              <a:t>weather</a:t>
            </a:r>
            <a:r>
              <a:rPr lang="nl-NL" dirty="0"/>
              <a:t> affect commodity </a:t>
            </a:r>
            <a:r>
              <a:rPr lang="nl-NL" dirty="0" err="1"/>
              <a:t>prices</a:t>
            </a:r>
            <a:r>
              <a:rPr lang="nl-NL" dirty="0"/>
              <a:t>?</a:t>
            </a:r>
          </a:p>
        </p:txBody>
      </p:sp>
      <p:pic>
        <p:nvPicPr>
          <p:cNvPr id="1026" name="Picture 2" descr="Grain">
            <a:extLst>
              <a:ext uri="{FF2B5EF4-FFF2-40B4-BE49-F238E27FC236}">
                <a16:creationId xmlns:a16="http://schemas.microsoft.com/office/drawing/2014/main" xmlns="" id="{154B2115-F2DD-0DB2-11D8-4CCC1530DF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897726" y="3016251"/>
            <a:ext cx="4001170" cy="3002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222770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DD465E-F20A-B94F-6DEC-6F7DFB721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Approach </a:t>
            </a:r>
            <a:r>
              <a:rPr lang="nl-NL" dirty="0" err="1"/>
              <a:t>and</a:t>
            </a:r>
            <a:r>
              <a:rPr lang="nl-NL" dirty="0"/>
              <a:t> hypothesis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BD61277-D192-B1E3-BD46-D42EB6179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984D235-006C-6478-92AB-17779DB5C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Proposal presentation – commodity price forecasting – MGT6203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8A4B50C-59E5-BA03-AFD5-04D9C5D33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B402878-E13A-0525-9984-4C16F1D43CA9}"/>
              </a:ext>
            </a:extLst>
          </p:cNvPr>
          <p:cNvSpPr txBox="1"/>
          <p:nvPr/>
        </p:nvSpPr>
        <p:spPr>
          <a:xfrm>
            <a:off x="838200" y="1366163"/>
            <a:ext cx="7986319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Hypothesis : </a:t>
            </a:r>
            <a:r>
              <a:rPr lang="nl-NL" dirty="0" err="1"/>
              <a:t>there</a:t>
            </a:r>
            <a:r>
              <a:rPr lang="nl-NL" dirty="0"/>
              <a:t> </a:t>
            </a:r>
            <a:r>
              <a:rPr lang="nl-NL" dirty="0" err="1"/>
              <a:t>will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a way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predict</a:t>
            </a:r>
            <a:r>
              <a:rPr lang="nl-NL" dirty="0"/>
              <a:t> commodity </a:t>
            </a:r>
            <a:r>
              <a:rPr lang="nl-NL" dirty="0" err="1"/>
              <a:t>prices</a:t>
            </a:r>
            <a:r>
              <a:rPr lang="nl-NL" dirty="0"/>
              <a:t> </a:t>
            </a:r>
            <a:r>
              <a:rPr lang="nl-NL" dirty="0" err="1"/>
              <a:t>better</a:t>
            </a:r>
            <a:r>
              <a:rPr lang="nl-NL" dirty="0"/>
              <a:t> </a:t>
            </a:r>
            <a:r>
              <a:rPr lang="nl-NL" dirty="0" err="1"/>
              <a:t>than</a:t>
            </a:r>
            <a:r>
              <a:rPr lang="nl-NL" dirty="0"/>
              <a:t> </a:t>
            </a:r>
            <a:r>
              <a:rPr lang="nl-NL" dirty="0" err="1"/>
              <a:t>general</a:t>
            </a:r>
            <a:r>
              <a:rPr lang="nl-NL" dirty="0"/>
              <a:t> </a:t>
            </a:r>
            <a:r>
              <a:rPr lang="nl-NL" dirty="0" err="1"/>
              <a:t>exponential</a:t>
            </a:r>
            <a:r>
              <a:rPr lang="nl-NL" dirty="0"/>
              <a:t> </a:t>
            </a:r>
            <a:r>
              <a:rPr lang="nl-NL" dirty="0" err="1"/>
              <a:t>smoothing</a:t>
            </a:r>
            <a:endParaRPr lang="nl-NL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dirty="0" err="1"/>
              <a:t>Weather</a:t>
            </a:r>
            <a:r>
              <a:rPr lang="nl-NL" dirty="0"/>
              <a:t> </a:t>
            </a:r>
            <a:r>
              <a:rPr lang="nl-NL" dirty="0" err="1"/>
              <a:t>will</a:t>
            </a:r>
            <a:r>
              <a:rPr lang="nl-NL" dirty="0"/>
              <a:t> most </a:t>
            </a:r>
            <a:r>
              <a:rPr lang="nl-NL" dirty="0" err="1"/>
              <a:t>likely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a factor in </a:t>
            </a:r>
            <a:r>
              <a:rPr lang="nl-NL" dirty="0" err="1"/>
              <a:t>this</a:t>
            </a:r>
            <a:endParaRPr lang="nl-NL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nl-NL" dirty="0"/>
              <a:t>Energy </a:t>
            </a:r>
            <a:r>
              <a:rPr lang="nl-NL" dirty="0" err="1"/>
              <a:t>prices</a:t>
            </a:r>
            <a:r>
              <a:rPr lang="nl-NL" dirty="0"/>
              <a:t> </a:t>
            </a:r>
            <a:r>
              <a:rPr lang="nl-NL" dirty="0" err="1"/>
              <a:t>will</a:t>
            </a:r>
            <a:r>
              <a:rPr lang="nl-NL" dirty="0"/>
              <a:t> </a:t>
            </a:r>
            <a:r>
              <a:rPr lang="nl-NL" dirty="0" err="1"/>
              <a:t>vary</a:t>
            </a:r>
            <a:r>
              <a:rPr lang="nl-NL" dirty="0"/>
              <a:t> more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temperature</a:t>
            </a:r>
            <a:endParaRPr lang="nl-NL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nl-NL" dirty="0"/>
              <a:t>Food </a:t>
            </a:r>
            <a:r>
              <a:rPr lang="nl-NL" dirty="0" err="1"/>
              <a:t>prices</a:t>
            </a:r>
            <a:r>
              <a:rPr lang="nl-NL" dirty="0"/>
              <a:t> </a:t>
            </a:r>
            <a:r>
              <a:rPr lang="nl-NL" dirty="0" err="1"/>
              <a:t>will</a:t>
            </a:r>
            <a:r>
              <a:rPr lang="nl-NL" dirty="0"/>
              <a:t> </a:t>
            </a:r>
            <a:r>
              <a:rPr lang="nl-NL" dirty="0" err="1"/>
              <a:t>vary</a:t>
            </a:r>
            <a:r>
              <a:rPr lang="nl-NL" dirty="0"/>
              <a:t> more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precipitation</a:t>
            </a:r>
            <a:r>
              <a:rPr lang="nl-NL" dirty="0"/>
              <a:t> </a:t>
            </a:r>
            <a:r>
              <a:rPr lang="nl-NL" dirty="0" err="1"/>
              <a:t>amounts</a:t>
            </a:r>
            <a:endParaRPr lang="nl-NL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nl-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Approach: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dirty="0"/>
              <a:t>The </a:t>
            </a:r>
            <a:r>
              <a:rPr lang="nl-NL" dirty="0" err="1"/>
              <a:t>initial</a:t>
            </a:r>
            <a:r>
              <a:rPr lang="nl-NL" dirty="0"/>
              <a:t> approach </a:t>
            </a:r>
            <a:r>
              <a:rPr lang="nl-NL" dirty="0" err="1"/>
              <a:t>will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using</a:t>
            </a:r>
            <a:r>
              <a:rPr lang="nl-NL" dirty="0"/>
              <a:t> </a:t>
            </a:r>
            <a:r>
              <a:rPr lang="nl-NL" dirty="0" err="1"/>
              <a:t>exponential</a:t>
            </a:r>
            <a:r>
              <a:rPr lang="nl-NL" dirty="0"/>
              <a:t> </a:t>
            </a:r>
            <a:r>
              <a:rPr lang="nl-NL" dirty="0" err="1"/>
              <a:t>smoothing</a:t>
            </a:r>
            <a:r>
              <a:rPr lang="nl-NL" dirty="0"/>
              <a:t>/time series </a:t>
            </a:r>
            <a:r>
              <a:rPr lang="nl-NL" dirty="0" err="1"/>
              <a:t>prediction</a:t>
            </a:r>
            <a:endParaRPr lang="nl-NL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nl-NL" dirty="0"/>
              <a:t>ARIMA </a:t>
            </a:r>
            <a:r>
              <a:rPr lang="nl-NL" dirty="0" err="1"/>
              <a:t>models</a:t>
            </a:r>
            <a:endParaRPr lang="nl-NL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nl-NL" dirty="0"/>
              <a:t>Holt </a:t>
            </a:r>
            <a:r>
              <a:rPr lang="nl-NL" dirty="0" err="1"/>
              <a:t>Winthers</a:t>
            </a:r>
            <a:r>
              <a:rPr lang="nl-NL" dirty="0"/>
              <a:t> </a:t>
            </a:r>
            <a:r>
              <a:rPr lang="nl-NL" dirty="0" err="1"/>
              <a:t>models</a:t>
            </a:r>
            <a:endParaRPr lang="nl-NL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nl-NL" dirty="0" err="1"/>
              <a:t>Addition</a:t>
            </a:r>
            <a:r>
              <a:rPr lang="nl-NL" dirty="0"/>
              <a:t> of </a:t>
            </a:r>
            <a:r>
              <a:rPr lang="nl-NL" dirty="0" err="1"/>
              <a:t>trending</a:t>
            </a:r>
            <a:r>
              <a:rPr lang="nl-NL" dirty="0"/>
              <a:t> factors </a:t>
            </a:r>
            <a:r>
              <a:rPr lang="nl-NL" dirty="0" err="1"/>
              <a:t>based</a:t>
            </a:r>
            <a:r>
              <a:rPr lang="nl-NL" dirty="0"/>
              <a:t> on </a:t>
            </a:r>
            <a:r>
              <a:rPr lang="nl-NL" dirty="0" err="1"/>
              <a:t>generally</a:t>
            </a:r>
            <a:r>
              <a:rPr lang="nl-NL" dirty="0"/>
              <a:t> </a:t>
            </a:r>
            <a:r>
              <a:rPr lang="nl-NL" dirty="0" err="1"/>
              <a:t>available</a:t>
            </a:r>
            <a:r>
              <a:rPr lang="nl-NL" dirty="0"/>
              <a:t> data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nl-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Data availability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dirty="0" err="1"/>
              <a:t>Weather</a:t>
            </a:r>
            <a:r>
              <a:rPr lang="nl-NL" dirty="0"/>
              <a:t> data </a:t>
            </a:r>
            <a:r>
              <a:rPr lang="nl-NL" dirty="0" err="1"/>
              <a:t>and</a:t>
            </a:r>
            <a:r>
              <a:rPr lang="nl-NL" dirty="0"/>
              <a:t> commodity </a:t>
            </a:r>
            <a:r>
              <a:rPr lang="nl-NL" dirty="0" err="1"/>
              <a:t>price</a:t>
            </a:r>
            <a:r>
              <a:rPr lang="nl-NL" dirty="0"/>
              <a:t> data are </a:t>
            </a:r>
            <a:r>
              <a:rPr lang="nl-NL" dirty="0" err="1"/>
              <a:t>both</a:t>
            </a:r>
            <a:r>
              <a:rPr lang="nl-NL" dirty="0"/>
              <a:t> </a:t>
            </a:r>
            <a:r>
              <a:rPr lang="nl-NL" dirty="0" err="1"/>
              <a:t>freely</a:t>
            </a:r>
            <a:r>
              <a:rPr lang="nl-NL" dirty="0"/>
              <a:t> </a:t>
            </a:r>
            <a:r>
              <a:rPr lang="nl-NL" dirty="0" err="1"/>
              <a:t>available</a:t>
            </a:r>
            <a:endParaRPr lang="nl-NL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dirty="0"/>
              <a:t>Data cleaning was </a:t>
            </a:r>
            <a:r>
              <a:rPr lang="nl-NL" dirty="0" err="1"/>
              <a:t>needed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get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same</a:t>
            </a:r>
            <a:r>
              <a:rPr lang="nl-NL" dirty="0"/>
              <a:t> time </a:t>
            </a:r>
            <a:r>
              <a:rPr lang="nl-NL" dirty="0" err="1"/>
              <a:t>periods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frames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nl-NL" dirty="0"/>
          </a:p>
          <a:p>
            <a:pPr lvl="2"/>
            <a:endParaRPr lang="nl-NL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xmlns="" val="1312637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B2A5CE5-9F35-5706-D826-1529A31E6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Similar</a:t>
            </a:r>
            <a:r>
              <a:rPr lang="nl-NL" dirty="0"/>
              <a:t> approaches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169B1EC-2955-E7A1-5D20-AC3CD3404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3EDC709-E959-C7C6-542B-ED560CF24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AD68036-8E7A-CF1A-6EFC-59F37F539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6C7BB74-F57F-AFBF-0E93-F2433172FEF7}"/>
              </a:ext>
            </a:extLst>
          </p:cNvPr>
          <p:cNvSpPr txBox="1"/>
          <p:nvPr/>
        </p:nvSpPr>
        <p:spPr>
          <a:xfrm>
            <a:off x="897622" y="1690688"/>
            <a:ext cx="798631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/>
              <a:t>Inflation</a:t>
            </a:r>
            <a:r>
              <a:rPr lang="nl-NL" dirty="0"/>
              <a:t> </a:t>
            </a:r>
            <a:r>
              <a:rPr lang="nl-NL" dirty="0" err="1"/>
              <a:t>modelling</a:t>
            </a:r>
            <a:r>
              <a:rPr lang="nl-NL" dirty="0"/>
              <a:t> has a strong </a:t>
            </a:r>
            <a:r>
              <a:rPr lang="nl-NL" dirty="0" err="1"/>
              <a:t>correlation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commodity </a:t>
            </a:r>
            <a:r>
              <a:rPr lang="nl-NL" dirty="0" err="1"/>
              <a:t>price</a:t>
            </a:r>
            <a:r>
              <a:rPr lang="nl-NL" dirty="0"/>
              <a:t> </a:t>
            </a:r>
            <a:r>
              <a:rPr lang="nl-NL" dirty="0" err="1"/>
              <a:t>modelling</a:t>
            </a:r>
            <a:endParaRPr lang="nl-NL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dirty="0"/>
              <a:t>‘</a:t>
            </a:r>
            <a:r>
              <a:rPr lang="nl-NL" dirty="0" err="1"/>
              <a:t>Modelling</a:t>
            </a:r>
            <a:r>
              <a:rPr lang="nl-NL" dirty="0"/>
              <a:t> </a:t>
            </a:r>
            <a:r>
              <a:rPr lang="nl-NL" dirty="0" err="1"/>
              <a:t>inflation</a:t>
            </a:r>
            <a:r>
              <a:rPr lang="nl-NL" dirty="0"/>
              <a:t> </a:t>
            </a:r>
            <a:r>
              <a:rPr lang="nl-NL" dirty="0" err="1"/>
              <a:t>dynamics</a:t>
            </a:r>
            <a:r>
              <a:rPr lang="nl-NL" dirty="0"/>
              <a:t>: A </a:t>
            </a:r>
            <a:r>
              <a:rPr lang="nl-NL" dirty="0" err="1"/>
              <a:t>critical</a:t>
            </a:r>
            <a:r>
              <a:rPr lang="nl-NL" dirty="0"/>
              <a:t> review of recent research’ </a:t>
            </a:r>
            <a:r>
              <a:rPr lang="nl-NL" dirty="0" err="1"/>
              <a:t>states</a:t>
            </a:r>
            <a:r>
              <a:rPr lang="nl-NL" dirty="0"/>
              <a:t> ‘</a:t>
            </a:r>
            <a:r>
              <a:rPr lang="nl-NL" dirty="0" err="1"/>
              <a:t>sticky</a:t>
            </a:r>
            <a:r>
              <a:rPr lang="nl-NL" dirty="0"/>
              <a:t>’ </a:t>
            </a:r>
            <a:r>
              <a:rPr lang="nl-NL" dirty="0" err="1"/>
              <a:t>exponential</a:t>
            </a:r>
            <a:r>
              <a:rPr lang="nl-NL" dirty="0"/>
              <a:t> </a:t>
            </a:r>
            <a:r>
              <a:rPr lang="nl-NL" dirty="0" err="1"/>
              <a:t>smoothing</a:t>
            </a:r>
            <a:r>
              <a:rPr lang="nl-NL" dirty="0"/>
              <a:t> </a:t>
            </a:r>
            <a:r>
              <a:rPr lang="nl-NL" dirty="0" err="1"/>
              <a:t>models</a:t>
            </a:r>
            <a:r>
              <a:rPr lang="nl-NL" dirty="0"/>
              <a:t> are </a:t>
            </a:r>
            <a:r>
              <a:rPr lang="nl-NL" dirty="0" err="1"/>
              <a:t>creating</a:t>
            </a:r>
            <a:r>
              <a:rPr lang="nl-NL" dirty="0"/>
              <a:t> </a:t>
            </a:r>
            <a:r>
              <a:rPr lang="nl-NL" dirty="0" err="1"/>
              <a:t>worse</a:t>
            </a:r>
            <a:r>
              <a:rPr lang="nl-NL" dirty="0"/>
              <a:t> </a:t>
            </a:r>
            <a:r>
              <a:rPr lang="nl-NL" dirty="0" err="1"/>
              <a:t>predictions</a:t>
            </a:r>
            <a:r>
              <a:rPr lang="nl-NL" dirty="0"/>
              <a:t> </a:t>
            </a:r>
            <a:r>
              <a:rPr lang="nl-NL" dirty="0" err="1"/>
              <a:t>than</a:t>
            </a:r>
            <a:r>
              <a:rPr lang="nl-NL" dirty="0"/>
              <a:t> </a:t>
            </a:r>
            <a:r>
              <a:rPr lang="nl-NL" dirty="0" err="1"/>
              <a:t>models</a:t>
            </a:r>
            <a:r>
              <a:rPr lang="nl-NL" dirty="0"/>
              <a:t> </a:t>
            </a:r>
            <a:r>
              <a:rPr lang="nl-NL" dirty="0" err="1"/>
              <a:t>which</a:t>
            </a:r>
            <a:r>
              <a:rPr lang="nl-NL" dirty="0"/>
              <a:t> </a:t>
            </a:r>
            <a:r>
              <a:rPr lang="nl-NL" dirty="0" err="1"/>
              <a:t>accelerate</a:t>
            </a:r>
            <a:r>
              <a:rPr lang="nl-NL" dirty="0"/>
              <a:t> </a:t>
            </a:r>
            <a:r>
              <a:rPr lang="nl-NL" dirty="0" err="1"/>
              <a:t>based</a:t>
            </a:r>
            <a:r>
              <a:rPr lang="nl-NL" dirty="0"/>
              <a:t> on </a:t>
            </a:r>
            <a:r>
              <a:rPr lang="nl-NL" dirty="0" err="1"/>
              <a:t>other</a:t>
            </a:r>
            <a:r>
              <a:rPr lang="nl-NL" dirty="0"/>
              <a:t> information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nl-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‘Can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predict</a:t>
            </a:r>
            <a:r>
              <a:rPr lang="nl-NL" dirty="0"/>
              <a:t> commodity stock </a:t>
            </a:r>
            <a:r>
              <a:rPr lang="nl-NL" dirty="0" err="1"/>
              <a:t>using</a:t>
            </a:r>
            <a:r>
              <a:rPr lang="nl-NL" dirty="0"/>
              <a:t> a </a:t>
            </a:r>
            <a:r>
              <a:rPr lang="nl-NL" dirty="0" err="1"/>
              <a:t>weather</a:t>
            </a:r>
            <a:r>
              <a:rPr lang="nl-NL" dirty="0"/>
              <a:t> forecast’ on Medium </a:t>
            </a:r>
            <a:r>
              <a:rPr lang="nl-NL" dirty="0" err="1"/>
              <a:t>uses</a:t>
            </a:r>
            <a:r>
              <a:rPr lang="nl-NL" dirty="0"/>
              <a:t> </a:t>
            </a:r>
            <a:r>
              <a:rPr lang="nl-NL" dirty="0" err="1"/>
              <a:t>granger</a:t>
            </a:r>
            <a:r>
              <a:rPr lang="nl-NL" dirty="0"/>
              <a:t> </a:t>
            </a:r>
            <a:r>
              <a:rPr lang="nl-NL" dirty="0" err="1"/>
              <a:t>causality</a:t>
            </a:r>
            <a:r>
              <a:rPr lang="nl-NL" dirty="0"/>
              <a:t> tests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see</a:t>
            </a:r>
            <a:r>
              <a:rPr lang="nl-NL" dirty="0"/>
              <a:t> </a:t>
            </a:r>
            <a:r>
              <a:rPr lang="nl-NL" dirty="0" err="1"/>
              <a:t>if</a:t>
            </a:r>
            <a:r>
              <a:rPr lang="nl-NL" dirty="0"/>
              <a:t> </a:t>
            </a:r>
            <a:r>
              <a:rPr lang="nl-NL" dirty="0" err="1"/>
              <a:t>weather</a:t>
            </a:r>
            <a:r>
              <a:rPr lang="nl-NL" dirty="0"/>
              <a:t> data is </a:t>
            </a:r>
            <a:r>
              <a:rPr lang="nl-NL" dirty="0" err="1"/>
              <a:t>useful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predict</a:t>
            </a:r>
            <a:r>
              <a:rPr lang="nl-NL" dirty="0"/>
              <a:t> commodity </a:t>
            </a:r>
            <a:r>
              <a:rPr lang="nl-NL" dirty="0" err="1"/>
              <a:t>prices</a:t>
            </a:r>
            <a:endParaRPr lang="nl-NL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nl-NL" dirty="0"/>
          </a:p>
          <a:p>
            <a:pPr lvl="2"/>
            <a:endParaRPr lang="nl-NL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xmlns="" val="3680171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8028739-7228-5B2F-EA82-ACEED7B80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Basic Holt </a:t>
            </a:r>
            <a:r>
              <a:rPr lang="nl-NL" dirty="0" smtClean="0"/>
              <a:t>W inthers approach on the raw materials index</a:t>
            </a:r>
            <a:endParaRPr lang="nl-N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FCD9CF5-C689-5E52-BA23-B0E10FFC6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E1D5963-8EC5-EB82-FE1D-2DD73CC45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E46D8A7-1E29-7DC3-2ACD-291E0F0AE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E2A3427-0D7A-8691-61F5-1378BF077398}"/>
              </a:ext>
            </a:extLst>
          </p:cNvPr>
          <p:cNvSpPr txBox="1"/>
          <p:nvPr/>
        </p:nvSpPr>
        <p:spPr>
          <a:xfrm>
            <a:off x="897622" y="1690687"/>
            <a:ext cx="56219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nl-NL" dirty="0"/>
          </a:p>
          <a:p>
            <a:pPr lvl="2"/>
            <a:endParaRPr lang="nl-NL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nl-NL" dirty="0"/>
          </a:p>
        </p:txBody>
      </p:sp>
      <p:pic>
        <p:nvPicPr>
          <p:cNvPr id="8" name="Picture 7" descr="Standard Holt Winthers Raw Materials Inde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9162" y="1543791"/>
            <a:ext cx="4949662" cy="416676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97527" y="1496291"/>
            <a:ext cx="383573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Basic Holt </a:t>
            </a:r>
            <a:r>
              <a:rPr lang="en-US" dirty="0" err="1" smtClean="0"/>
              <a:t>Winthers</a:t>
            </a:r>
            <a:r>
              <a:rPr lang="en-US" dirty="0" smtClean="0"/>
              <a:t> approach: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Seasonality: 1 year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Initialization:</a:t>
            </a:r>
          </a:p>
          <a:p>
            <a:pPr lvl="2">
              <a:buFont typeface="Arial" pitchFamily="34" charset="0"/>
              <a:buChar char="•"/>
            </a:pPr>
            <a:r>
              <a:rPr lang="en-US" dirty="0" smtClean="0"/>
              <a:t>Alpha = 0,2</a:t>
            </a:r>
          </a:p>
          <a:p>
            <a:pPr lvl="2">
              <a:buFont typeface="Arial" pitchFamily="34" charset="0"/>
              <a:buChar char="•"/>
            </a:pPr>
            <a:r>
              <a:rPr lang="en-US" dirty="0" smtClean="0"/>
              <a:t>Beta = 0.1</a:t>
            </a:r>
          </a:p>
          <a:p>
            <a:pPr lvl="2">
              <a:buFont typeface="Arial" pitchFamily="34" charset="0"/>
              <a:buChar char="•"/>
            </a:pPr>
            <a:r>
              <a:rPr lang="en-US" dirty="0" smtClean="0"/>
              <a:t>Gamma = 0.1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SSE: 4645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8985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806AB5-8A3C-B047-C1D6-7A5C2C4FD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Project timeline/planning/forward </a:t>
            </a:r>
            <a:r>
              <a:rPr lang="nl-NL" dirty="0" err="1"/>
              <a:t>looking</a:t>
            </a:r>
            <a:endParaRPr lang="nl-N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3922E3C-2166-3D58-2DDD-E65BDF4CC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31AD6CA-BABE-322C-9D7F-5EA983CA6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Proposal presentation – commodity price forecasting – MGT6203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D357B5B-4B0C-B6A1-5308-796FA3538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6AC3D3AB-7B8D-A3A3-30B6-38C017C185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128" y="1750311"/>
            <a:ext cx="9513116" cy="322541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6185940A-BCFB-624A-CF3D-59A3F4A6793B}"/>
              </a:ext>
            </a:extLst>
          </p:cNvPr>
          <p:cNvSpPr txBox="1"/>
          <p:nvPr/>
        </p:nvSpPr>
        <p:spPr>
          <a:xfrm>
            <a:off x="1247775" y="5267325"/>
            <a:ext cx="7886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Focus </a:t>
            </a:r>
            <a:r>
              <a:rPr lang="nl-NL" dirty="0" err="1"/>
              <a:t>now</a:t>
            </a:r>
            <a:r>
              <a:rPr lang="nl-NL" dirty="0"/>
              <a:t>: fitting </a:t>
            </a:r>
            <a:r>
              <a:rPr lang="nl-NL" dirty="0" err="1"/>
              <a:t>various</a:t>
            </a:r>
            <a:r>
              <a:rPr lang="nl-NL" dirty="0"/>
              <a:t> </a:t>
            </a:r>
            <a:r>
              <a:rPr lang="nl-NL" dirty="0" err="1"/>
              <a:t>models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find</a:t>
            </a:r>
            <a:r>
              <a:rPr lang="nl-NL" dirty="0"/>
              <a:t> out </a:t>
            </a:r>
            <a:r>
              <a:rPr lang="nl-NL" dirty="0" err="1"/>
              <a:t>what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best approach </a:t>
            </a:r>
            <a:r>
              <a:rPr lang="nl-NL" dirty="0" err="1"/>
              <a:t>will</a:t>
            </a:r>
            <a:r>
              <a:rPr lang="nl-NL" dirty="0"/>
              <a:t> </a:t>
            </a:r>
            <a:r>
              <a:rPr lang="nl-NL" dirty="0" err="1"/>
              <a:t>be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xmlns="" val="4221378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FB6617-C334-F38E-3075-BD876F491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Sources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7F44358-6D5F-130F-8828-D4096127C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802E3C5-81BC-5650-DB89-52F401DC8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Proposal presentation – commodity price forecasting – MGT6203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AF3F9BC-057D-84B8-0DE6-5199CA3FB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A74F427-3AFA-994C-8420-A5F1B2C83399}"/>
              </a:ext>
            </a:extLst>
          </p:cNvPr>
          <p:cNvSpPr txBox="1"/>
          <p:nvPr/>
        </p:nvSpPr>
        <p:spPr>
          <a:xfrm>
            <a:off x="897622" y="1690688"/>
            <a:ext cx="798631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Data: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dirty="0"/>
              <a:t>Worldwide commodity </a:t>
            </a:r>
            <a:r>
              <a:rPr lang="nl-NL" dirty="0" err="1"/>
              <a:t>prices</a:t>
            </a:r>
            <a:r>
              <a:rPr lang="nl-NL" dirty="0"/>
              <a:t>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nl-NL" dirty="0">
                <a:hlinkClick r:id="rId2"/>
              </a:rPr>
              <a:t>Worldwide Commodity Prices | </a:t>
            </a:r>
            <a:r>
              <a:rPr lang="nl-NL" dirty="0" err="1">
                <a:hlinkClick r:id="rId2"/>
              </a:rPr>
              <a:t>Kaggle</a:t>
            </a:r>
            <a:endParaRPr lang="nl-NL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dirty="0"/>
              <a:t>US </a:t>
            </a:r>
            <a:r>
              <a:rPr lang="nl-NL" dirty="0" err="1"/>
              <a:t>weather</a:t>
            </a:r>
            <a:r>
              <a:rPr lang="nl-NL" dirty="0"/>
              <a:t> data: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nl-NL" dirty="0">
                <a:hlinkClick r:id="rId3"/>
              </a:rPr>
              <a:t>Search | </a:t>
            </a:r>
            <a:r>
              <a:rPr lang="nl-NL" dirty="0" err="1">
                <a:hlinkClick r:id="rId3"/>
              </a:rPr>
              <a:t>Climate</a:t>
            </a:r>
            <a:r>
              <a:rPr lang="nl-NL" dirty="0">
                <a:hlinkClick r:id="rId3"/>
              </a:rPr>
              <a:t> Data Online (CDO) | National </a:t>
            </a:r>
            <a:r>
              <a:rPr lang="nl-NL" dirty="0" err="1">
                <a:hlinkClick r:id="rId3"/>
              </a:rPr>
              <a:t>Climatic</a:t>
            </a:r>
            <a:r>
              <a:rPr lang="nl-NL" dirty="0">
                <a:hlinkClick r:id="rId3"/>
              </a:rPr>
              <a:t> Data Center (NCDC) (noaa.gov)</a:t>
            </a:r>
            <a:endParaRPr lang="nl-NL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dirty="0"/>
              <a:t>US </a:t>
            </a:r>
            <a:r>
              <a:rPr lang="nl-NL" dirty="0" err="1"/>
              <a:t>Wages</a:t>
            </a:r>
            <a:r>
              <a:rPr lang="nl-NL" dirty="0"/>
              <a:t>-Home </a:t>
            </a:r>
            <a:r>
              <a:rPr lang="nl-NL" dirty="0" err="1"/>
              <a:t>prices</a:t>
            </a:r>
            <a:r>
              <a:rPr lang="nl-NL" dirty="0"/>
              <a:t> – </a:t>
            </a:r>
            <a:r>
              <a:rPr lang="nl-NL" dirty="0" err="1"/>
              <a:t>inflation</a:t>
            </a:r>
            <a:r>
              <a:rPr lang="nl-NL" dirty="0"/>
              <a:t> data: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Consumer Price Index (CPI) Databases : U.S. Bureau of Labor Statistics (bls.gov)</a:t>
            </a:r>
            <a:endParaRPr lang="nl-NL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/>
              <a:t>Similar</a:t>
            </a:r>
            <a:r>
              <a:rPr lang="nl-NL" dirty="0"/>
              <a:t> approaches: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5"/>
              </a:rPr>
              <a:t>(PDF) Modelling Inflation Dynamics: A Critical Review of Recent Research (researchgate.net)</a:t>
            </a:r>
            <a:endParaRPr lang="nl-NL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6"/>
              </a:rPr>
              <a:t>Can you predict commodity stocks using a weather forecast? | by I. Colbert | Medium</a:t>
            </a:r>
            <a:endParaRPr lang="nl-NL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nl-NL" dirty="0"/>
          </a:p>
          <a:p>
            <a:pPr lvl="2"/>
            <a:endParaRPr lang="nl-NL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xmlns="" val="3484567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Minimalist Presentation_tm67328976_Win32_LW_SL_v3" id="{B5A5B451-F186-4F05-917D-430247B33515}" vid="{C0610F80-F57F-4E6B-A096-3AEBDD5FC5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C96B61E-1B64-430F-934F-7D1B900280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FD6FE22-81A0-4500-AFD0-342D21BB9A2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9C43685-694E-4579-B109-3C418D49DA6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{0EBC2800-33B8-4C78-B5EA-52164C659D64}tf67328976_win32</Template>
  <TotalTime>405</TotalTime>
  <Words>480</Words>
  <Application>Microsoft Office PowerPoint</Application>
  <PresentationFormat>Custom</PresentationFormat>
  <Paragraphs>78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Proposal presentation – commodity price forecasting</vt:lpstr>
      <vt:lpstr>INTRODUCTION – why commodity prices</vt:lpstr>
      <vt:lpstr>The research questions</vt:lpstr>
      <vt:lpstr>Approach and hypothesis</vt:lpstr>
      <vt:lpstr>Similar approaches</vt:lpstr>
      <vt:lpstr>Basic Holt W inthers approach on the raw materials index</vt:lpstr>
      <vt:lpstr>Project timeline/planning/forward looking</vt:lpstr>
      <vt:lpstr>Sources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Proposal presentation</dc:title>
  <dc:creator>Stijn Jorissen</dc:creator>
  <cp:lastModifiedBy>Stijn</cp:lastModifiedBy>
  <cp:revision>2</cp:revision>
  <dcterms:created xsi:type="dcterms:W3CDTF">2023-06-29T09:02:30Z</dcterms:created>
  <dcterms:modified xsi:type="dcterms:W3CDTF">2023-06-29T16:37:59Z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