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14F28-BC4C-4F53-A216-C0FA646DE01D}" type="datetimeFigureOut">
              <a:rPr lang="en-US" smtClean="0"/>
              <a:pPr/>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FBD22-F9DC-40C2-AD9F-84E17C1246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2FBD22-F9DC-40C2-AD9F-84E17C1246D4}"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2FBD22-F9DC-40C2-AD9F-84E17C1246D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914400" y="1132344"/>
            <a:ext cx="7772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LECTURE-2</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Formation </a:t>
            </a: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Partial Differential Equations</a:t>
            </a:r>
          </a:p>
          <a:p>
            <a:pPr marL="0" marR="0" lvl="0" indent="0" algn="l" defTabSz="914400" rtl="0" eaLnBrk="1" fontAlgn="base" latinLnBrk="0" hangingPunct="1">
              <a:lnSpc>
                <a:spcPct val="150000"/>
              </a:lnSpc>
              <a:spcBef>
                <a:spcPct val="0"/>
              </a:spcBef>
              <a:spcAft>
                <a:spcPct val="0"/>
              </a:spcAft>
              <a:buClrTx/>
              <a:buSzTx/>
              <a:buFontTx/>
              <a:buNone/>
              <a:tabLst/>
            </a:pPr>
            <a:endParaRPr lang="en-US" sz="3200" b="1" u="sng" dirty="0" smtClean="0">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Partial differential equation can be formed in two ways- (1) eliminating arbitrary constants and (2) eliminating arbitrary functions</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a:srcRect/>
          <a:stretch>
            <a:fillRect/>
          </a:stretch>
        </p:blipFill>
        <p:spPr bwMode="auto">
          <a:xfrm>
            <a:off x="76200" y="228600"/>
            <a:ext cx="8992860" cy="6172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srcRect/>
          <a:stretch>
            <a:fillRect/>
          </a:stretch>
        </p:blipFill>
        <p:spPr bwMode="auto">
          <a:xfrm>
            <a:off x="76200" y="304800"/>
            <a:ext cx="8689694" cy="5562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76200" y="304800"/>
            <a:ext cx="87630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Question 1.</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Form partial differential equations by eliminating arbitrary constants a and b from the following relations : z = a(x + y) + b.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228600" y="2057400"/>
            <a:ext cx="8898610" cy="449580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52070" y="152400"/>
            <a:ext cx="8991482" cy="37338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152400" y="3686175"/>
            <a:ext cx="8458200" cy="11144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28600" y="5181600"/>
            <a:ext cx="7595810" cy="1524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52400" y="375821"/>
            <a:ext cx="8839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Formation of Partial Differential Equations by The Elimination of Arbitrary Function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one Arbitrary Function is involved, in this case the resulting partial differential equation is a first order partial differential equation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the arbitrary function be of the form z = f(u)   …(1)</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 u is function of x, y, z</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Differentiating (1) partially with respect to x and y, we get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76200" y="381000"/>
            <a:ext cx="9027090" cy="6019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srcRect/>
          <a:stretch>
            <a:fillRect/>
          </a:stretch>
        </p:blipFill>
        <p:spPr bwMode="auto">
          <a:xfrm>
            <a:off x="0" y="0"/>
            <a:ext cx="9067800" cy="682721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76200" y="152400"/>
            <a:ext cx="8868229" cy="6248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a:srcRect/>
          <a:stretch>
            <a:fillRect/>
          </a:stretch>
        </p:blipFill>
        <p:spPr bwMode="auto">
          <a:xfrm>
            <a:off x="152399" y="457200"/>
            <a:ext cx="9003323" cy="6019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52400" y="762000"/>
            <a:ext cx="8875776" cy="3657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76200" y="228600"/>
            <a:ext cx="8920891"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 Elimination of Arbitrary constants: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can form partial differential equation by eliminating arbitrary constants from the given equations.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339" name="Rectangle 3"/>
          <p:cNvSpPr>
            <a:spLocks noChangeArrowheads="1"/>
          </p:cNvSpPr>
          <p:nvPr/>
        </p:nvSpPr>
        <p:spPr bwMode="auto">
          <a:xfrm>
            <a:off x="76200" y="2590800"/>
            <a:ext cx="8763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Now if the number of arbitrary constants is equal to the number of variables, in the given equation of a curve, then we get a first order partial differential equation</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Consider the equation      f(x, y, z, a, b) = 0  ….(1)</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 a and b are arbitrary constants. Differentiating (1) partially with respect to x and y, we get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47471"/>
            <a:ext cx="8763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 WORK QUESTIONS</a:t>
            </a:r>
            <a:endParaRPr kumimoji="0" lang="en-US" sz="28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 I. Form the differential equation by eliminating arbitrary constant in the following equation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6" name="Text Box 2"/>
          <p:cNvSpPr txBox="1">
            <a:spLocks noChangeArrowheads="1"/>
          </p:cNvSpPr>
          <p:nvPr/>
        </p:nvSpPr>
        <p:spPr bwMode="auto">
          <a:xfrm>
            <a:off x="609601" y="2674938"/>
            <a:ext cx="582612" cy="5254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1.</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685800" y="4579937"/>
            <a:ext cx="498475" cy="525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2.</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a:srcRect/>
          <a:stretch>
            <a:fillRect/>
          </a:stretch>
        </p:blipFill>
        <p:spPr bwMode="auto">
          <a:xfrm>
            <a:off x="1600200" y="2595349"/>
            <a:ext cx="2514600" cy="605051"/>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838200" y="3352800"/>
            <a:ext cx="5257800" cy="83820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1676400" y="4336576"/>
            <a:ext cx="3733800" cy="921224"/>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152400" y="5562601"/>
            <a:ext cx="8991600" cy="91439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52400" y="195738"/>
            <a:ext cx="8153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a:t>
            </a:r>
            <a:r>
              <a:rPr kumimoji="0" lang="en-US" sz="2800" b="0" i="1"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II</a:t>
            </a:r>
            <a:r>
              <a:rPr kumimoji="0" lang="en-US"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Eliminate the arbitrary functions and hence obtain the partial differential equations: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Text Box 2"/>
          <p:cNvSpPr txBox="1">
            <a:spLocks noChangeArrowheads="1"/>
          </p:cNvSpPr>
          <p:nvPr/>
        </p:nvSpPr>
        <p:spPr bwMode="auto">
          <a:xfrm>
            <a:off x="109537" y="2065337"/>
            <a:ext cx="652463" cy="4492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7" name="Text Box 3"/>
          <p:cNvSpPr txBox="1">
            <a:spLocks noChangeArrowheads="1"/>
          </p:cNvSpPr>
          <p:nvPr/>
        </p:nvSpPr>
        <p:spPr bwMode="auto">
          <a:xfrm>
            <a:off x="103187" y="3937000"/>
            <a:ext cx="506413" cy="406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a:srcRect/>
          <a:stretch>
            <a:fillRect/>
          </a:stretch>
        </p:blipFill>
        <p:spPr bwMode="auto">
          <a:xfrm>
            <a:off x="1600200" y="1828800"/>
            <a:ext cx="2362200" cy="9144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143000" y="2819400"/>
            <a:ext cx="2667000" cy="76200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1143000" y="3886200"/>
            <a:ext cx="4419600" cy="762000"/>
          </a:xfrm>
          <a:prstGeom prst="rect">
            <a:avLst/>
          </a:prstGeom>
          <a:noFill/>
          <a:ln w="9525">
            <a:noFill/>
            <a:miter lim="800000"/>
            <a:headEnd/>
            <a:tailEnd/>
          </a:ln>
        </p:spPr>
      </p:pic>
      <p:pic>
        <p:nvPicPr>
          <p:cNvPr id="8" name="Picture 7"/>
          <p:cNvPicPr/>
          <p:nvPr/>
        </p:nvPicPr>
        <p:blipFill>
          <a:blip r:embed="rId5"/>
          <a:srcRect/>
          <a:stretch>
            <a:fillRect/>
          </a:stretch>
        </p:blipFill>
        <p:spPr bwMode="auto">
          <a:xfrm>
            <a:off x="1371600" y="5071281"/>
            <a:ext cx="5105400" cy="11771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78505" y="685800"/>
            <a:ext cx="7151512" cy="2133600"/>
          </a:xfrm>
          <a:prstGeom prst="rect">
            <a:avLst/>
          </a:prstGeom>
          <a:noFill/>
        </p:spPr>
      </p:pic>
      <p:sp>
        <p:nvSpPr>
          <p:cNvPr id="3" name="Rectangle 2"/>
          <p:cNvSpPr/>
          <p:nvPr/>
        </p:nvSpPr>
        <p:spPr>
          <a:xfrm>
            <a:off x="7951445" y="1066800"/>
            <a:ext cx="811555" cy="369332"/>
          </a:xfrm>
          <a:prstGeom prst="rect">
            <a:avLst/>
          </a:prstGeom>
        </p:spPr>
        <p:txBody>
          <a:bodyPr wrap="square">
            <a:spAutoFit/>
          </a:bodyPr>
          <a:lstStyle/>
          <a:p>
            <a:r>
              <a:rPr lang="en-US" dirty="0" smtClean="0"/>
              <a:t>….(2)</a:t>
            </a:r>
            <a:endParaRPr lang="en-US" dirty="0"/>
          </a:p>
        </p:txBody>
      </p:sp>
      <p:sp>
        <p:nvSpPr>
          <p:cNvPr id="4" name="Rectangle 3"/>
          <p:cNvSpPr/>
          <p:nvPr/>
        </p:nvSpPr>
        <p:spPr>
          <a:xfrm>
            <a:off x="7951445" y="2069068"/>
            <a:ext cx="811555" cy="369332"/>
          </a:xfrm>
          <a:prstGeom prst="rect">
            <a:avLst/>
          </a:prstGeom>
        </p:spPr>
        <p:txBody>
          <a:bodyPr wrap="square">
            <a:spAutoFit/>
          </a:bodyPr>
          <a:lstStyle/>
          <a:p>
            <a:r>
              <a:rPr lang="en-US" dirty="0" smtClean="0"/>
              <a:t>….(3)</a:t>
            </a:r>
            <a:endParaRPr lang="en-US" dirty="0"/>
          </a:p>
        </p:txBody>
      </p:sp>
      <p:sp>
        <p:nvSpPr>
          <p:cNvPr id="5" name="Rectangle 5"/>
          <p:cNvSpPr>
            <a:spLocks noChangeArrowheads="1"/>
          </p:cNvSpPr>
          <p:nvPr/>
        </p:nvSpPr>
        <p:spPr bwMode="auto">
          <a:xfrm>
            <a:off x="152400" y="3429000"/>
            <a:ext cx="8686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Eliminating a and b from the equations (1), (2) and (3), we get an equation of the form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 (x, y, z, p, q) = 0</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Which is the required partial differential equation of (1)</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685800" y="5983069"/>
            <a:ext cx="4572000" cy="584775"/>
          </a:xfrm>
          <a:prstGeom prst="rect">
            <a:avLst/>
          </a:prstGeom>
        </p:spPr>
        <p:txBody>
          <a:bodyPr>
            <a:spAutoFit/>
          </a:bodyPr>
          <a:lstStyle/>
          <a:p>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Three cases may arise : </a:t>
            </a:r>
            <a:endParaRPr lang="en-US" sz="3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52600"/>
            <a:ext cx="8153400" cy="3637855"/>
          </a:xfrm>
          <a:prstGeom prst="rect">
            <a:avLst/>
          </a:prstGeom>
        </p:spPr>
        <p:txBody>
          <a:bodyPr wrap="square">
            <a:spAutoFit/>
          </a:bodyPr>
          <a:lstStyle/>
          <a:p>
            <a:pPr marL="12700" marR="6985" algn="just">
              <a:lnSpc>
                <a:spcPct val="143600"/>
              </a:lnSpc>
            </a:pPr>
            <a:r>
              <a:rPr lang="en-US" sz="3200" b="1" i="1" u="heavy" spc="-5" dirty="0" smtClean="0">
                <a:uFill>
                  <a:solidFill>
                    <a:srgbClr val="000000"/>
                  </a:solidFill>
                </a:uFill>
                <a:latin typeface="Times New Roman"/>
                <a:cs typeface="Times New Roman"/>
              </a:rPr>
              <a:t>Case </a:t>
            </a:r>
            <a:r>
              <a:rPr lang="en-US" sz="3200" b="1" i="1" u="heavy" dirty="0" smtClean="0">
                <a:uFill>
                  <a:solidFill>
                    <a:srgbClr val="000000"/>
                  </a:solidFill>
                </a:uFill>
                <a:latin typeface="Times New Roman"/>
                <a:cs typeface="Times New Roman"/>
              </a:rPr>
              <a:t>I</a:t>
            </a:r>
            <a:r>
              <a:rPr lang="en-US" sz="3200" i="1" dirty="0" smtClean="0">
                <a:latin typeface="Times New Roman"/>
                <a:cs typeface="Times New Roman"/>
              </a:rPr>
              <a:t>. </a:t>
            </a:r>
            <a:r>
              <a:rPr lang="en-US" sz="3200" i="1" spc="-15" dirty="0" smtClean="0">
                <a:latin typeface="Times New Roman"/>
                <a:cs typeface="Times New Roman"/>
              </a:rPr>
              <a:t>When </a:t>
            </a:r>
            <a:r>
              <a:rPr lang="en-US" sz="3200" i="1" spc="-5" dirty="0" smtClean="0">
                <a:latin typeface="Times New Roman"/>
                <a:cs typeface="Times New Roman"/>
              </a:rPr>
              <a:t>the number of arbitrary constants is less than the number of  independent variables, then the elimination of arbitrary constants usually gives  rise to more than one partial differential equation of order</a:t>
            </a:r>
            <a:r>
              <a:rPr lang="en-US" sz="3200" i="1" spc="120" dirty="0" smtClean="0">
                <a:latin typeface="Times New Roman"/>
                <a:cs typeface="Times New Roman"/>
              </a:rPr>
              <a:t> </a:t>
            </a:r>
            <a:r>
              <a:rPr lang="en-US" sz="3200" i="1" spc="-5" dirty="0" smtClean="0">
                <a:latin typeface="Times New Roman"/>
                <a:cs typeface="Times New Roman"/>
              </a:rPr>
              <a:t>one.</a:t>
            </a:r>
            <a:endParaRPr lang="en-US" sz="3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534400" cy="1659429"/>
          </a:xfrm>
          <a:prstGeom prst="rect">
            <a:avLst/>
          </a:prstGeom>
        </p:spPr>
        <p:txBody>
          <a:bodyPr wrap="square">
            <a:spAutoFit/>
          </a:bodyPr>
          <a:lstStyle/>
          <a:p>
            <a:pPr marL="12700">
              <a:lnSpc>
                <a:spcPct val="100000"/>
              </a:lnSpc>
              <a:tabLst>
                <a:tab pos="2515870" algn="l"/>
              </a:tabLst>
            </a:pPr>
            <a:r>
              <a:rPr lang="en-US" sz="3200" spc="-10" dirty="0" smtClean="0">
                <a:latin typeface="Times New Roman"/>
                <a:cs typeface="Times New Roman"/>
              </a:rPr>
              <a:t>For example, </a:t>
            </a:r>
            <a:r>
              <a:rPr lang="en-US" sz="3200" spc="-5" dirty="0" smtClean="0">
                <a:latin typeface="Times New Roman"/>
                <a:cs typeface="Times New Roman"/>
              </a:rPr>
              <a:t>consider </a:t>
            </a:r>
            <a:r>
              <a:rPr lang="en-US" sz="3200" i="1" spc="-5" dirty="0" smtClean="0">
                <a:latin typeface="Times New Roman"/>
                <a:cs typeface="Times New Roman"/>
              </a:rPr>
              <a:t>z </a:t>
            </a:r>
            <a:r>
              <a:rPr lang="en-US" sz="3200" spc="-5" dirty="0" smtClean="0">
                <a:latin typeface="Times New Roman"/>
                <a:cs typeface="Times New Roman"/>
              </a:rPr>
              <a:t>= </a:t>
            </a:r>
            <a:r>
              <a:rPr lang="en-US" sz="3200" i="1" spc="-5" dirty="0" smtClean="0">
                <a:latin typeface="Times New Roman"/>
                <a:cs typeface="Times New Roman"/>
              </a:rPr>
              <a:t>ax</a:t>
            </a:r>
            <a:r>
              <a:rPr lang="en-US" sz="3200" i="1" spc="160" dirty="0" smtClean="0">
                <a:latin typeface="Times New Roman"/>
                <a:cs typeface="Times New Roman"/>
              </a:rPr>
              <a:t> </a:t>
            </a:r>
            <a:r>
              <a:rPr lang="en-US" sz="3200" spc="-5" dirty="0" smtClean="0">
                <a:latin typeface="Times New Roman"/>
                <a:cs typeface="Times New Roman"/>
              </a:rPr>
              <a:t>+ </a:t>
            </a:r>
            <a:r>
              <a:rPr lang="en-US" sz="3200" i="1" spc="-5" dirty="0" smtClean="0">
                <a:latin typeface="Times New Roman"/>
                <a:cs typeface="Times New Roman"/>
              </a:rPr>
              <a:t>y	</a:t>
            </a:r>
            <a:r>
              <a:rPr lang="en-US" sz="3200" spc="-5" dirty="0" smtClean="0">
                <a:latin typeface="Times New Roman"/>
                <a:cs typeface="Times New Roman"/>
              </a:rPr>
              <a:t>, ...</a:t>
            </a:r>
            <a:r>
              <a:rPr lang="en-US" sz="3200" spc="20" dirty="0" smtClean="0">
                <a:latin typeface="Times New Roman"/>
                <a:cs typeface="Times New Roman"/>
              </a:rPr>
              <a:t> </a:t>
            </a:r>
            <a:r>
              <a:rPr lang="en-US" sz="3200" spc="-10" dirty="0" smtClean="0">
                <a:latin typeface="Times New Roman"/>
                <a:cs typeface="Times New Roman"/>
              </a:rPr>
              <a:t>(1)</a:t>
            </a:r>
            <a:endParaRPr lang="en-US" sz="3200" dirty="0" smtClean="0">
              <a:latin typeface="Times New Roman"/>
              <a:cs typeface="Times New Roman"/>
            </a:endParaRPr>
          </a:p>
          <a:p>
            <a:pPr marL="12700">
              <a:lnSpc>
                <a:spcPct val="100000"/>
              </a:lnSpc>
              <a:spcBef>
                <a:spcPts val="725"/>
              </a:spcBef>
            </a:pPr>
            <a:r>
              <a:rPr lang="en-US" sz="3200" spc="-10" dirty="0" smtClean="0">
                <a:latin typeface="Times New Roman"/>
                <a:cs typeface="Times New Roman"/>
              </a:rPr>
              <a:t>where </a:t>
            </a:r>
            <a:r>
              <a:rPr lang="en-US" sz="3200" i="1" spc="-5" dirty="0" smtClean="0">
                <a:latin typeface="Times New Roman"/>
                <a:cs typeface="Times New Roman"/>
              </a:rPr>
              <a:t>a </a:t>
            </a:r>
            <a:r>
              <a:rPr lang="en-US" sz="3200" spc="-20" dirty="0" smtClean="0">
                <a:latin typeface="Times New Roman"/>
                <a:cs typeface="Times New Roman"/>
              </a:rPr>
              <a:t>is </a:t>
            </a:r>
            <a:r>
              <a:rPr lang="en-US" sz="3200" spc="-10" dirty="0" smtClean="0">
                <a:latin typeface="Times New Roman"/>
                <a:cs typeface="Times New Roman"/>
              </a:rPr>
              <a:t>the </a:t>
            </a:r>
            <a:r>
              <a:rPr lang="en-US" sz="3200" spc="-5" dirty="0" smtClean="0">
                <a:latin typeface="Times New Roman"/>
                <a:cs typeface="Times New Roman"/>
              </a:rPr>
              <a:t>only arbitrary constant and </a:t>
            </a:r>
            <a:r>
              <a:rPr lang="en-US" sz="3200" i="1" spc="-5" dirty="0" smtClean="0">
                <a:latin typeface="Times New Roman"/>
                <a:cs typeface="Times New Roman"/>
              </a:rPr>
              <a:t>x</a:t>
            </a:r>
            <a:r>
              <a:rPr lang="en-US" sz="3200" spc="-5" dirty="0" smtClean="0">
                <a:latin typeface="Times New Roman"/>
                <a:cs typeface="Times New Roman"/>
              </a:rPr>
              <a:t>, </a:t>
            </a:r>
            <a:r>
              <a:rPr lang="en-US" sz="3200" i="1" spc="-5" dirty="0" smtClean="0">
                <a:latin typeface="Times New Roman"/>
                <a:cs typeface="Times New Roman"/>
              </a:rPr>
              <a:t>y </a:t>
            </a:r>
            <a:r>
              <a:rPr lang="en-US" sz="3200" spc="-10" dirty="0" smtClean="0">
                <a:latin typeface="Times New Roman"/>
                <a:cs typeface="Times New Roman"/>
              </a:rPr>
              <a:t>are </a:t>
            </a:r>
            <a:r>
              <a:rPr lang="en-US" sz="3200" spc="-5" dirty="0" smtClean="0">
                <a:latin typeface="Times New Roman"/>
                <a:cs typeface="Times New Roman"/>
              </a:rPr>
              <a:t>two </a:t>
            </a:r>
            <a:r>
              <a:rPr lang="en-US" sz="3200" spc="-10" dirty="0" smtClean="0">
                <a:latin typeface="Times New Roman"/>
                <a:cs typeface="Times New Roman"/>
              </a:rPr>
              <a:t>independent</a:t>
            </a:r>
            <a:r>
              <a:rPr lang="en-US" sz="3200" spc="275" dirty="0" smtClean="0">
                <a:latin typeface="Times New Roman"/>
                <a:cs typeface="Times New Roman"/>
              </a:rPr>
              <a:t> </a:t>
            </a:r>
            <a:r>
              <a:rPr lang="en-US" sz="3200" spc="-10" dirty="0" smtClean="0">
                <a:latin typeface="Times New Roman"/>
                <a:cs typeface="Times New Roman"/>
              </a:rPr>
              <a:t>variables</a:t>
            </a:r>
            <a:endParaRPr lang="en-US" sz="3200" dirty="0"/>
          </a:p>
        </p:txBody>
      </p:sp>
      <p:sp>
        <p:nvSpPr>
          <p:cNvPr id="11" name="Rectangle 10"/>
          <p:cNvSpPr/>
          <p:nvPr/>
        </p:nvSpPr>
        <p:spPr>
          <a:xfrm>
            <a:off x="152400" y="1828800"/>
            <a:ext cx="6603154" cy="523220"/>
          </a:xfrm>
          <a:prstGeom prst="rect">
            <a:avLst/>
          </a:prstGeom>
        </p:spPr>
        <p:txBody>
          <a:bodyPr wrap="none">
            <a:spAutoFit/>
          </a:bodyPr>
          <a:lstStyle/>
          <a:p>
            <a:r>
              <a:rPr lang="en-US" sz="2800" dirty="0" smtClean="0">
                <a:latin typeface="Times New Roman" pitchFamily="18" charset="0"/>
                <a:cs typeface="Times New Roman" pitchFamily="18" charset="0"/>
              </a:rPr>
              <a:t>Differentiating (1) partially </a:t>
            </a:r>
            <a:r>
              <a:rPr lang="en-US" sz="2800" dirty="0" err="1" smtClean="0">
                <a:latin typeface="Times New Roman" pitchFamily="18" charset="0"/>
                <a:cs typeface="Times New Roman" pitchFamily="18" charset="0"/>
              </a:rPr>
              <a:t>w.r.t</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we get </a:t>
            </a:r>
            <a:endParaRPr lang="en-US" sz="2800" dirty="0">
              <a:latin typeface="Times New Roman" pitchFamily="18" charset="0"/>
              <a:cs typeface="Times New Roman" pitchFamily="18" charset="0"/>
            </a:endParaRPr>
          </a:p>
        </p:txBody>
      </p:sp>
      <p:pic>
        <p:nvPicPr>
          <p:cNvPr id="12" name="Picture 11"/>
          <p:cNvPicPr/>
          <p:nvPr/>
        </p:nvPicPr>
        <p:blipFill>
          <a:blip r:embed="rId2"/>
          <a:srcRect/>
          <a:stretch>
            <a:fillRect/>
          </a:stretch>
        </p:blipFill>
        <p:spPr bwMode="auto">
          <a:xfrm>
            <a:off x="457200" y="2438400"/>
            <a:ext cx="2514600" cy="762000"/>
          </a:xfrm>
          <a:prstGeom prst="rect">
            <a:avLst/>
          </a:prstGeom>
          <a:noFill/>
          <a:ln w="9525">
            <a:noFill/>
            <a:miter lim="800000"/>
            <a:headEnd/>
            <a:tailEnd/>
          </a:ln>
        </p:spPr>
      </p:pic>
      <p:sp>
        <p:nvSpPr>
          <p:cNvPr id="13" name="Rectangle 12"/>
          <p:cNvSpPr/>
          <p:nvPr/>
        </p:nvSpPr>
        <p:spPr>
          <a:xfrm>
            <a:off x="304800" y="3244334"/>
            <a:ext cx="6513386" cy="523220"/>
          </a:xfrm>
          <a:prstGeom prst="rect">
            <a:avLst/>
          </a:prstGeom>
        </p:spPr>
        <p:txBody>
          <a:bodyPr wrap="none">
            <a:spAutoFit/>
          </a:bodyPr>
          <a:lstStyle/>
          <a:p>
            <a:r>
              <a:rPr lang="en-US" sz="2800" dirty="0" smtClean="0">
                <a:latin typeface="Times New Roman" pitchFamily="18" charset="0"/>
                <a:cs typeface="Times New Roman" pitchFamily="18" charset="0"/>
              </a:rPr>
              <a:t>Differentiating (1) partially </a:t>
            </a:r>
            <a:r>
              <a:rPr lang="en-US" sz="2800" dirty="0" err="1" smtClean="0">
                <a:latin typeface="Times New Roman" pitchFamily="18" charset="0"/>
                <a:cs typeface="Times New Roman" pitchFamily="18" charset="0"/>
              </a:rPr>
              <a:t>w.r.t</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y</a:t>
            </a:r>
            <a:r>
              <a:rPr lang="en-US" sz="2800" dirty="0" smtClean="0">
                <a:latin typeface="Times New Roman" pitchFamily="18" charset="0"/>
                <a:cs typeface="Times New Roman" pitchFamily="18" charset="0"/>
              </a:rPr>
              <a:t>’, we get</a:t>
            </a:r>
            <a:endParaRPr lang="en-US" sz="2800" dirty="0">
              <a:latin typeface="Times New Roman" pitchFamily="18" charset="0"/>
              <a:cs typeface="Times New Roman" pitchFamily="18" charset="0"/>
            </a:endParaRPr>
          </a:p>
        </p:txBody>
      </p:sp>
      <p:pic>
        <p:nvPicPr>
          <p:cNvPr id="14" name="Picture 13"/>
          <p:cNvPicPr/>
          <p:nvPr/>
        </p:nvPicPr>
        <p:blipFill>
          <a:blip r:embed="rId3"/>
          <a:srcRect/>
          <a:stretch>
            <a:fillRect/>
          </a:stretch>
        </p:blipFill>
        <p:spPr bwMode="auto">
          <a:xfrm>
            <a:off x="457200" y="3733801"/>
            <a:ext cx="2438400" cy="761999"/>
          </a:xfrm>
          <a:prstGeom prst="rect">
            <a:avLst/>
          </a:prstGeom>
          <a:noFill/>
          <a:ln w="9525">
            <a:noFill/>
            <a:miter lim="800000"/>
            <a:headEnd/>
            <a:tailEnd/>
          </a:ln>
        </p:spPr>
      </p:pic>
      <p:sp>
        <p:nvSpPr>
          <p:cNvPr id="15" name="Rectangle 14"/>
          <p:cNvSpPr/>
          <p:nvPr/>
        </p:nvSpPr>
        <p:spPr>
          <a:xfrm>
            <a:off x="457200" y="4431268"/>
            <a:ext cx="6003567" cy="523220"/>
          </a:xfrm>
          <a:prstGeom prst="rect">
            <a:avLst/>
          </a:prstGeom>
        </p:spPr>
        <p:txBody>
          <a:bodyPr wrap="none">
            <a:spAutoFit/>
          </a:bodyPr>
          <a:lstStyle/>
          <a:p>
            <a:r>
              <a:rPr lang="en-US" sz="2800" dirty="0" smtClean="0">
                <a:latin typeface="Times New Roman" pitchFamily="18" charset="0"/>
                <a:cs typeface="Times New Roman" pitchFamily="18" charset="0"/>
              </a:rPr>
              <a:t>Eliminating </a:t>
            </a:r>
            <a:r>
              <a:rPr lang="en-US" sz="2800" i="1" dirty="0" smtClean="0">
                <a:latin typeface="Times New Roman" pitchFamily="18" charset="0"/>
                <a:cs typeface="Times New Roman" pitchFamily="18" charset="0"/>
              </a:rPr>
              <a:t>a </a:t>
            </a:r>
            <a:r>
              <a:rPr lang="en-US" sz="2800" dirty="0" smtClean="0">
                <a:latin typeface="Times New Roman" pitchFamily="18" charset="0"/>
                <a:cs typeface="Times New Roman" pitchFamily="18" charset="0"/>
              </a:rPr>
              <a:t>between (1) and (2) yields</a:t>
            </a:r>
            <a:endParaRPr lang="en-US" sz="2800" dirty="0">
              <a:latin typeface="Times New Roman" pitchFamily="18" charset="0"/>
              <a:cs typeface="Times New Roman" pitchFamily="18" charset="0"/>
            </a:endParaRPr>
          </a:p>
        </p:txBody>
      </p:sp>
      <p:pic>
        <p:nvPicPr>
          <p:cNvPr id="16" name="Picture 15"/>
          <p:cNvPicPr/>
          <p:nvPr/>
        </p:nvPicPr>
        <p:blipFill>
          <a:blip r:embed="rId4"/>
          <a:srcRect/>
          <a:stretch>
            <a:fillRect/>
          </a:stretch>
        </p:blipFill>
        <p:spPr bwMode="auto">
          <a:xfrm>
            <a:off x="533400" y="5181600"/>
            <a:ext cx="3581400" cy="6948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710148"/>
            <a:ext cx="8229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Since (3) does not contain arbitrary constant, so (3) is also partial differential under consideration. Thus, we get two partial differential equations (3) and (4).</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28600" y="798255"/>
            <a:ext cx="8305800" cy="3696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Case II</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When the number of arbitrary constants is equal to the number of independent variables, then the elimination of arbitrary constants shall give rise to a unique partial differential equation of order one.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152400" y="609600"/>
            <a:ext cx="8812696" cy="5715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228600" y="862548"/>
            <a:ext cx="8458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Case  III</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When the number of arbitrary constants is greater than the number of independent variables, then the elimination of arbitrary constants leads to a  partial differential equation of order usually greater than one.</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519</Words>
  <Application>Microsoft Office PowerPoint</Application>
  <PresentationFormat>On-screen Show (4:3)</PresentationFormat>
  <Paragraphs>40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Miet</cp:lastModifiedBy>
  <cp:revision>15</cp:revision>
  <dcterms:created xsi:type="dcterms:W3CDTF">2006-08-16T00:00:00Z</dcterms:created>
  <dcterms:modified xsi:type="dcterms:W3CDTF">2020-07-08T10:34:31Z</dcterms:modified>
</cp:coreProperties>
</file>