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C0432-9426-4355-B179-471DCE2C11B0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F99F-820C-45A2-97D8-DFD1BD2CF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7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F99F-820C-45A2-97D8-DFD1BD2CF959}" type="slidenum">
              <a:rPr lang="en-AU" smtClean="0"/>
              <a:t>27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25E2-EF65-4C5A-B419-056A88A16015}" type="datetimeFigureOut">
              <a:rPr lang="en-US" smtClean="0"/>
              <a:t>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FD04-285B-4CEA-8C79-596F301BABA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1571635"/>
          </a:xfrm>
        </p:spPr>
        <p:txBody>
          <a:bodyPr/>
          <a:lstStyle/>
          <a:p>
            <a:r>
              <a:rPr lang="en-AU" dirty="0" smtClean="0"/>
              <a:t>L - 4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8868"/>
            <a:ext cx="6400800" cy="364333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Linear Homogenous Partial Differential Equation of Higher Order with Constant Coefficient: </a:t>
            </a:r>
          </a:p>
          <a:p>
            <a:endParaRPr lang="en-AU" sz="3900" b="1" dirty="0" smtClean="0">
              <a:solidFill>
                <a:schemeClr val="tx1"/>
              </a:solidFill>
            </a:endParaRPr>
          </a:p>
          <a:p>
            <a:r>
              <a:rPr lang="en-AU" sz="3900" b="1" dirty="0" smtClean="0">
                <a:solidFill>
                  <a:schemeClr val="tx1"/>
                </a:solidFill>
              </a:rPr>
              <a:t>Methods for Finding P.I.</a:t>
            </a:r>
            <a:endParaRPr lang="en-AU" sz="3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500198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b="1" dirty="0" smtClean="0"/>
              <a:t>Case </a:t>
            </a:r>
            <a:r>
              <a:rPr lang="en-AU" sz="3600" b="1" dirty="0"/>
              <a:t>II :  when F(</a:t>
            </a:r>
            <a:r>
              <a:rPr lang="en-AU" sz="3600" b="1" dirty="0" err="1"/>
              <a:t>x,y</a:t>
            </a:r>
            <a:r>
              <a:rPr lang="en-AU" sz="3600" b="1" dirty="0"/>
              <a:t>)=Sin(</a:t>
            </a:r>
            <a:r>
              <a:rPr lang="en-AU" sz="3600" b="1" dirty="0" err="1"/>
              <a:t>ax+by</a:t>
            </a:r>
            <a:r>
              <a:rPr lang="en-AU" sz="3600" b="1" dirty="0"/>
              <a:t>) or </a:t>
            </a:r>
            <a:r>
              <a:rPr lang="en-AU" sz="3600" b="1" dirty="0" err="1"/>
              <a:t>cos</a:t>
            </a:r>
            <a:r>
              <a:rPr lang="en-AU" sz="3600" b="1" dirty="0"/>
              <a:t>(</a:t>
            </a:r>
            <a:r>
              <a:rPr lang="en-AU" sz="3600" b="1" dirty="0" err="1"/>
              <a:t>ax+by</a:t>
            </a:r>
            <a:r>
              <a:rPr lang="en-AU" sz="3600" b="1" dirty="0"/>
              <a:t>)</a:t>
            </a:r>
            <a:r>
              <a:rPr lang="en-AU" sz="3600" dirty="0"/>
              <a:t/>
            </a:r>
            <a:br>
              <a:rPr lang="en-AU" sz="3600" dirty="0"/>
            </a:br>
            <a:endParaRPr lang="en-AU" sz="36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215238" cy="130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71942"/>
            <a:ext cx="647300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5549845"/>
            <a:ext cx="4500594" cy="7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8500"/>
            <a:ext cx="6768752" cy="83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AU" sz="3200" b="1" dirty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A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AU" sz="3200" dirty="0">
                <a:latin typeface="Times New Roman" pitchFamily="18" charset="0"/>
                <a:cs typeface="Times New Roman" pitchFamily="18" charset="0"/>
              </a:rPr>
            </a:br>
            <a:endParaRPr lang="en-A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Solution</a:t>
            </a:r>
            <a:r>
              <a:rPr lang="en-AU" b="1" dirty="0" smtClean="0"/>
              <a:t>:</a:t>
            </a:r>
          </a:p>
          <a:p>
            <a:pPr>
              <a:buNone/>
            </a:pPr>
            <a:r>
              <a:rPr lang="en-AU" b="1" dirty="0"/>
              <a:t>[</a:t>
            </a:r>
            <a:r>
              <a:rPr lang="en-AU" dirty="0"/>
              <a:t> for auxiliary equation D-&gt;m, D’-&gt;1, z-&gt;1]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786742" cy="6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496"/>
            <a:ext cx="792961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3617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00240"/>
            <a:ext cx="67981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928934"/>
            <a:ext cx="63356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000636"/>
            <a:ext cx="87154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6786610" cy="161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257176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3357562"/>
            <a:ext cx="70139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572008"/>
            <a:ext cx="75724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200" b="1" dirty="0"/>
              <a:t>Example :</a:t>
            </a:r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>
              <a:buNone/>
            </a:pPr>
            <a:r>
              <a:rPr lang="en-AU" b="1" dirty="0"/>
              <a:t>Solution</a:t>
            </a:r>
            <a:r>
              <a:rPr lang="en-AU" b="1" dirty="0" smtClean="0"/>
              <a:t>:</a:t>
            </a:r>
          </a:p>
          <a:p>
            <a:pPr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55007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2910" y="2428868"/>
            <a:ext cx="785818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500042"/>
            <a:ext cx="8072494" cy="2428892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3" y="3071810"/>
            <a:ext cx="424446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79" y="4429132"/>
            <a:ext cx="600079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04053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28"/>
            <a:ext cx="600079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0034" y="2928934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071942"/>
            <a:ext cx="4929222" cy="104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5429264"/>
            <a:ext cx="49438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0740" y="3143248"/>
            <a:ext cx="8483260" cy="96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1439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200" b="1" dirty="0"/>
              <a:t>Example: </a:t>
            </a:r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Solution:</a:t>
            </a:r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715172" cy="61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2976" y="2643182"/>
            <a:ext cx="671517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5873412" cy="62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0"/>
            <a:ext cx="4547963" cy="12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143116"/>
            <a:ext cx="43874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2928934"/>
            <a:ext cx="620810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4214818"/>
            <a:ext cx="405676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5429264"/>
            <a:ext cx="387551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b="1" dirty="0"/>
              <a:t>Homogeneous </a:t>
            </a:r>
            <a:r>
              <a:rPr lang="en-AU" b="1" dirty="0" smtClean="0"/>
              <a:t>Linear Partial Differential </a:t>
            </a:r>
            <a:r>
              <a:rPr lang="en-AU" b="1" dirty="0"/>
              <a:t>Equations with constant Coefficients</a:t>
            </a:r>
            <a:r>
              <a:rPr lang="en-AU" i="1" dirty="0"/>
              <a:t>.</a:t>
            </a:r>
            <a:endParaRPr lang="en-AU" dirty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A </a:t>
            </a:r>
            <a:r>
              <a:rPr lang="en-AU" dirty="0"/>
              <a:t>homogeneous linear partial </a:t>
            </a:r>
            <a:r>
              <a:rPr lang="en-AU" dirty="0" smtClean="0"/>
              <a:t>differential equation </a:t>
            </a:r>
            <a:r>
              <a:rPr lang="en-AU" dirty="0"/>
              <a:t>of the nth order is of the form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/>
              <a:t>homogeneous because all its terms contain derivatives of the same order.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792961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695546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89" y="1928802"/>
            <a:ext cx="574331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143380"/>
            <a:ext cx="685804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429000"/>
            <a:ext cx="81439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Solution:</a:t>
            </a:r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5"/>
            <a:ext cx="6929486" cy="106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8286808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14752"/>
            <a:ext cx="6072230" cy="63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929618" cy="114300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85852" y="4714884"/>
            <a:ext cx="6643734" cy="1143008"/>
          </a:xfrm>
          <a:prstGeom prst="rect">
            <a:avLst/>
          </a:prstGeom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571480"/>
            <a:ext cx="678661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571480"/>
            <a:ext cx="6072230" cy="114300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785926"/>
            <a:ext cx="5500726" cy="12858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00166" y="3143248"/>
            <a:ext cx="5643602" cy="10001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857356" y="4286256"/>
            <a:ext cx="5143536" cy="135732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785918" y="5429264"/>
            <a:ext cx="4857784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500042"/>
            <a:ext cx="5786478" cy="114300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2714620"/>
            <a:ext cx="7572428" cy="157163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643050"/>
            <a:ext cx="81439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b="1" dirty="0"/>
              <a:t>Case III</a:t>
            </a:r>
            <a:r>
              <a:rPr lang="en-AU" dirty="0"/>
              <a:t>: When F(</a:t>
            </a:r>
            <a:r>
              <a:rPr lang="en-AU" dirty="0" err="1"/>
              <a:t>x,y</a:t>
            </a:r>
            <a:r>
              <a:rPr lang="en-AU" dirty="0"/>
              <a:t>)=</a:t>
            </a:r>
            <a:r>
              <a:rPr lang="en-AU" dirty="0">
                <a:sym typeface="Symbol"/>
              </a:rPr>
              <a:t></a:t>
            </a:r>
            <a:r>
              <a:rPr lang="en-AU" dirty="0"/>
              <a:t>(</a:t>
            </a:r>
            <a:r>
              <a:rPr lang="en-AU" dirty="0" err="1"/>
              <a:t>ax+by</a:t>
            </a:r>
            <a:r>
              <a:rPr lang="en-AU" dirty="0"/>
              <a:t>)</a:t>
            </a:r>
            <a:br>
              <a:rPr lang="en-AU" dirty="0"/>
            </a:br>
            <a:endParaRPr lang="en-AU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4429156" cy="83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775926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9000"/>
            <a:ext cx="823745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000636"/>
            <a:ext cx="757242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>
              <a:buNone/>
            </a:pPr>
            <a:r>
              <a:rPr lang="en-AU" b="1" dirty="0"/>
              <a:t>Solution:</a:t>
            </a:r>
            <a:endParaRPr lang="en-AU" dirty="0"/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7286676" cy="135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852" y="2857496"/>
            <a:ext cx="6215106" cy="1214446"/>
          </a:xfrm>
          <a:prstGeom prst="rect">
            <a:avLst/>
          </a:prstGeom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86256"/>
            <a:ext cx="5357850" cy="90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5286388"/>
            <a:ext cx="7495496" cy="111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500041"/>
            <a:ext cx="6643734" cy="225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143248"/>
            <a:ext cx="795938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143380"/>
            <a:ext cx="642942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5429264"/>
            <a:ext cx="2714644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3714776" cy="92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857252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Solution:</a:t>
            </a:r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7786742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4414" y="2071678"/>
            <a:ext cx="6715172" cy="1000132"/>
          </a:xfrm>
          <a:prstGeom prst="rect">
            <a:avLst/>
          </a:prstGeom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214686"/>
            <a:ext cx="1928826" cy="5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00166" y="3786190"/>
            <a:ext cx="5357850" cy="78581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643042" y="4572008"/>
            <a:ext cx="4286280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Equation </a:t>
            </a:r>
            <a:r>
              <a:rPr lang="en-AU" dirty="0"/>
              <a:t>(1) can be expressed </a:t>
            </a:r>
            <a:r>
              <a:rPr lang="en-AU" dirty="0" smtClean="0"/>
              <a:t>as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92961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tp://img.brainkart.com/extra/WIp011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1810"/>
            <a:ext cx="764386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428604"/>
            <a:ext cx="5429288" cy="1214446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928802"/>
            <a:ext cx="69824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857496"/>
            <a:ext cx="287538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714752"/>
            <a:ext cx="468633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4929198"/>
            <a:ext cx="472691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4" y="6072206"/>
            <a:ext cx="330043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3786214" cy="103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28662" y="1643050"/>
            <a:ext cx="3143272" cy="7143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7158" y="2857496"/>
            <a:ext cx="778674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 Question</a:t>
            </a:r>
            <a:endParaRPr lang="en-AU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721523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14752"/>
            <a:ext cx="7429552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28667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/>
              <a:t>As in the case of ordinary linear </a:t>
            </a:r>
            <a:r>
              <a:rPr lang="en-AU" dirty="0" smtClean="0"/>
              <a:t>Differential </a:t>
            </a:r>
            <a:r>
              <a:rPr lang="en-AU" dirty="0" smtClean="0"/>
              <a:t>equations </a:t>
            </a:r>
            <a:r>
              <a:rPr lang="en-AU" dirty="0"/>
              <a:t>with constant coefficients the complete solution </a:t>
            </a:r>
            <a:r>
              <a:rPr lang="en-AU" dirty="0" smtClean="0"/>
              <a:t>consists </a:t>
            </a:r>
            <a:r>
              <a:rPr lang="en-AU" dirty="0"/>
              <a:t>of two parts, namely, the complementary function and the particular integral</a:t>
            </a:r>
            <a:r>
              <a:rPr lang="en-AU" dirty="0" smtClean="0"/>
              <a:t>.</a:t>
            </a:r>
          </a:p>
          <a:p>
            <a:pPr>
              <a:buNone/>
            </a:pPr>
            <a:r>
              <a:rPr lang="en-AU" dirty="0"/>
              <a:t>In similar way, solution of </a:t>
            </a:r>
            <a:r>
              <a:rPr lang="en-AU" dirty="0" err="1"/>
              <a:t>Eq</a:t>
            </a:r>
            <a:r>
              <a:rPr lang="en-AU" dirty="0"/>
              <a:t>(1) is given by </a:t>
            </a:r>
          </a:p>
          <a:p>
            <a:pPr>
              <a:buNone/>
            </a:pPr>
            <a:r>
              <a:rPr lang="en-AU" b="1" dirty="0" smtClean="0"/>
              <a:t>				Z</a:t>
            </a:r>
            <a:r>
              <a:rPr lang="en-AU" b="1" dirty="0"/>
              <a:t>= C.F.+P.I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Finding </a:t>
            </a:r>
            <a:r>
              <a:rPr lang="en-AU" b="1" dirty="0"/>
              <a:t>the particular Integral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0112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Case </a:t>
            </a:r>
            <a:r>
              <a:rPr lang="en-AU" b="1" dirty="0"/>
              <a:t>I :  when F(x, y) = </a:t>
            </a:r>
            <a:r>
              <a:rPr lang="en-AU" b="1" dirty="0" err="1"/>
              <a:t>e</a:t>
            </a:r>
            <a:r>
              <a:rPr lang="en-AU" b="1" baseline="30000" dirty="0" err="1"/>
              <a:t>ax+by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21523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b="1" dirty="0"/>
              <a:t>Example 1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72032"/>
          </a:xfrm>
        </p:spPr>
        <p:txBody>
          <a:bodyPr/>
          <a:lstStyle/>
          <a:p>
            <a:pPr>
              <a:buNone/>
            </a:pPr>
            <a:r>
              <a:rPr lang="en-AU" b="1" dirty="0"/>
              <a:t>Solution:</a:t>
            </a:r>
            <a:endParaRPr lang="en-AU" dirty="0"/>
          </a:p>
          <a:p>
            <a:pPr>
              <a:buNone/>
            </a:pPr>
            <a:r>
              <a:rPr lang="en-AU" dirty="0"/>
              <a:t> [Replace D-&gt; m, D’-&gt;1, z-&gt;1 to form auxiliary equation]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5724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57242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685804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857364"/>
            <a:ext cx="69294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7715272" cy="95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3116"/>
            <a:ext cx="80010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157</Words>
  <Application>Microsoft Office PowerPoint</Application>
  <PresentationFormat>On-screen Show (4:3)</PresentationFormat>
  <Paragraphs>38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 - 4</vt:lpstr>
      <vt:lpstr>PowerPoint Presentation</vt:lpstr>
      <vt:lpstr>PowerPoint Presentation</vt:lpstr>
      <vt:lpstr>PowerPoint Presentation</vt:lpstr>
      <vt:lpstr> Finding the particular Integral </vt:lpstr>
      <vt:lpstr> Case I :  when F(x, y) = eax+by </vt:lpstr>
      <vt:lpstr>Example 1 </vt:lpstr>
      <vt:lpstr>PowerPoint Presentation</vt:lpstr>
      <vt:lpstr>PowerPoint Presentation</vt:lpstr>
      <vt:lpstr> Case II :  when F(x,y)=Sin(ax+by) or cos(ax+by) </vt:lpstr>
      <vt:lpstr>Example : </vt:lpstr>
      <vt:lpstr>PowerPoint Presentation</vt:lpstr>
      <vt:lpstr>PowerPoint Presentation</vt:lpstr>
      <vt:lpstr>Example : </vt:lpstr>
      <vt:lpstr>PowerPoint Presentation</vt:lpstr>
      <vt:lpstr>PowerPoint Presentation</vt:lpstr>
      <vt:lpstr>PowerPoint Presentation</vt:lpstr>
      <vt:lpstr>Example: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III: When F(x,y)=(ax+by)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- 4</dc:title>
  <dc:creator>admin</dc:creator>
  <cp:lastModifiedBy>MONIKA MITTEL</cp:lastModifiedBy>
  <cp:revision>19</cp:revision>
  <dcterms:created xsi:type="dcterms:W3CDTF">2020-07-08T04:50:30Z</dcterms:created>
  <dcterms:modified xsi:type="dcterms:W3CDTF">2020-07-11T05:28:19Z</dcterms:modified>
</cp:coreProperties>
</file>