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9" r:id="rId4"/>
    <p:sldId id="264" r:id="rId5"/>
    <p:sldId id="265" r:id="rId6"/>
    <p:sldId id="269" r:id="rId7"/>
    <p:sldId id="270" r:id="rId8"/>
    <p:sldId id="271" r:id="rId9"/>
    <p:sldId id="272" r:id="rId10"/>
    <p:sldId id="273" r:id="rId11"/>
    <p:sldId id="268" r:id="rId12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>
      <p:cViewPr varScale="1">
        <p:scale>
          <a:sx n="108" d="100"/>
          <a:sy n="108" d="100"/>
        </p:scale>
        <p:origin x="65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02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53F70B1-1E8A-493D-9392-E4FE90BE9A90}" type="datetime1">
              <a:rPr lang="en-GB" smtClean="0"/>
              <a:t>05/02/2022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B3C20D7-F8F1-4196-9585-26F31AFC85C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8A86088-0869-4C1C-A62F-7421110335D4}" type="datetime1">
              <a:rPr lang="en-GB" noProof="0" smtClean="0"/>
              <a:t>05/02/2022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AEC444-603B-4F09-9A06-5917518DD901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DAEC444-603B-4F09-9A06-5917518DD901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8669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8038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562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2727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2038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5425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4852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838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DAEC444-603B-4F09-9A06-5917518DD901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970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rtlCol="0"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B740B7-64BD-4FC2-B55E-75DCBB3A32F2}" type="datetime1">
              <a:rPr lang="en-GB" noProof="0" smtClean="0"/>
              <a:t>05/02/2022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3531B5-9010-4B7C-AD9F-E57F8B7EC91C}" type="datetime1">
              <a:rPr lang="en-GB" noProof="0" smtClean="0"/>
              <a:t>05/02/2022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228D03-080A-4916-971F-CED19E5DA5E7}" type="datetime1">
              <a:rPr lang="en-GB" noProof="0" smtClean="0"/>
              <a:t>05/02/2022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rtlCol="0"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 rtlCol="0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EDEFCD-53A5-46F4-8D85-E72687CEAF92}" type="datetime1">
              <a:rPr lang="en-GB" noProof="0" smtClean="0"/>
              <a:t>05/02/2022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D70D0C-DA0C-4612-9C78-6B9273F1AFAD}" type="datetime1">
              <a:rPr lang="en-GB" noProof="0" smtClean="0"/>
              <a:t>05/02/2022</a:t>
            </a:fld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DDCB60-8F4D-41A6-9D96-022D4F9166CD}" type="datetime1">
              <a:rPr lang="en-GB" noProof="0" smtClean="0"/>
              <a:t>05/02/2022</a:t>
            </a:fld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ED77D9-7E1E-4B74-85C9-DCBD714C313B}" type="datetime1">
              <a:rPr lang="en-GB" noProof="0" smtClean="0"/>
              <a:t>05/02/2022</a:t>
            </a:fld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 rtlCol="0"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8A0651-90B4-4E8B-AA30-C9902B133A9C}" type="datetime1">
              <a:rPr lang="en-GB" noProof="0" smtClean="0"/>
              <a:t>05/02/2022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 rtlCol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 rtlCol="0"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D77A0D-90B0-4034-A64A-F8DCD8607188}" type="datetime1">
              <a:rPr lang="en-GB" noProof="0" smtClean="0"/>
              <a:t>05/02/2022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13333A4-2EF1-4B79-B68C-AB20E66B4822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455564F1-9707-4506-8B9D-E4425D48252B}" type="datetime1">
              <a:rPr lang="en-GB" noProof="0" smtClean="0"/>
              <a:t>05/02/2022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13333A4-2EF1-4B79-B68C-AB20E66B482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8-usml.herokuapp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GB" dirty="0"/>
              <a:t>Module 3 – Project 8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273246"/>
            <a:ext cx="10515598" cy="727822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GB" dirty="0"/>
              <a:t>Machine Learning algorithm</a:t>
            </a:r>
          </a:p>
          <a:p>
            <a:pPr rtl="0"/>
            <a:r>
              <a:rPr lang="en-GB" dirty="0"/>
              <a:t>Feb 7, 2022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6D513A1-32EB-4BFD-89D6-9EF26FF1AAA1}"/>
              </a:ext>
            </a:extLst>
          </p:cNvPr>
          <p:cNvSpPr txBox="1">
            <a:spLocks/>
          </p:cNvSpPr>
          <p:nvPr/>
        </p:nvSpPr>
        <p:spPr>
          <a:xfrm>
            <a:off x="8256240" y="4869160"/>
            <a:ext cx="3249958" cy="10081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noProof="1"/>
              <a:t>Radek Debek, </a:t>
            </a:r>
          </a:p>
          <a:p>
            <a:pPr algn="r"/>
            <a:r>
              <a:rPr lang="en-GB" noProof="1"/>
              <a:t>Ouykhy Quach, </a:t>
            </a:r>
          </a:p>
          <a:p>
            <a:pPr algn="r"/>
            <a:r>
              <a:rPr lang="en-GB" noProof="1"/>
              <a:t>Maher Zeghida</a:t>
            </a:r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Dashboard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8F7D21BA-479B-40B3-A4C7-8F1A7A5EA5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7568" y="1916832"/>
            <a:ext cx="7554379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64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F8E75-0177-456C-84F3-D9D334D91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97A38-98DA-4DDF-96C8-FBC626E0A9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503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GB" dirty="0"/>
              <a:t>Data from May 2014 related to Uber trip in NYC</a:t>
            </a:r>
          </a:p>
          <a:p>
            <a:pPr rtl="0"/>
            <a:r>
              <a:rPr lang="en-GB" dirty="0"/>
              <a:t>Goal is to find the optimal number of clusters to provide recommendations on where drivers should be to maximize their chances of finding a ride</a:t>
            </a:r>
          </a:p>
          <a:p>
            <a:pPr rtl="0"/>
            <a:r>
              <a:rPr lang="en-GB" dirty="0"/>
              <a:t>Methods used: </a:t>
            </a:r>
          </a:p>
          <a:p>
            <a:pPr marL="960120" lvl="2" indent="-457200">
              <a:buFont typeface="+mj-lt"/>
              <a:buAutoNum type="arabicPeriod"/>
            </a:pPr>
            <a:r>
              <a:rPr lang="en-GB" sz="2000" dirty="0"/>
              <a:t>Kmeans</a:t>
            </a:r>
          </a:p>
          <a:p>
            <a:pPr marL="960120" lvl="2" indent="-457200">
              <a:buFont typeface="+mj-lt"/>
              <a:buAutoNum type="arabicPeriod"/>
            </a:pPr>
            <a:r>
              <a:rPr lang="en-GB" sz="2000" dirty="0"/>
              <a:t>DBSCAN</a:t>
            </a:r>
          </a:p>
          <a:p>
            <a:pPr marL="960120" lvl="2" indent="-457200">
              <a:buFont typeface="+mj-lt"/>
              <a:buAutoNum type="arabicPeriod"/>
            </a:pPr>
            <a:r>
              <a:rPr lang="en-GB" sz="2000" dirty="0"/>
              <a:t>Agglomerative clustering</a:t>
            </a:r>
          </a:p>
          <a:p>
            <a:pPr marL="960120" lvl="2" indent="-457200">
              <a:buFont typeface="+mj-lt"/>
              <a:buAutoNum type="arabicPeriod"/>
            </a:pPr>
            <a:r>
              <a:rPr lang="en-GB" sz="2000" dirty="0"/>
              <a:t>Optics</a:t>
            </a:r>
          </a:p>
          <a:p>
            <a:pPr marL="960120" lvl="2" indent="-457200">
              <a:buFont typeface="+mj-lt"/>
              <a:buAutoNum type="arabicPeriod"/>
            </a:pPr>
            <a:r>
              <a:rPr lang="en-GB" sz="2000" dirty="0" err="1"/>
              <a:t>Means_shift</a:t>
            </a:r>
            <a:endParaRPr lang="en-GB" sz="2000" dirty="0"/>
          </a:p>
          <a:p>
            <a:pPr lvl="2"/>
            <a:endParaRPr lang="en-GB" sz="2000" dirty="0"/>
          </a:p>
          <a:p>
            <a:pPr lvl="1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Models results comparison</a:t>
            </a:r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83210212"/>
              </p:ext>
            </p:extLst>
          </p:nvPr>
        </p:nvGraphicFramePr>
        <p:xfrm>
          <a:off x="854698" y="1772816"/>
          <a:ext cx="10137845" cy="448307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27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7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7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7569">
                  <a:extLst>
                    <a:ext uri="{9D8B030D-6E8A-4147-A177-3AD203B41FA5}">
                      <a16:colId xmlns:a16="http://schemas.microsoft.com/office/drawing/2014/main" val="3054952611"/>
                    </a:ext>
                  </a:extLst>
                </a:gridCol>
                <a:gridCol w="2027569">
                  <a:extLst>
                    <a:ext uri="{9D8B030D-6E8A-4147-A177-3AD203B41FA5}">
                      <a16:colId xmlns:a16="http://schemas.microsoft.com/office/drawing/2014/main" val="1498114545"/>
                    </a:ext>
                  </a:extLst>
                </a:gridCol>
              </a:tblGrid>
              <a:tr h="923925">
                <a:tc>
                  <a:txBody>
                    <a:bodyPr/>
                    <a:lstStyle/>
                    <a:p>
                      <a:pPr algn="ctr" rtl="0"/>
                      <a:endParaRPr lang="en-GB" sz="20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n_clusters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Silhouette </a:t>
                      </a:r>
                    </a:p>
                    <a:p>
                      <a:pPr algn="ctr" fontAlgn="b"/>
                      <a:r>
                        <a:rPr lang="en-GB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Coefficient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Variance Ratio </a:t>
                      </a:r>
                    </a:p>
                    <a:p>
                      <a:pPr algn="ctr" fontAlgn="b"/>
                      <a:r>
                        <a:rPr lang="en-GB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Criterion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Davides Bouldin score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kmeans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0.4303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39927.7614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0.6768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Agglomerative </a:t>
                      </a:r>
                    </a:p>
                    <a:p>
                      <a:pPr algn="l" fontAlgn="b"/>
                      <a:r>
                        <a:rPr lang="en-GB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Clustering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0.4291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36744.3000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0.6799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115431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DBSCAN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0.2173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4126.1367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2.0523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5495472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Optics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4094.0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-0.0477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20.5648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1.7494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9154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Means shift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84.0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0.5004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2319.9372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0.5012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058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Elbow method for Kmeans and Agglomerative Clustering</a:t>
            </a:r>
          </a:p>
        </p:txBody>
      </p:sp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85C4C624-D2BC-4F73-95F7-EA85A8FD447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17031"/>
            <a:ext cx="5029200" cy="3368525"/>
          </a:xfrm>
          <a:prstGeom prst="rect">
            <a:avLst/>
          </a:prstGeom>
        </p:spPr>
      </p:pic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6A3540A0-AE5C-45CF-AC9B-45E9728DB6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344998"/>
            <a:ext cx="5029200" cy="331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19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Models implementation</a:t>
            </a:r>
            <a:br>
              <a:rPr lang="en-GB" dirty="0"/>
            </a:br>
            <a:r>
              <a:rPr lang="en-GB" dirty="0"/>
              <a:t>5 clusters</a:t>
            </a:r>
          </a:p>
        </p:txBody>
      </p:sp>
      <p:pic>
        <p:nvPicPr>
          <p:cNvPr id="10" name="Content Placeholder 9" descr="Chart, scatter chart&#10;&#10;Description automatically generated">
            <a:extLst>
              <a:ext uri="{FF2B5EF4-FFF2-40B4-BE49-F238E27FC236}">
                <a16:creationId xmlns:a16="http://schemas.microsoft.com/office/drawing/2014/main" id="{47F048C5-BABF-448E-9AC5-A99BBDB8ACA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717" y="2700297"/>
            <a:ext cx="5029200" cy="3443144"/>
          </a:xfr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51ED7AC9-452E-4704-A0FB-9A8E07DB1D3E}"/>
              </a:ext>
            </a:extLst>
          </p:cNvPr>
          <p:cNvSpPr txBox="1">
            <a:spLocks/>
          </p:cNvSpPr>
          <p:nvPr/>
        </p:nvSpPr>
        <p:spPr>
          <a:xfrm>
            <a:off x="6325816" y="1745323"/>
            <a:ext cx="5027984" cy="720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</a:t>
            </a:r>
            <a:r>
              <a:rPr lang="en-GB" dirty="0"/>
              <a:t>means	</a:t>
            </a:r>
          </a:p>
        </p:txBody>
      </p:sp>
      <p:pic>
        <p:nvPicPr>
          <p:cNvPr id="6" name="Content Placeholder 5" descr="Diagram, map&#10;&#10;Description automatically generated">
            <a:extLst>
              <a:ext uri="{FF2B5EF4-FFF2-40B4-BE49-F238E27FC236}">
                <a16:creationId xmlns:a16="http://schemas.microsoft.com/office/drawing/2014/main" id="{4DBAA01D-1AF9-4BC3-92E0-1B746420BB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2132856"/>
            <a:ext cx="4896533" cy="4010585"/>
          </a:xfrm>
        </p:spPr>
      </p:pic>
    </p:spTree>
    <p:extLst>
      <p:ext uri="{BB962C8B-B14F-4D97-AF65-F5344CB8AC3E}">
        <p14:creationId xmlns:p14="http://schemas.microsoft.com/office/powerpoint/2010/main" val="302471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DC7367AB-1C43-41F2-9CA6-20A7C45B7C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492896"/>
            <a:ext cx="5029200" cy="34431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Models implementation</a:t>
            </a:r>
            <a:br>
              <a:rPr lang="en-GB" dirty="0"/>
            </a:br>
            <a:r>
              <a:rPr lang="en-GB" dirty="0"/>
              <a:t>5 clusters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D75CA59-E88F-4A59-9278-863B750474E6}"/>
              </a:ext>
            </a:extLst>
          </p:cNvPr>
          <p:cNvSpPr txBox="1">
            <a:spLocks/>
          </p:cNvSpPr>
          <p:nvPr/>
        </p:nvSpPr>
        <p:spPr>
          <a:xfrm>
            <a:off x="6240016" y="1562870"/>
            <a:ext cx="5027984" cy="720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Agglomerative Clustering</a:t>
            </a:r>
            <a:r>
              <a:rPr lang="en-GB" dirty="0"/>
              <a:t>	</a:t>
            </a:r>
          </a:p>
        </p:txBody>
      </p:sp>
      <p:pic>
        <p:nvPicPr>
          <p:cNvPr id="9" name="Content Placeholder 5" descr="Diagram, map&#10;&#10;Description automatically generated">
            <a:extLst>
              <a:ext uri="{FF2B5EF4-FFF2-40B4-BE49-F238E27FC236}">
                <a16:creationId xmlns:a16="http://schemas.microsoft.com/office/drawing/2014/main" id="{E348DCA5-2D9E-489F-A2C6-9F351E80D0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2132856"/>
            <a:ext cx="4896533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23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Models implementation</a:t>
            </a:r>
            <a:br>
              <a:rPr lang="en-GB" dirty="0"/>
            </a:br>
            <a:r>
              <a:rPr lang="en-GB" dirty="0"/>
              <a:t>DBSCAN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D75CA59-E88F-4A59-9278-863B750474E6}"/>
              </a:ext>
            </a:extLst>
          </p:cNvPr>
          <p:cNvSpPr txBox="1">
            <a:spLocks/>
          </p:cNvSpPr>
          <p:nvPr/>
        </p:nvSpPr>
        <p:spPr>
          <a:xfrm>
            <a:off x="767408" y="1559722"/>
            <a:ext cx="5027984" cy="720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All clusters</a:t>
            </a:r>
            <a:r>
              <a:rPr lang="en-GB" dirty="0"/>
              <a:t>	</a:t>
            </a:r>
          </a:p>
        </p:txBody>
      </p:sp>
      <p:pic>
        <p:nvPicPr>
          <p:cNvPr id="5" name="Content Placeholder 11" descr="Chart, scatter chart&#10;&#10;Description automatically generated">
            <a:extLst>
              <a:ext uri="{FF2B5EF4-FFF2-40B4-BE49-F238E27FC236}">
                <a16:creationId xmlns:a16="http://schemas.microsoft.com/office/drawing/2014/main" id="{B4B13E47-DC7A-41CE-A1C7-26E69402F4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300095"/>
            <a:ext cx="5029200" cy="340239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3F36F5F-4477-4055-8B7D-A74672C0B78F}"/>
              </a:ext>
            </a:extLst>
          </p:cNvPr>
          <p:cNvSpPr txBox="1">
            <a:spLocks/>
          </p:cNvSpPr>
          <p:nvPr/>
        </p:nvSpPr>
        <p:spPr>
          <a:xfrm>
            <a:off x="6307088" y="1535036"/>
            <a:ext cx="5027984" cy="720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Top 5 most populated</a:t>
            </a:r>
            <a:r>
              <a:rPr lang="en-GB" dirty="0"/>
              <a:t>	</a:t>
            </a:r>
          </a:p>
        </p:txBody>
      </p:sp>
      <p:pic>
        <p:nvPicPr>
          <p:cNvPr id="7" name="Content Placeholder 15" descr="Chart, scatter chart&#10;&#10;Description automatically generated">
            <a:extLst>
              <a:ext uri="{FF2B5EF4-FFF2-40B4-BE49-F238E27FC236}">
                <a16:creationId xmlns:a16="http://schemas.microsoft.com/office/drawing/2014/main" id="{964B74DD-B3A5-439D-AAD1-C1F10B67A3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26" y="2279722"/>
            <a:ext cx="4970775" cy="3403133"/>
          </a:xfrm>
        </p:spPr>
      </p:pic>
    </p:spTree>
    <p:extLst>
      <p:ext uri="{BB962C8B-B14F-4D97-AF65-F5344CB8AC3E}">
        <p14:creationId xmlns:p14="http://schemas.microsoft.com/office/powerpoint/2010/main" val="307794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Models implementation</a:t>
            </a:r>
            <a:br>
              <a:rPr lang="en-GB" dirty="0"/>
            </a:br>
            <a:r>
              <a:rPr lang="en-GB" dirty="0"/>
              <a:t>Mean shift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D75CA59-E88F-4A59-9278-863B750474E6}"/>
              </a:ext>
            </a:extLst>
          </p:cNvPr>
          <p:cNvSpPr txBox="1">
            <a:spLocks/>
          </p:cNvSpPr>
          <p:nvPr/>
        </p:nvSpPr>
        <p:spPr>
          <a:xfrm>
            <a:off x="767408" y="1559722"/>
            <a:ext cx="5027984" cy="720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All clusters</a:t>
            </a:r>
            <a:r>
              <a:rPr lang="en-GB" dirty="0"/>
              <a:t>	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3F36F5F-4477-4055-8B7D-A74672C0B78F}"/>
              </a:ext>
            </a:extLst>
          </p:cNvPr>
          <p:cNvSpPr txBox="1">
            <a:spLocks/>
          </p:cNvSpPr>
          <p:nvPr/>
        </p:nvSpPr>
        <p:spPr>
          <a:xfrm>
            <a:off x="6307088" y="1535036"/>
            <a:ext cx="5027984" cy="720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Top 5 most populated</a:t>
            </a:r>
            <a:r>
              <a:rPr lang="en-GB" dirty="0"/>
              <a:t>	</a:t>
            </a:r>
          </a:p>
        </p:txBody>
      </p:sp>
      <p:pic>
        <p:nvPicPr>
          <p:cNvPr id="9" name="Content Placeholder 17" descr="Chart, scatter chart&#10;&#10;Description automatically generated">
            <a:extLst>
              <a:ext uri="{FF2B5EF4-FFF2-40B4-BE49-F238E27FC236}">
                <a16:creationId xmlns:a16="http://schemas.microsoft.com/office/drawing/2014/main" id="{9E95E473-E572-4DF6-83BE-0F659BC8CD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00492"/>
            <a:ext cx="4969101" cy="3402000"/>
          </a:xfrm>
        </p:spPr>
      </p:pic>
      <p:pic>
        <p:nvPicPr>
          <p:cNvPr id="10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7CEF9571-D2D6-4BEC-9DAB-C9F765331D1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701" y="2300492"/>
            <a:ext cx="5028612" cy="3402000"/>
          </a:xfrm>
        </p:spPr>
      </p:pic>
    </p:spTree>
    <p:extLst>
      <p:ext uri="{BB962C8B-B14F-4D97-AF65-F5344CB8AC3E}">
        <p14:creationId xmlns:p14="http://schemas.microsoft.com/office/powerpoint/2010/main" val="223027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Models implementation</a:t>
            </a:r>
            <a:br>
              <a:rPr lang="en-GB" dirty="0"/>
            </a:br>
            <a:r>
              <a:rPr lang="en-GB" dirty="0"/>
              <a:t>OPTICS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D75CA59-E88F-4A59-9278-863B750474E6}"/>
              </a:ext>
            </a:extLst>
          </p:cNvPr>
          <p:cNvSpPr txBox="1">
            <a:spLocks/>
          </p:cNvSpPr>
          <p:nvPr/>
        </p:nvSpPr>
        <p:spPr>
          <a:xfrm>
            <a:off x="767408" y="1559722"/>
            <a:ext cx="5027984" cy="720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All clusters</a:t>
            </a:r>
            <a:r>
              <a:rPr lang="en-GB" dirty="0"/>
              <a:t>	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3F36F5F-4477-4055-8B7D-A74672C0B78F}"/>
              </a:ext>
            </a:extLst>
          </p:cNvPr>
          <p:cNvSpPr txBox="1">
            <a:spLocks/>
          </p:cNvSpPr>
          <p:nvPr/>
        </p:nvSpPr>
        <p:spPr>
          <a:xfrm>
            <a:off x="6307088" y="1535036"/>
            <a:ext cx="5027984" cy="720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Top 5 most populated</a:t>
            </a:r>
            <a:r>
              <a:rPr lang="en-GB" dirty="0"/>
              <a:t>	</a:t>
            </a:r>
          </a:p>
        </p:txBody>
      </p:sp>
      <p:pic>
        <p:nvPicPr>
          <p:cNvPr id="11" name="Content Placeholder 10" descr="Chart, scatter chart&#10;&#10;Description automatically generated">
            <a:extLst>
              <a:ext uri="{FF2B5EF4-FFF2-40B4-BE49-F238E27FC236}">
                <a16:creationId xmlns:a16="http://schemas.microsoft.com/office/drawing/2014/main" id="{06079495-2E84-496A-8762-A95D63C49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528" y="2326389"/>
            <a:ext cx="4969103" cy="3402000"/>
          </a:xfrm>
          <a:prstGeom prst="rect">
            <a:avLst/>
          </a:prstGeom>
        </p:spPr>
      </p:pic>
      <p:pic>
        <p:nvPicPr>
          <p:cNvPr id="12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7A08E6E4-F795-4E10-9162-7F84C016DA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17" y="2332555"/>
            <a:ext cx="4969105" cy="34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730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685097_TF03031010.potx" id="{55BDBD02-C3C1-4651-A524-4AE86438DF87}" vid="{D54E0C5F-0B0B-41B9-97C2-CD0376D896F9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office city sketch presentation background (widescreen)</Template>
  <TotalTime>146</TotalTime>
  <Words>190</Words>
  <Application>Microsoft Office PowerPoint</Application>
  <PresentationFormat>Widescreen</PresentationFormat>
  <Paragraphs>75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Schoolbook</vt:lpstr>
      <vt:lpstr>CITY SKETCH 16x9</vt:lpstr>
      <vt:lpstr>Module 3 – Project 8 </vt:lpstr>
      <vt:lpstr>Overview</vt:lpstr>
      <vt:lpstr>Models results comparison</vt:lpstr>
      <vt:lpstr>Elbow method for Kmeans and Agglomerative Clustering</vt:lpstr>
      <vt:lpstr>Models implementation 5 clusters</vt:lpstr>
      <vt:lpstr>Models implementation 5 clusters</vt:lpstr>
      <vt:lpstr>Models implementation DBSCAN</vt:lpstr>
      <vt:lpstr>Models implementation Mean shift</vt:lpstr>
      <vt:lpstr>Models implementation OPTICS</vt:lpstr>
      <vt:lpstr>Dashboard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3 – Project 8 </dc:title>
  <dc:creator>ouykhy@gmail.com</dc:creator>
  <cp:lastModifiedBy>Radek Debek</cp:lastModifiedBy>
  <cp:revision>4</cp:revision>
  <dcterms:created xsi:type="dcterms:W3CDTF">2022-02-05T17:38:45Z</dcterms:created>
  <dcterms:modified xsi:type="dcterms:W3CDTF">2022-02-05T20:36:21Z</dcterms:modified>
</cp:coreProperties>
</file>