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3" r:id="rId3"/>
    <p:sldId id="260" r:id="rId4"/>
    <p:sldId id="269" r:id="rId5"/>
    <p:sldId id="277" r:id="rId6"/>
    <p:sldId id="266" r:id="rId7"/>
    <p:sldId id="267" r:id="rId8"/>
    <p:sldId id="275" r:id="rId9"/>
    <p:sldId id="274" r:id="rId10"/>
    <p:sldId id="282" r:id="rId11"/>
    <p:sldId id="276" r:id="rId12"/>
    <p:sldId id="278" r:id="rId13"/>
    <p:sldId id="264" r:id="rId14"/>
    <p:sldId id="265" r:id="rId15"/>
    <p:sldId id="263" r:id="rId16"/>
    <p:sldId id="279" r:id="rId17"/>
    <p:sldId id="271" r:id="rId18"/>
    <p:sldId id="283" r:id="rId19"/>
    <p:sldId id="284" r:id="rId20"/>
    <p:sldId id="285" r:id="rId21"/>
    <p:sldId id="286" r:id="rId22"/>
    <p:sldId id="287" r:id="rId23"/>
    <p:sldId id="268" r:id="rId24"/>
    <p:sldId id="280" r:id="rId25"/>
    <p:sldId id="281" r:id="rId26"/>
    <p:sldId id="270" r:id="rId27"/>
    <p:sldId id="27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7"/>
    <a:srgbClr val="F4F1E6"/>
    <a:srgbClr val="D0CBD6"/>
    <a:srgbClr val="E8EABF"/>
    <a:srgbClr val="CFDDCB"/>
    <a:srgbClr val="F2E3D0"/>
    <a:srgbClr val="E9CACD"/>
    <a:srgbClr val="BFD6E2"/>
    <a:srgbClr val="DDDFCF"/>
    <a:srgbClr val="EAE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69847" autoAdjust="0"/>
  </p:normalViewPr>
  <p:slideViewPr>
    <p:cSldViewPr showGuides="1">
      <p:cViewPr varScale="1">
        <p:scale>
          <a:sx n="51" d="100"/>
          <a:sy n="51" d="100"/>
        </p:scale>
        <p:origin x="21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7C523D6-8737-0249-80D1-417BDDC9B6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39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40BDE9-354C-004D-8354-5ED369C02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1224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230188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2pPr>
    <a:lvl3pPr marL="4603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3pPr>
    <a:lvl4pPr marL="688975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4pPr>
    <a:lvl5pPr marL="919163" indent="10953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0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Identyfikator</a:t>
            </a:r>
            <a:r>
              <a:rPr lang="pl-PL" baseline="0" dirty="0"/>
              <a:t> na podstawie klucza SHA1 </a:t>
            </a:r>
          </a:p>
          <a:p>
            <a:r>
              <a:rPr lang="pl-PL" baseline="0" dirty="0"/>
              <a:t>Indetyfikator  - dodać jak kommity sa wyliczane z katalogów i rodziców z Wideo</a:t>
            </a:r>
          </a:p>
          <a:p>
            <a:r>
              <a:rPr lang="pl-PL" baseline="0" dirty="0"/>
              <a:t>Branch to commit ktory ma dwoch parentów </a:t>
            </a:r>
          </a:p>
          <a:p>
            <a:endParaRPr lang="pl-PL" dirty="0"/>
          </a:p>
          <a:p>
            <a:r>
              <a:rPr lang="pl-PL" dirty="0"/>
              <a:t>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2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Commit</a:t>
            </a:r>
            <a:r>
              <a:rPr lang="pl-PL" b="1" baseline="0" dirty="0"/>
              <a:t> składa sie z plików, katalogu i katalogu parenta. </a:t>
            </a:r>
          </a:p>
          <a:p>
            <a:endParaRPr lang="pl-PL" dirty="0"/>
          </a:p>
          <a:p>
            <a:r>
              <a:rPr lang="pl-PL" dirty="0"/>
              <a:t>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Wytłumaczyć jaką</a:t>
            </a:r>
            <a:r>
              <a:rPr lang="pl-PL" baseline="0" dirty="0"/>
              <a:t> rolę ma każdy branch</a:t>
            </a:r>
          </a:p>
          <a:p>
            <a:r>
              <a:rPr lang="pl-PL" baseline="0" dirty="0"/>
              <a:t>Kiedy uzywać feature branch</a:t>
            </a:r>
          </a:p>
          <a:p>
            <a:r>
              <a:rPr lang="pl-PL" baseline="0" dirty="0"/>
              <a:t>Kiedy hot fix </a:t>
            </a:r>
          </a:p>
          <a:p>
            <a:endParaRPr lang="pl-PL" baseline="0" dirty="0"/>
          </a:p>
          <a:p>
            <a:r>
              <a:rPr lang="pl-PL" baseline="0" dirty="0"/>
              <a:t>Podpięcie się do GitHub </a:t>
            </a:r>
          </a:p>
          <a:p>
            <a:r>
              <a:rPr lang="pl-PL" baseline="0" dirty="0"/>
              <a:t>Jeden/dwa commit, branch, merge. </a:t>
            </a:r>
          </a:p>
          <a:p>
            <a:endParaRPr lang="pl-PL" baseline="0" dirty="0"/>
          </a:p>
          <a:p>
            <a:r>
              <a:rPr lang="pl-PL" baseline="0" dirty="0"/>
              <a:t>34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05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Live demo wszystkich</a:t>
            </a:r>
            <a:r>
              <a:rPr lang="pl-PL" baseline="0" dirty="0"/>
              <a:t> operacji. </a:t>
            </a:r>
          </a:p>
          <a:p>
            <a:r>
              <a:rPr lang="pl-PL" baseline="0" dirty="0"/>
              <a:t>Source Tree</a:t>
            </a:r>
          </a:p>
          <a:p>
            <a:r>
              <a:rPr lang="pl-PL" baseline="0" dirty="0"/>
              <a:t>Visual studio – nie jest jedynym klientem </a:t>
            </a:r>
          </a:p>
          <a:p>
            <a:endParaRPr lang="pl-PL" dirty="0"/>
          </a:p>
          <a:p>
            <a:r>
              <a:rPr lang="pl-PL" dirty="0"/>
              <a:t>48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Lokalne branche </a:t>
            </a:r>
          </a:p>
          <a:p>
            <a:r>
              <a:rPr lang="pl-PL" dirty="0"/>
              <a:t>Zdalne branche</a:t>
            </a:r>
          </a:p>
          <a:p>
            <a:r>
              <a:rPr lang="pl-PL" dirty="0"/>
              <a:t>Push</a:t>
            </a:r>
            <a:r>
              <a:rPr lang="pl-PL" baseline="0" dirty="0"/>
              <a:t> branchy (innych commitów) </a:t>
            </a:r>
          </a:p>
          <a:p>
            <a:r>
              <a:rPr lang="pl-PL" baseline="0" dirty="0"/>
              <a:t>Merge branchy i wysłanie jako jeden branch. </a:t>
            </a:r>
          </a:p>
          <a:p>
            <a:endParaRPr lang="pl-PL" baseline="0" dirty="0"/>
          </a:p>
          <a:p>
            <a:r>
              <a:rPr lang="pl-PL" baseline="0" dirty="0"/>
              <a:t>52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Pull</a:t>
            </a:r>
            <a:r>
              <a:rPr lang="pl-PL" baseline="0" dirty="0"/>
              <a:t> sciaga </a:t>
            </a:r>
          </a:p>
          <a:p>
            <a:endParaRPr lang="pl-PL" baseline="0" dirty="0"/>
          </a:p>
          <a:p>
            <a:r>
              <a:rPr lang="pl-PL" baseline="0" dirty="0"/>
              <a:t>62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1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Każdy deweloper ma możliwość zapisania zmian do swojego repozytorium</a:t>
            </a:r>
            <a:r>
              <a:rPr lang="pl-PL" baseline="0" dirty="0"/>
              <a:t> (</a:t>
            </a:r>
            <a:r>
              <a:rPr lang="pl-PL" b="1" baseline="0" dirty="0"/>
              <a:t>developer public</a:t>
            </a:r>
            <a:r>
              <a:rPr lang="pl-PL" b="0" baseline="0" dirty="0"/>
              <a:t>), po wygenerowaniu pull reuqesta do repozytorium </a:t>
            </a:r>
            <a:r>
              <a:rPr lang="pl-PL" b="1" baseline="0" dirty="0"/>
              <a:t>integration managera</a:t>
            </a:r>
            <a:r>
              <a:rPr lang="pl-PL" b="0" baseline="0" dirty="0"/>
              <a:t> wszystkie zmiany są przez niego zatwierdzane, a deweloper w tym czasie może pracować dalej na swoim repozytorium.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5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Wymagany</a:t>
            </a:r>
            <a:r>
              <a:rPr lang="pl-PL" b="1" baseline="0" dirty="0"/>
              <a:t> „opiekun”</a:t>
            </a:r>
          </a:p>
          <a:p>
            <a:pPr marL="0" indent="0">
              <a:buNone/>
            </a:pPr>
            <a:r>
              <a:rPr lang="pl-PL" b="0" baseline="0" dirty="0"/>
              <a:t>Konieczność weryfikacji zmian, podniesienie jakości, lider techniczny w zespole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Duża ilość </a:t>
            </a:r>
            <a:r>
              <a:rPr lang="pl-PL" b="0" baseline="0" dirty="0"/>
              <a:t>– kilkunastu/kilkudziesięciu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GitHub, GitLab </a:t>
            </a:r>
            <a:r>
              <a:rPr lang="pl-PL" b="0" baseline="0" dirty="0"/>
              <a:t>– oprogramowanie rozwijane na tych platformach może być zarządzane w ten sposób</a:t>
            </a:r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Wiele repozytoriów</a:t>
            </a:r>
            <a:r>
              <a:rPr lang="pl-PL" b="1" baseline="0" dirty="0"/>
              <a:t> </a:t>
            </a:r>
            <a:r>
              <a:rPr lang="pl-PL" b="0" baseline="0" dirty="0"/>
              <a:t>– developer public</a:t>
            </a:r>
          </a:p>
          <a:p>
            <a:pPr marL="0" indent="0">
              <a:buNone/>
            </a:pPr>
            <a:endParaRPr lang="pl-PL" b="1" baseline="0" dirty="0"/>
          </a:p>
          <a:p>
            <a:pPr marL="0" indent="0">
              <a:buNone/>
            </a:pPr>
            <a:r>
              <a:rPr lang="pl-PL" b="1" baseline="0" dirty="0"/>
              <a:t>Opiekunowie – </a:t>
            </a:r>
            <a:r>
              <a:rPr lang="pl-PL" b="0" baseline="0" dirty="0"/>
              <a:t>porucznicy, weryfikujący zmiany „wypchnięte” przez programistów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Dictator</a:t>
            </a:r>
            <a:r>
              <a:rPr lang="pl-PL" b="0" baseline="0" dirty="0"/>
              <a:t> – „nadopiekun”, osoba integrująca zmiany dostarczone przez poruczników</a:t>
            </a:r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Pojęcie ALM  - Aplication Lifecycle</a:t>
            </a:r>
            <a:r>
              <a:rPr lang="pl-PL" b="1" baseline="0" dirty="0"/>
              <a:t> Managment </a:t>
            </a:r>
            <a:endParaRPr lang="pl-PL" b="1" dirty="0"/>
          </a:p>
          <a:p>
            <a:r>
              <a:rPr lang="pl-PL" dirty="0"/>
              <a:t>Programowanie zespołowe </a:t>
            </a:r>
          </a:p>
          <a:p>
            <a:r>
              <a:rPr lang="pl-PL" dirty="0"/>
              <a:t>Integracja </a:t>
            </a:r>
          </a:p>
          <a:p>
            <a:r>
              <a:rPr lang="pl-PL" dirty="0"/>
              <a:t>Archwizacja pracy</a:t>
            </a:r>
          </a:p>
          <a:p>
            <a:endParaRPr lang="pl-PL" dirty="0"/>
          </a:p>
          <a:p>
            <a:r>
              <a:rPr lang="pl-PL" dirty="0"/>
              <a:t>3.00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9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Ogromna</a:t>
            </a:r>
            <a:r>
              <a:rPr lang="pl-PL" b="1" baseline="0" dirty="0"/>
              <a:t> ilość deweloperów –</a:t>
            </a:r>
            <a:r>
              <a:rPr lang="pl-PL" b="0" baseline="0" dirty="0"/>
              <a:t> setki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Bardzo duże projekty </a:t>
            </a:r>
            <a:r>
              <a:rPr lang="pl-PL" b="0" baseline="0" dirty="0"/>
              <a:t>– kernel Linuxa</a:t>
            </a:r>
          </a:p>
          <a:p>
            <a:pPr marL="0" indent="0">
              <a:buNone/>
            </a:pPr>
            <a:endParaRPr lang="pl-PL" b="0" baseline="0" dirty="0"/>
          </a:p>
          <a:p>
            <a:pPr marL="0" indent="0">
              <a:buNone/>
            </a:pPr>
            <a:r>
              <a:rPr lang="pl-PL" b="1" baseline="0" dirty="0"/>
              <a:t>Wielopoziomowa weryfikacja zmian – </a:t>
            </a:r>
            <a:r>
              <a:rPr lang="pl-PL" b="0" baseline="0" dirty="0"/>
              <a:t>kontrola jakości poprzez poruczników uzależniona od ilości deweloperów „końcowych”</a:t>
            </a:r>
            <a:endParaRPr lang="pl-P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7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1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Zapytać studentów</a:t>
            </a:r>
            <a:r>
              <a:rPr lang="pl-PL" b="1" baseline="0" dirty="0"/>
              <a:t> czego używaja i ich wrażenia – krótka dyskusja</a:t>
            </a:r>
          </a:p>
          <a:p>
            <a:r>
              <a:rPr lang="pl-PL" b="1" baseline="0" dirty="0"/>
              <a:t>TFVC – na zajęciach nie będzie – bardziej będziemy skupiać się na GIT – projekt w stanie maintnance. </a:t>
            </a:r>
          </a:p>
          <a:p>
            <a:endParaRPr lang="pl-PL" b="1" dirty="0"/>
          </a:p>
          <a:p>
            <a:r>
              <a:rPr lang="pl-PL" b="1" dirty="0"/>
              <a:t>8.00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Opisac dokladnie w komentarzu</a:t>
            </a:r>
            <a:r>
              <a:rPr lang="pl-PL" baseline="0" dirty="0"/>
              <a:t> co commitujemy – jedno dwa zdania </a:t>
            </a:r>
          </a:p>
          <a:p>
            <a:r>
              <a:rPr lang="pl-PL" baseline="0" dirty="0"/>
              <a:t>TFS posiada fukcjonalność podlączenia do commit całego PBI lub taska w PBI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11.00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  <a:p>
            <a:endParaRPr lang="pl-PL" baseline="0" dirty="0"/>
          </a:p>
          <a:p>
            <a:r>
              <a:rPr lang="pl-PL" b="1" baseline="0" dirty="0"/>
              <a:t>Strategia branchowania/polityka </a:t>
            </a:r>
          </a:p>
          <a:p>
            <a:r>
              <a:rPr lang="pl-PL" baseline="0" dirty="0"/>
              <a:t>http://blogersii.pl/2016/03/30/solid-dobre-praktyki-programowania/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pojedynczej odpowiedzialności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Single-Responsibility Principle – SRP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otwarte – zamknięte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Open/Closed Principle – OCP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podstawiania Liskov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Liskov Substitution Principle – LSP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segregacji interfejsów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Interface Segregation Principle – ISP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Zasada odwracania zależności (ang. </a:t>
            </a:r>
            <a:r>
              <a:rPr lang="pl-PL" sz="1200" b="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Dependency Inversion Principle – DIP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endParaRPr lang="pl-PL" dirty="0"/>
          </a:p>
          <a:p>
            <a:r>
              <a:rPr lang="pl-PL" dirty="0"/>
              <a:t>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Analiza kodu przez przyszłego pracodawcę</a:t>
            </a:r>
          </a:p>
          <a:p>
            <a:endParaRPr lang="pl-PL" dirty="0"/>
          </a:p>
          <a:p>
            <a:r>
              <a:rPr lang="pl-PL" dirty="0"/>
              <a:t>17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Local Workspases – limit 100 000 plików – zauważalne</a:t>
            </a:r>
            <a:r>
              <a:rPr lang="pl-PL" b="1" baseline="0" dirty="0"/>
              <a:t> problemy z wydajnością. </a:t>
            </a:r>
          </a:p>
          <a:p>
            <a:r>
              <a:rPr lang="pl-PL" b="1" baseline="0" dirty="0"/>
              <a:t>Server Workspaces  - edycja plików tylko w Visualu</a:t>
            </a:r>
          </a:p>
          <a:p>
            <a:r>
              <a:rPr lang="pl-PL" b="1" baseline="0" dirty="0"/>
              <a:t> Lokalnie snapshot z danego stanu, wszystko trzymane przez server</a:t>
            </a:r>
          </a:p>
          <a:p>
            <a:endParaRPr lang="pl-PL" b="1" baseline="0" dirty="0"/>
          </a:p>
          <a:p>
            <a:r>
              <a:rPr lang="pl-PL" b="1" baseline="0" dirty="0"/>
              <a:t>GIT – wszystkie commity lokalnie – mozna pracować offline, repozytorium w pełni funkcjonalne. </a:t>
            </a:r>
          </a:p>
          <a:p>
            <a:endParaRPr lang="pl-PL" baseline="0" dirty="0"/>
          </a:p>
          <a:p>
            <a:r>
              <a:rPr lang="pl-PL" baseline="0" dirty="0"/>
              <a:t>19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Wszystkie source control systemy maja centralny server. Working copy jest tylko snapshotem wersji</a:t>
            </a:r>
            <a:r>
              <a:rPr lang="pl-PL" baseline="0" dirty="0"/>
              <a:t> przechowywanej na serwerze. </a:t>
            </a:r>
            <a:endParaRPr lang="pl-PL" dirty="0"/>
          </a:p>
          <a:p>
            <a:r>
              <a:rPr lang="pl-PL" dirty="0"/>
              <a:t>GIT – lokalne ( w pełni funkcjonalne) i centralne (zwane orygin) repozytorium.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8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Jeszcze</a:t>
            </a:r>
            <a:r>
              <a:rPr lang="pl-PL" baseline="0" dirty="0"/>
              <a:t> raz krótkie porównanie Gita i TFVC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40BDE9-354C-004D-8354-5ED369C02D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roll Ontrack col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37506" y="5562600"/>
            <a:ext cx="2670053" cy="457201"/>
          </a:xfrm>
          <a:prstGeom prst="rect">
            <a:avLst/>
          </a:prstGeom>
        </p:spPr>
      </p:pic>
      <p:sp>
        <p:nvSpPr>
          <p:cNvPr id="10261" name="Rectangle 21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848100"/>
            <a:ext cx="8229600" cy="685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4567238"/>
            <a:ext cx="8231187" cy="685800"/>
          </a:xfrm>
        </p:spPr>
        <p:txBody>
          <a:bodyPr/>
          <a:lstStyle>
            <a:lvl1pPr marL="0" indent="0">
              <a:lnSpc>
                <a:spcPct val="125000"/>
              </a:lnSpc>
              <a:spcBef>
                <a:spcPct val="0"/>
              </a:spcBef>
              <a:buFont typeface="Wingdings" pitchFamily="-108" charset="2"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55613" y="6440488"/>
            <a:ext cx="457200" cy="274637"/>
          </a:xfrm>
        </p:spPr>
        <p:txBody>
          <a:bodyPr/>
          <a:lstStyle>
            <a:lvl1pPr>
              <a:defRPr/>
            </a:lvl1pPr>
          </a:lstStyle>
          <a:p>
            <a:fld id="{A57CA127-8953-AD4E-98B5-7CCC25912D4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55613" y="3759200"/>
            <a:ext cx="82264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4" name="Picture 34" descr="PowerPoint Title Slide Header Rev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5E227-3BDF-3849-8811-CDED98AD92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736600"/>
            <a:ext cx="2055812" cy="5603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736600"/>
            <a:ext cx="6019800" cy="5603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E33486-2F10-F34E-A7E5-EBD444736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226425" cy="5476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438900"/>
            <a:ext cx="457200" cy="274638"/>
          </a:xfrm>
        </p:spPr>
        <p:txBody>
          <a:bodyPr/>
          <a:lstStyle>
            <a:lvl1pPr>
              <a:defRPr smtClean="0"/>
            </a:lvl1pPr>
          </a:lstStyle>
          <a:p>
            <a:fld id="{87A0C46B-3D3E-684D-84A5-1603B3AF22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F1F80FB-35DB-7749-904A-C78153AA5C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5B08AF-BBFD-7F47-9CB0-88FF7EB95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740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4CD32-8205-6D47-A923-0FBD4B124D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5585FB-2D04-E84B-A564-B987B96B9A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B7EF97-38F0-7F47-AAED-DD5BB822C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F5A058-B6EF-6042-97E5-47FC3422E3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FCB1E7-3DAA-D440-83B7-6D4CBE87D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CACD0-B088-F443-BD50-7735B27FEF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6"/>
          <p:cNvSpPr>
            <a:spLocks noChangeArrowheads="1"/>
          </p:cNvSpPr>
          <p:nvPr/>
        </p:nvSpPr>
        <p:spPr bwMode="hidden">
          <a:xfrm>
            <a:off x="0" y="6400800"/>
            <a:ext cx="9144000" cy="457200"/>
          </a:xfrm>
          <a:prstGeom prst="rect">
            <a:avLst/>
          </a:prstGeom>
          <a:gradFill rotWithShape="0">
            <a:gsLst>
              <a:gs pos="0">
                <a:srgbClr val="D7D3C7">
                  <a:gamma/>
                  <a:tint val="0"/>
                  <a:invGamma/>
                </a:srgbClr>
              </a:gs>
              <a:gs pos="100000">
                <a:srgbClr val="D7D3C7">
                  <a:alpha val="8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36600"/>
            <a:ext cx="822642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600200"/>
            <a:ext cx="8226425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389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1"/>
                </a:solidFill>
              </a:defRPr>
            </a:lvl1pPr>
          </a:lstStyle>
          <a:p>
            <a:fld id="{95C55046-1327-6F48-BE0D-7DED876F9EA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57200" y="6397625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7" name="Picture 33" descr="PowerPoint Text Slide Header Rev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0" y="0"/>
            <a:ext cx="4572000" cy="639763"/>
          </a:xfrm>
          <a:prstGeom prst="rect">
            <a:avLst/>
          </a:prstGeom>
          <a:noFill/>
        </p:spPr>
      </p:pic>
      <p:pic>
        <p:nvPicPr>
          <p:cNvPr id="11" name="Picture 10" descr="Kroll Ontrack color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0400" y="6453517"/>
            <a:ext cx="1679453" cy="287578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/>
        </p:nvSpPr>
        <p:spPr bwMode="auto">
          <a:xfrm>
            <a:off x="990600" y="6430498"/>
            <a:ext cx="36591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2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r>
              <a:rPr lang="en-US" dirty="0"/>
              <a:t>Proprietary and Confidential  |  Kroll Ontrack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230188" indent="-230188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SzPct val="110000"/>
        <a:buFont typeface="Wingdings" pitchFamily="-108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225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accent1"/>
        </a:buClr>
        <a:buChar char="»"/>
        <a:defRPr sz="2000">
          <a:solidFill>
            <a:schemeClr val="tx1"/>
          </a:solidFill>
          <a:latin typeface="+mn-lt"/>
          <a:ea typeface="+mn-ea"/>
        </a:defRPr>
      </a:lvl2pPr>
      <a:lvl3pPr marL="684213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  <a:ea typeface="+mn-ea"/>
        </a:defRPr>
      </a:lvl3pPr>
      <a:lvl4pPr marL="914400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Font typeface="Times" pitchFamily="-108" charset="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1445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5pPr>
      <a:lvl6pPr marL="16017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6pPr>
      <a:lvl7pPr marL="20589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7pPr>
      <a:lvl8pPr marL="25161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8pPr>
      <a:lvl9pPr marL="2973388" indent="-228600" algn="l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Events/Build/2015/3-746" TargetMode="External"/><Relationship Id="rId7" Type="http://schemas.openxmlformats.org/officeDocument/2006/relationships/hyperlink" Target="https://www.visualstudio.com/en-us/news/releasenotes/tfshttps:/git-scm.com/book/en/v215-relnotes#gi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sualstudio.com/en-us/news/releasenotes/tfs" TargetMode="External"/><Relationship Id="rId5" Type="http://schemas.openxmlformats.org/officeDocument/2006/relationships/hyperlink" Target="https://mva.microsoft.com/en-US/training-courses/github-for-windows-users-16749?l=KTNeW39wC_6006218965" TargetMode="External"/><Relationship Id="rId4" Type="http://schemas.openxmlformats.org/officeDocument/2006/relationships/hyperlink" Target="https://mva.microsoft.com/en-us/training-courses/using-git-with-visual-studio-2013-jump-start-8306?l=ABt74sYy_40498438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Repozytoria Kodu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Konrad Pawlak</a:t>
            </a:r>
          </a:p>
          <a:p>
            <a:r>
              <a:rPr lang="pl-PL" dirty="0"/>
              <a:t>Radosław Gala</a:t>
            </a:r>
          </a:p>
        </p:txBody>
      </p:sp>
    </p:spTree>
    <p:extLst>
      <p:ext uri="{BB962C8B-B14F-4D97-AF65-F5344CB8AC3E}">
        <p14:creationId xmlns:p14="http://schemas.microsoft.com/office/powerpoint/2010/main" val="12516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vs. TFVC - porównanie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" y="6165304"/>
            <a:ext cx="7632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http://mvark.blogspot.com/2015/12/tfvc-vs-git-tfs-vs-vsts.html</a:t>
            </a:r>
          </a:p>
        </p:txBody>
      </p:sp>
      <p:pic>
        <p:nvPicPr>
          <p:cNvPr id="1026" name="Picture 2" descr="http://1.bp.blogspot.com/-e47rFnZpPjY/Vnl4O9KMwuI/AAAAAAAAEIU/mK3le2R_HOk/s1600/2-compar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076" y="1844824"/>
            <a:ext cx="6048672" cy="331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76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Generowanie identyfikatorów commitów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323528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4d2460a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23728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6d36faa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23928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aab6f14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652120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8b58f71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452320" y="2200424"/>
            <a:ext cx="1296144" cy="1224136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56b1b9f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652120" y="3933056"/>
            <a:ext cx="1296144" cy="1224136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400" dirty="0">
                <a:solidFill>
                  <a:schemeClr val="bg1"/>
                </a:solidFill>
              </a:rPr>
              <a:t>fc1de8e</a:t>
            </a:r>
            <a:endParaRPr kumimoji="0" lang="pl-PL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727684" y="2808383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>
            <a:off x="3491880" y="2812492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5292080" y="2812492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>
            <a:off x="7020272" y="2812492"/>
            <a:ext cx="32403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5058054" y="3424560"/>
            <a:ext cx="666074" cy="6525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V="1">
            <a:off x="6948264" y="3405076"/>
            <a:ext cx="666074" cy="67199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Commits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13" y="1556792"/>
            <a:ext cx="8226425" cy="44034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Merge\branches workflow – simple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https://raw.githubusercontent.com/Voronenko/gitflow-release/master/images/git-workflow-release-cycle-4maintenanc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58483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951" y="5708431"/>
            <a:ext cx="7518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/>
              <a:t>https://www.codementor.io/devops/tutorial/implementing-git-flow-releasing-model-in-continuous-integration-process</a:t>
            </a:r>
          </a:p>
        </p:txBody>
      </p:sp>
    </p:spTree>
    <p:extLst>
      <p:ext uri="{BB962C8B-B14F-4D97-AF65-F5344CB8AC3E}">
        <p14:creationId xmlns:p14="http://schemas.microsoft.com/office/powerpoint/2010/main" val="119827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to wygląda w rzeczywistości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scarybranch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29" y="1133666"/>
            <a:ext cx="6320366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2244" y="5976169"/>
            <a:ext cx="7596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/>
              <a:t>https://www.perforce.com/blog/090521/using-branch-diagrams-scare-your-ceo</a:t>
            </a:r>
          </a:p>
        </p:txBody>
      </p:sp>
    </p:spTree>
    <p:extLst>
      <p:ext uri="{BB962C8B-B14F-4D97-AF65-F5344CB8AC3E}">
        <p14:creationId xmlns:p14="http://schemas.microsoft.com/office/powerpoint/2010/main" val="427217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operacje lokalne: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856"/>
            <a:ext cx="8226425" cy="47402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Local: </a:t>
            </a:r>
          </a:p>
          <a:p>
            <a:r>
              <a:rPr lang="pl-PL" dirty="0"/>
              <a:t>Commit</a:t>
            </a:r>
          </a:p>
          <a:p>
            <a:r>
              <a:rPr lang="pl-PL" dirty="0"/>
              <a:t>Stage</a:t>
            </a:r>
          </a:p>
          <a:p>
            <a:r>
              <a:rPr lang="pl-PL" dirty="0"/>
              <a:t>Merge, merge conflict</a:t>
            </a:r>
          </a:p>
          <a:p>
            <a:r>
              <a:rPr lang="pl-PL" dirty="0"/>
              <a:t>revert</a:t>
            </a:r>
          </a:p>
          <a:p>
            <a:r>
              <a:rPr lang="pl-PL" dirty="0"/>
              <a:t>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Git – komunikacja z serwerem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88" y="2464218"/>
            <a:ext cx="6733424" cy="1929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115616" y="2060848"/>
            <a:ext cx="4248472" cy="27363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94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Operacje na repozytorium (Orygin):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Push</a:t>
            </a:r>
          </a:p>
          <a:p>
            <a:r>
              <a:rPr lang="pl-PL" dirty="0"/>
              <a:t>Sync</a:t>
            </a:r>
          </a:p>
          <a:p>
            <a:r>
              <a:rPr lang="pl-PL" dirty="0"/>
              <a:t>Pull</a:t>
            </a:r>
          </a:p>
          <a:p>
            <a:r>
              <a:rPr lang="pl-PL" dirty="0"/>
              <a:t>Fetch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3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Integration-Manager workflow - omówienie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/>
              <a:t>Zapis do swojego repozytorium</a:t>
            </a:r>
          </a:p>
          <a:p>
            <a:r>
              <a:rPr lang="pl-PL" b="0" dirty="0"/>
              <a:t>Odczyt z repozytorium każdego</a:t>
            </a:r>
          </a:p>
          <a:p>
            <a:r>
              <a:rPr lang="pl-PL" b="0" dirty="0"/>
              <a:t>Osoba integrująca zmiany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455613" y="6143466"/>
            <a:ext cx="7632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https://git-scm.com/book/en/v2/Distributed-Git-Distributed-Workflows</a:t>
            </a:r>
          </a:p>
        </p:txBody>
      </p:sp>
      <p:pic>
        <p:nvPicPr>
          <p:cNvPr id="3076" name="Picture 4" descr="Integration-manager workflo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65" y="3631218"/>
            <a:ext cx="6909519" cy="230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98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6600"/>
            <a:ext cx="8363272" cy="547688"/>
          </a:xfrm>
        </p:spPr>
        <p:txBody>
          <a:bodyPr/>
          <a:lstStyle/>
          <a:p>
            <a:r>
              <a:rPr lang="pl-PL" dirty="0"/>
              <a:t>Integration-Manager workflow - zastosowanie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/>
              <a:t>Duża ilość niezależnych deweloperów (GitHub, GitLab)</a:t>
            </a:r>
          </a:p>
          <a:p>
            <a:r>
              <a:rPr lang="pl-PL" b="0" dirty="0"/>
              <a:t>Wymagany „opiekun”</a:t>
            </a:r>
          </a:p>
          <a:p>
            <a:r>
              <a:rPr lang="pl-PL" b="0" dirty="0"/>
              <a:t>Poprawa jakości</a:t>
            </a:r>
          </a:p>
          <a:p>
            <a:endParaRPr lang="pl-PL" b="0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455613" y="6143466"/>
            <a:ext cx="7632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https://git-scm.com/book/en/v2/Distributed-Git-Distributed-Workflows</a:t>
            </a:r>
          </a:p>
        </p:txBody>
      </p:sp>
      <p:pic>
        <p:nvPicPr>
          <p:cNvPr id="3076" name="Picture 4" descr="Integration-manager workflo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65" y="3631218"/>
            <a:ext cx="6909519" cy="230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0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do rozwiązania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rójkąt równoramienny 2"/>
          <p:cNvSpPr/>
          <p:nvPr/>
        </p:nvSpPr>
        <p:spPr bwMode="auto">
          <a:xfrm>
            <a:off x="2725224" y="2107255"/>
            <a:ext cx="3486572" cy="2736304"/>
          </a:xfrm>
          <a:prstGeom prst="triangle">
            <a:avLst/>
          </a:prstGeom>
          <a:solidFill>
            <a:srgbClr val="99CC00"/>
          </a:solidFill>
          <a:ln w="7620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2824470" y="1330427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Współdzielenie</a:t>
            </a:r>
            <a:endParaRPr lang="en-US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15616" y="4831362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Integracja</a:t>
            </a:r>
            <a:endParaRPr lang="en-US" dirty="0"/>
          </a:p>
        </p:txBody>
      </p:sp>
      <p:sp>
        <p:nvSpPr>
          <p:cNvPr id="8" name="pole tekstowe 7"/>
          <p:cNvSpPr txBox="1"/>
          <p:nvPr/>
        </p:nvSpPr>
        <p:spPr>
          <a:xfrm>
            <a:off x="5220072" y="4921324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/>
              <a:t>Utrzymanie</a:t>
            </a:r>
            <a:r>
              <a:rPr lang="pl-PL" dirty="0"/>
              <a:t> </a:t>
            </a:r>
            <a:r>
              <a:rPr lang="pl-PL" sz="3600" dirty="0"/>
              <a:t>kodu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76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/>
              <a:t>Wiele repozytoriów</a:t>
            </a:r>
          </a:p>
          <a:p>
            <a:r>
              <a:rPr lang="pl-PL" b="0" dirty="0"/>
              <a:t>Porucznicy - „opiekunowie”</a:t>
            </a:r>
          </a:p>
          <a:p>
            <a:r>
              <a:rPr lang="pl-PL" b="0" dirty="0"/>
              <a:t>Dyktator – osoba integrująca zmiany 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455613" y="6143466"/>
            <a:ext cx="7632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https://git-scm.com/book/en/v2/Distributed-Git-Distributed-Workflows</a:t>
            </a:r>
          </a:p>
        </p:txBody>
      </p:sp>
      <p:pic>
        <p:nvPicPr>
          <p:cNvPr id="5122" name="Picture 2" descr="Benevolent dictator workflo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66" y="3215570"/>
            <a:ext cx="5557117" cy="28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88464" y="740266"/>
            <a:ext cx="9083352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9pPr>
          </a:lstStyle>
          <a:p>
            <a:pPr marL="0" lvl="1"/>
            <a:r>
              <a:rPr lang="pl-PL" kern="0" dirty="0"/>
              <a:t>Dictator and Lieutenants workflow - omówienie</a:t>
            </a:r>
          </a:p>
        </p:txBody>
      </p:sp>
    </p:spTree>
    <p:extLst>
      <p:ext uri="{BB962C8B-B14F-4D97-AF65-F5344CB8AC3E}">
        <p14:creationId xmlns:p14="http://schemas.microsoft.com/office/powerpoint/2010/main" val="72074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64" y="740266"/>
            <a:ext cx="9083352" cy="547688"/>
          </a:xfrm>
        </p:spPr>
        <p:txBody>
          <a:bodyPr/>
          <a:lstStyle/>
          <a:p>
            <a:pPr lvl="1"/>
            <a:r>
              <a:rPr lang="pl-PL" dirty="0"/>
              <a:t>Dictator and Lieutenants workflow - zastosowanie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0" dirty="0"/>
              <a:t>Ogromna ilość deweloperów</a:t>
            </a:r>
          </a:p>
          <a:p>
            <a:r>
              <a:rPr lang="pl-PL" b="0" dirty="0"/>
              <a:t>Bardzo duże projekty</a:t>
            </a:r>
          </a:p>
          <a:p>
            <a:r>
              <a:rPr lang="pl-PL" b="0" dirty="0"/>
              <a:t>Wielopoziomowa weryfikacja zmian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Rectangle 5"/>
          <p:cNvSpPr/>
          <p:nvPr/>
        </p:nvSpPr>
        <p:spPr>
          <a:xfrm>
            <a:off x="455613" y="6143466"/>
            <a:ext cx="7632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https://git-scm.com/book/en/v2/Distributed-Git-Distributed-Workflows</a:t>
            </a:r>
          </a:p>
        </p:txBody>
      </p:sp>
      <p:pic>
        <p:nvPicPr>
          <p:cNvPr id="5122" name="Picture 2" descr="Benevolent dictator workflow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66" y="3215570"/>
            <a:ext cx="5557117" cy="286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168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Pliki konfiguracyjne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.gitignore</a:t>
            </a:r>
          </a:p>
          <a:p>
            <a:r>
              <a:rPr lang="pl-PL" dirty="0" smtClean="0"/>
              <a:t>.gitattributes</a:t>
            </a:r>
            <a:endParaRPr lang="pl-PL" dirty="0"/>
          </a:p>
          <a:p>
            <a:r>
              <a:rPr lang="pl-PL" dirty="0" smtClean="0"/>
              <a:t>www.gitignore.io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– pieseł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alias such=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endParaRPr lang="pl-PL" b="0" dirty="0"/>
          </a:p>
          <a:p>
            <a:r>
              <a:rPr lang="en-US" b="0" dirty="0"/>
              <a:t>alias very=</a:t>
            </a:r>
            <a:r>
              <a:rPr lang="en-US" b="0" dirty="0" err="1"/>
              <a:t>git</a:t>
            </a:r>
            <a:r>
              <a:rPr lang="en-US" b="0" dirty="0"/>
              <a:t> </a:t>
            </a:r>
            <a:endParaRPr lang="pl-PL" b="0" dirty="0"/>
          </a:p>
          <a:p>
            <a:r>
              <a:rPr lang="en-US" b="0" dirty="0"/>
              <a:t>alias wow='</a:t>
            </a:r>
            <a:r>
              <a:rPr lang="en-US" b="0" dirty="0" err="1"/>
              <a:t>git</a:t>
            </a:r>
            <a:r>
              <a:rPr lang="en-US" b="0" dirty="0"/>
              <a:t> status' </a:t>
            </a:r>
            <a:endParaRPr lang="pl-PL" b="0" dirty="0"/>
          </a:p>
          <a:p>
            <a:r>
              <a:rPr lang="en-US" b="0" dirty="0"/>
              <a:t>$ wow </a:t>
            </a:r>
            <a:endParaRPr lang="pl-PL" b="0" dirty="0"/>
          </a:p>
          <a:p>
            <a:r>
              <a:rPr lang="en-US" b="0" dirty="0"/>
              <a:t>$ such commit </a:t>
            </a:r>
            <a:endParaRPr lang="pl-PL" b="0" dirty="0"/>
          </a:p>
          <a:p>
            <a:r>
              <a:rPr lang="en-US" b="0" dirty="0"/>
              <a:t>$ very push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1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realnego, prostego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D:\source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13409"/>
            <a:ext cx="8190068" cy="47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6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projektami – trello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 descr="D:\trel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00515"/>
            <a:ext cx="6984776" cy="476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85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Integracja z GitHub i Travis CI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Linki: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Using </a:t>
            </a:r>
            <a:r>
              <a:rPr lang="en-US" sz="2000" dirty="0" err="1"/>
              <a:t>Git</a:t>
            </a:r>
            <a:r>
              <a:rPr lang="en-US" sz="2000" dirty="0"/>
              <a:t> in Visual Studio</a:t>
            </a:r>
            <a:r>
              <a:rPr lang="pl-PL" sz="2000" dirty="0"/>
              <a:t>: </a:t>
            </a:r>
            <a:r>
              <a:rPr lang="pl-PL" sz="2000" u="sng" dirty="0">
                <a:hlinkClick r:id="rId3"/>
              </a:rPr>
              <a:t>https://channel9.msdn.com/Events/Build/2015/3-746</a:t>
            </a:r>
            <a:endParaRPr lang="pl-PL" sz="2000" dirty="0"/>
          </a:p>
          <a:p>
            <a:r>
              <a:rPr lang="en-US" sz="2000" dirty="0"/>
              <a:t>Using </a:t>
            </a:r>
            <a:r>
              <a:rPr lang="en-US" sz="2000" dirty="0" err="1"/>
              <a:t>Git</a:t>
            </a:r>
            <a:r>
              <a:rPr lang="en-US" sz="2000" dirty="0"/>
              <a:t> with Visual Studio 2013 Jump Start</a:t>
            </a:r>
            <a:r>
              <a:rPr lang="pl-PL" sz="2000" dirty="0"/>
              <a:t>: </a:t>
            </a:r>
            <a:r>
              <a:rPr lang="pl-PL" sz="2000" u="sng" dirty="0">
                <a:hlinkClick r:id="rId4"/>
              </a:rPr>
              <a:t>https://mva.microsoft.com/en-us/training-courses/using-git-with-visual-studio-2013-jump-start-8306?l=ABt74sYy_404984382</a:t>
            </a:r>
            <a:endParaRPr lang="pl-PL" sz="2000" u="sng" dirty="0"/>
          </a:p>
          <a:p>
            <a:r>
              <a:rPr lang="pl-PL" sz="2000" dirty="0"/>
              <a:t>GitHub for Windows Users: </a:t>
            </a:r>
            <a:r>
              <a:rPr lang="pl-PL" sz="2000" dirty="0">
                <a:hlinkClick r:id="rId5"/>
              </a:rPr>
              <a:t>https://mva.microsoft.com/en-US/training-courses/github-for-windows-users-16749?l=KTNeW39wC_6006218965</a:t>
            </a:r>
            <a:endParaRPr lang="pl-PL" sz="2000" dirty="0"/>
          </a:p>
          <a:p>
            <a:r>
              <a:rPr lang="pl-PL" sz="2000" dirty="0"/>
              <a:t>New version of TFS: </a:t>
            </a:r>
            <a:r>
              <a:rPr lang="pl-PL" sz="2000" dirty="0">
                <a:hlinkClick r:id="rId6"/>
              </a:rPr>
              <a:t>https://</a:t>
            </a:r>
            <a:r>
              <a:rPr lang="pl-PL" sz="2000" dirty="0" smtClean="0">
                <a:hlinkClick r:id="rId6"/>
              </a:rPr>
              <a:t>www.visualstudio.com/en-us/news/releasenotes/tfs</a:t>
            </a:r>
            <a:endParaRPr lang="pl-PL" sz="2000" dirty="0" smtClean="0"/>
          </a:p>
          <a:p>
            <a:r>
              <a:rPr lang="pl-PL" sz="2000" dirty="0" smtClean="0"/>
              <a:t>Book: </a:t>
            </a:r>
            <a:r>
              <a:rPr lang="pl-PL" sz="2000" dirty="0">
                <a:hlinkClick r:id="rId7"/>
              </a:rPr>
              <a:t>https://git-scm.com/book/en/v215-relnotes#git</a:t>
            </a:r>
            <a:endParaRPr lang="pl-PL" sz="200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repozytoriów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CVS</a:t>
            </a:r>
          </a:p>
          <a:p>
            <a:r>
              <a:rPr lang="pl-PL" dirty="0"/>
              <a:t>SourceSafe</a:t>
            </a:r>
          </a:p>
          <a:p>
            <a:r>
              <a:rPr lang="pl-PL" dirty="0"/>
              <a:t>SVN</a:t>
            </a:r>
          </a:p>
          <a:p>
            <a:r>
              <a:rPr lang="pl-PL" dirty="0"/>
              <a:t>ClearCase</a:t>
            </a:r>
          </a:p>
          <a:p>
            <a:r>
              <a:rPr lang="pl-PL" dirty="0"/>
              <a:t>TFVC</a:t>
            </a:r>
          </a:p>
          <a:p>
            <a:r>
              <a:rPr lang="pl-PL" dirty="0"/>
              <a:t>GIT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Repozytoria Kodu - trendy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 descr="https://pbs.twimg.com/media/Cs4-Kf0WcAA_QO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00200"/>
            <a:ext cx="7928049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Zmiana jest atomowa</a:t>
            </a:r>
          </a:p>
          <a:p>
            <a:r>
              <a:rPr lang="pl-PL" dirty="0"/>
              <a:t>Zmiana jest „nieszkodliwa”</a:t>
            </a:r>
          </a:p>
          <a:p>
            <a:r>
              <a:rPr lang="pl-PL" dirty="0"/>
              <a:t>Nie istnieją nierozwiązane konflikty</a:t>
            </a:r>
          </a:p>
        </p:txBody>
      </p:sp>
    </p:spTree>
    <p:extLst>
      <p:ext uri="{BB962C8B-B14F-4D97-AF65-F5344CB8AC3E}">
        <p14:creationId xmlns:p14="http://schemas.microsoft.com/office/powerpoint/2010/main" val="597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Kolizja – merge conflict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Dobre praktyki oprogramowania np. SOLID</a:t>
            </a:r>
          </a:p>
          <a:p>
            <a:r>
              <a:rPr lang="pl-PL" dirty="0"/>
              <a:t>Czesta synchronizacja</a:t>
            </a:r>
          </a:p>
          <a:p>
            <a:r>
              <a:rPr lang="pl-PL" dirty="0"/>
              <a:t>Małe zmiany</a:t>
            </a:r>
          </a:p>
          <a:p>
            <a:r>
              <a:rPr lang="pl-PL" dirty="0"/>
              <a:t>Unikanie pracy w tych samych obszarach – organizacja pracy </a:t>
            </a:r>
          </a:p>
          <a:p>
            <a:r>
              <a:rPr lang="pl-PL" dirty="0"/>
              <a:t>Gałązi kodu (branche)</a:t>
            </a:r>
          </a:p>
          <a:p>
            <a:r>
              <a:rPr lang="pl-PL" dirty="0"/>
              <a:t>Strategie branchowania/polityka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368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GitHub (publiczne repozytoria)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Pomaga open source</a:t>
            </a:r>
          </a:p>
          <a:p>
            <a:r>
              <a:rPr lang="pl-PL" dirty="0"/>
              <a:t>Są darmowe </a:t>
            </a:r>
          </a:p>
          <a:p>
            <a:r>
              <a:rPr lang="pl-PL" dirty="0"/>
              <a:t>Nabieramy doświadczenia zespołowego</a:t>
            </a:r>
          </a:p>
          <a:p>
            <a:r>
              <a:rPr lang="pl-PL" dirty="0"/>
              <a:t>Dodac do swojego CV</a:t>
            </a:r>
          </a:p>
          <a:p>
            <a:r>
              <a:rPr lang="pl-PL" dirty="0"/>
              <a:t>Łatwa pomoc – kod jest publiczny – uwaga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Różnice między repozytoriami w TFS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99" y="1988013"/>
            <a:ext cx="8226425" cy="3601227"/>
            <a:chOff x="467544" y="1988013"/>
            <a:chExt cx="7632848" cy="3007899"/>
          </a:xfrm>
        </p:grpSpPr>
        <p:sp>
          <p:nvSpPr>
            <p:cNvPr id="6" name="Rectangle 5"/>
            <p:cNvSpPr/>
            <p:nvPr/>
          </p:nvSpPr>
          <p:spPr bwMode="auto">
            <a:xfrm>
              <a:off x="467544" y="1988840"/>
              <a:ext cx="1152128" cy="1944216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Centralized Version</a:t>
              </a:r>
              <a:r>
                <a:rPr kumimoji="0" lang="pl-PL" sz="14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 Control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1400" baseline="0" dirty="0">
                  <a:solidFill>
                    <a:schemeClr val="bg1"/>
                  </a:solidFill>
                </a:rPr>
                <a:t>(TFVC)</a:t>
              </a:r>
              <a:endParaRPr kumimoji="0" lang="pl-P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749128" y="1988840"/>
              <a:ext cx="1238696" cy="93610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Server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1400" dirty="0">
                  <a:solidFill>
                    <a:schemeClr val="bg1"/>
                  </a:solidFill>
                </a:rPr>
                <a:t>Workspaces</a:t>
              </a:r>
              <a:endParaRPr kumimoji="0" lang="pl-P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749128" y="2996952"/>
              <a:ext cx="1238696" cy="93610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Local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l-PL" sz="1400" dirty="0">
                  <a:solidFill>
                    <a:schemeClr val="bg1"/>
                  </a:solidFill>
                </a:rPr>
                <a:t>Workspaces</a:t>
              </a:r>
              <a:endParaRPr kumimoji="0" lang="pl-PL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131840" y="1988840"/>
              <a:ext cx="2376264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Scales to very large codebases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Fine level permission control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Allows usage monitor</a:t>
              </a: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pl-PL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31840" y="2996952"/>
              <a:ext cx="2376264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Scales to very large codebases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Fine level permission control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Allows usage monitor</a:t>
              </a: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pl-PL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559400" y="1988013"/>
              <a:ext cx="2540992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Large integrated</a:t>
              </a:r>
              <a:r>
                <a:rPr kumimoji="0" lang="pl-PL" sz="1100" b="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 codebases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Control and auditability over source code down to the file level</a:t>
              </a: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pl-PL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59400" y="3003765"/>
              <a:ext cx="2540992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Medium</a:t>
              </a:r>
              <a:r>
                <a:rPr lang="pl-PL" sz="1100" dirty="0">
                  <a:solidFill>
                    <a:schemeClr val="bg1"/>
                  </a:solidFill>
                </a:rPr>
                <a:t>-sixed integrated codebases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A balance of fine-grained control with reduced friction</a:t>
              </a: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pl-PL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67544" y="4059808"/>
              <a:ext cx="2520280" cy="93610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Distributed 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Version Control (GIT)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131840" y="4059808"/>
              <a:ext cx="2376264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Full offline experience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Complete repository with portable history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Simplified branching model</a:t>
              </a: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pl-PL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580772" y="4059808"/>
              <a:ext cx="2519619" cy="9361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Modular codebases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pl-PL" sz="1100" dirty="0">
                  <a:solidFill>
                    <a:schemeClr val="bg1"/>
                  </a:solidFill>
                </a:rPr>
                <a:t>Integrating with open source</a:t>
              </a:r>
            </a:p>
            <a:p>
              <a:pPr marL="171450" marR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pl-PL" sz="11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Highly distributed teams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5953830"/>
            <a:ext cx="76328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/>
              <a:t>https://channel9.msdn.com/Events/Build/2015/3-746</a:t>
            </a:r>
          </a:p>
        </p:txBody>
      </p:sp>
    </p:spTree>
    <p:extLst>
      <p:ext uri="{BB962C8B-B14F-4D97-AF65-F5344CB8AC3E}">
        <p14:creationId xmlns:p14="http://schemas.microsoft.com/office/powerpoint/2010/main" val="26660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Różnice między repozytoriami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80FB-35DB-7749-904A-C78153AA5C2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Schemat blokowy: dysk magnetyczny 2"/>
          <p:cNvSpPr/>
          <p:nvPr/>
        </p:nvSpPr>
        <p:spPr bwMode="auto">
          <a:xfrm>
            <a:off x="5945148" y="2084297"/>
            <a:ext cx="1368152" cy="1304528"/>
          </a:xfrm>
          <a:prstGeom prst="flowChartMagneticDisk">
            <a:avLst/>
          </a:prstGeom>
          <a:solidFill>
            <a:srgbClr val="99CC00"/>
          </a:solidFill>
          <a:ln w="5715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GIT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/>
              <a:t>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6" name="Schemat blokowy: dysk magnetyczny 5"/>
          <p:cNvSpPr/>
          <p:nvPr/>
        </p:nvSpPr>
        <p:spPr bwMode="auto">
          <a:xfrm>
            <a:off x="1293230" y="1858990"/>
            <a:ext cx="1512168" cy="144016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Central 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" name="Trapez 9"/>
          <p:cNvSpPr/>
          <p:nvPr/>
        </p:nvSpPr>
        <p:spPr bwMode="auto">
          <a:xfrm>
            <a:off x="588261" y="4487177"/>
            <a:ext cx="754599" cy="631100"/>
          </a:xfrm>
          <a:prstGeom prst="trapezoid">
            <a:avLst>
              <a:gd name="adj" fmla="val 18327"/>
            </a:avLst>
          </a:prstGeom>
          <a:solidFill>
            <a:srgbClr val="FF9933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1" name="Uśmiechnięta buźka 10"/>
          <p:cNvSpPr/>
          <p:nvPr/>
        </p:nvSpPr>
        <p:spPr bwMode="auto">
          <a:xfrm>
            <a:off x="637890" y="4082854"/>
            <a:ext cx="655340" cy="534008"/>
          </a:xfrm>
          <a:prstGeom prst="smileyFace">
            <a:avLst/>
          </a:prstGeom>
          <a:solidFill>
            <a:srgbClr val="FF9933"/>
          </a:solidFill>
          <a:ln w="571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2" name="Trapez 11"/>
          <p:cNvSpPr/>
          <p:nvPr/>
        </p:nvSpPr>
        <p:spPr bwMode="auto">
          <a:xfrm>
            <a:off x="1687982" y="4497666"/>
            <a:ext cx="754599" cy="631100"/>
          </a:xfrm>
          <a:prstGeom prst="trapezoid">
            <a:avLst>
              <a:gd name="adj" fmla="val 18327"/>
            </a:avLst>
          </a:prstGeom>
          <a:solidFill>
            <a:srgbClr val="99CC00"/>
          </a:solidFill>
          <a:ln w="57150" cap="flat" cmpd="sng" algn="ctr">
            <a:solidFill>
              <a:srgbClr val="66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3" name="Uśmiechnięta buźka 12"/>
          <p:cNvSpPr/>
          <p:nvPr/>
        </p:nvSpPr>
        <p:spPr bwMode="auto">
          <a:xfrm>
            <a:off x="1737611" y="4082854"/>
            <a:ext cx="655340" cy="534008"/>
          </a:xfrm>
          <a:prstGeom prst="smileyFace">
            <a:avLst/>
          </a:prstGeom>
          <a:solidFill>
            <a:srgbClr val="99CC00"/>
          </a:solidFill>
          <a:ln w="57150">
            <a:solidFill>
              <a:srgbClr val="6699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4" name="Trapez 13"/>
          <p:cNvSpPr/>
          <p:nvPr/>
        </p:nvSpPr>
        <p:spPr bwMode="auto">
          <a:xfrm>
            <a:off x="2784043" y="4497666"/>
            <a:ext cx="754599" cy="631100"/>
          </a:xfrm>
          <a:prstGeom prst="trapezoid">
            <a:avLst>
              <a:gd name="adj" fmla="val 18327"/>
            </a:avLst>
          </a:prstGeom>
          <a:solidFill>
            <a:srgbClr val="CC3399"/>
          </a:solidFill>
          <a:ln w="57150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" name="Uśmiechnięta buźka 14"/>
          <p:cNvSpPr/>
          <p:nvPr/>
        </p:nvSpPr>
        <p:spPr bwMode="auto">
          <a:xfrm>
            <a:off x="2833672" y="4082854"/>
            <a:ext cx="655340" cy="534008"/>
          </a:xfrm>
          <a:prstGeom prst="smileyFace">
            <a:avLst/>
          </a:prstGeom>
          <a:solidFill>
            <a:srgbClr val="CC3399"/>
          </a:solidFill>
          <a:ln w="57150">
            <a:solidFill>
              <a:srgbClr val="660033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16" name="Łącznik prosty ze strzałką 15"/>
          <p:cNvCxnSpPr/>
          <p:nvPr/>
        </p:nvCxnSpPr>
        <p:spPr bwMode="auto">
          <a:xfrm flipH="1">
            <a:off x="965560" y="3330910"/>
            <a:ext cx="51293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Łącznik prosty ze strzałką 17"/>
          <p:cNvCxnSpPr/>
          <p:nvPr/>
        </p:nvCxnSpPr>
        <p:spPr bwMode="auto">
          <a:xfrm flipH="1" flipV="1">
            <a:off x="2653000" y="3330910"/>
            <a:ext cx="50834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/>
          <p:nvPr/>
        </p:nvCxnSpPr>
        <p:spPr bwMode="auto">
          <a:xfrm flipH="1" flipV="1">
            <a:off x="2065281" y="3420584"/>
            <a:ext cx="465" cy="605552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452118" y="5219063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800" dirty="0" err="1"/>
              <a:t>Working</a:t>
            </a:r>
            <a:endParaRPr lang="pl-PL" sz="1800" dirty="0"/>
          </a:p>
          <a:p>
            <a:pPr algn="ctr"/>
            <a:r>
              <a:rPr lang="pl-PL" sz="1800" dirty="0" err="1"/>
              <a:t>Copy</a:t>
            </a:r>
            <a:endParaRPr lang="en-US" sz="1800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1531191" y="5219063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800" dirty="0" err="1"/>
              <a:t>Working</a:t>
            </a:r>
            <a:endParaRPr lang="pl-PL" sz="1800" dirty="0"/>
          </a:p>
          <a:p>
            <a:pPr algn="ctr"/>
            <a:r>
              <a:rPr lang="pl-PL" sz="1800" dirty="0" err="1"/>
              <a:t>Copy</a:t>
            </a:r>
            <a:endParaRPr lang="en-US" sz="18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647900" y="5219063"/>
            <a:ext cx="1026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800" dirty="0" err="1"/>
              <a:t>Working</a:t>
            </a:r>
            <a:endParaRPr lang="pl-PL" sz="1800" dirty="0"/>
          </a:p>
          <a:p>
            <a:pPr algn="ctr"/>
            <a:r>
              <a:rPr lang="pl-PL" sz="1800" dirty="0" err="1"/>
              <a:t>Copy</a:t>
            </a:r>
            <a:endParaRPr lang="en-US" sz="1800" dirty="0"/>
          </a:p>
        </p:txBody>
      </p:sp>
      <p:sp>
        <p:nvSpPr>
          <p:cNvPr id="26" name="Schemat blokowy: dysk magnetyczny 25"/>
          <p:cNvSpPr/>
          <p:nvPr/>
        </p:nvSpPr>
        <p:spPr bwMode="auto">
          <a:xfrm>
            <a:off x="4689327" y="4026136"/>
            <a:ext cx="1368152" cy="1304528"/>
          </a:xfrm>
          <a:prstGeom prst="flowChartMagneticDisk">
            <a:avLst/>
          </a:prstGeom>
          <a:solidFill>
            <a:srgbClr val="CC3399"/>
          </a:solidFill>
          <a:ln w="57150" cap="flat" cmpd="sng" algn="ctr">
            <a:solidFill>
              <a:srgbClr val="6600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GIT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/>
              <a:t>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7" name="Schemat blokowy: dysk magnetyczny 26"/>
          <p:cNvSpPr/>
          <p:nvPr/>
        </p:nvSpPr>
        <p:spPr bwMode="auto">
          <a:xfrm>
            <a:off x="7164288" y="4026136"/>
            <a:ext cx="1368152" cy="1304528"/>
          </a:xfrm>
          <a:prstGeom prst="flowChartMagneticDisk">
            <a:avLst/>
          </a:prstGeom>
          <a:solidFill>
            <a:srgbClr val="FF9933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/>
              <a:t>GIT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/>
              <a:t>Repo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cxnSp>
        <p:nvCxnSpPr>
          <p:cNvPr id="28" name="Łącznik prosty ze strzałką 27"/>
          <p:cNvCxnSpPr/>
          <p:nvPr/>
        </p:nvCxnSpPr>
        <p:spPr bwMode="auto">
          <a:xfrm flipH="1" flipV="1">
            <a:off x="7342471" y="3332540"/>
            <a:ext cx="50834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 bwMode="auto">
          <a:xfrm flipH="1">
            <a:off x="5373403" y="3332539"/>
            <a:ext cx="512932" cy="605551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 bwMode="auto">
          <a:xfrm flipH="1">
            <a:off x="6157966" y="4706537"/>
            <a:ext cx="905835" cy="4648"/>
          </a:xfrm>
          <a:prstGeom prst="straightConnector1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0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template_krollontrack2011_internal">
  <a:themeElements>
    <a:clrScheme name="">
      <a:dk1>
        <a:srgbClr val="000000"/>
      </a:dk1>
      <a:lt1>
        <a:srgbClr val="FFFFFF"/>
      </a:lt1>
      <a:dk2>
        <a:srgbClr val="D7D3C7"/>
      </a:dk2>
      <a:lt2>
        <a:srgbClr val="675C53"/>
      </a:lt2>
      <a:accent1>
        <a:srgbClr val="00A5E6"/>
      </a:accent1>
      <a:accent2>
        <a:srgbClr val="003C69"/>
      </a:accent2>
      <a:accent3>
        <a:srgbClr val="FFFFFF"/>
      </a:accent3>
      <a:accent4>
        <a:srgbClr val="000000"/>
      </a:accent4>
      <a:accent5>
        <a:srgbClr val="AACFF0"/>
      </a:accent5>
      <a:accent6>
        <a:srgbClr val="00355E"/>
      </a:accent6>
      <a:hlink>
        <a:srgbClr val="E05206"/>
      </a:hlink>
      <a:folHlink>
        <a:srgbClr val="006778"/>
      </a:folHlink>
    </a:clrScheme>
    <a:fontScheme name="Altegrity PowerPoint Intern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Altegrity PowerPoint 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tegrity PowerPoint 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tegrity PowerPoint 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ppttemplate_krollontrack2011_internal</Template>
  <TotalTime>6047</TotalTime>
  <Words>855</Words>
  <Application>Microsoft Office PowerPoint</Application>
  <PresentationFormat>On-screen Show (4:3)</PresentationFormat>
  <Paragraphs>284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Times</vt:lpstr>
      <vt:lpstr>Wingdings</vt:lpstr>
      <vt:lpstr>ppttemplate_krollontrack2011_internal</vt:lpstr>
      <vt:lpstr>Repozytoria Kodu </vt:lpstr>
      <vt:lpstr>Problemy do rozwiązania</vt:lpstr>
      <vt:lpstr>Historia repozytoriów</vt:lpstr>
      <vt:lpstr>Repozytoria Kodu - trendy</vt:lpstr>
      <vt:lpstr>Główne założenia</vt:lpstr>
      <vt:lpstr>Kolizja – merge conflict</vt:lpstr>
      <vt:lpstr>Dlaczego GitHub (publiczne repozytoria)</vt:lpstr>
      <vt:lpstr>Różnice między repozytoriami w TFS</vt:lpstr>
      <vt:lpstr>Różnice między repozytoriami </vt:lpstr>
      <vt:lpstr>Git vs. TFVC - porównanie</vt:lpstr>
      <vt:lpstr>Generowanie identyfikatorów commitów </vt:lpstr>
      <vt:lpstr>Commits</vt:lpstr>
      <vt:lpstr>Merge\branches workflow – simple version</vt:lpstr>
      <vt:lpstr>Jak to wygląda w rzeczywistości</vt:lpstr>
      <vt:lpstr>Podstawowe operacje lokalne:</vt:lpstr>
      <vt:lpstr>Git – komunikacja z serwerem</vt:lpstr>
      <vt:lpstr>Operacje na repozytorium (Orygin):</vt:lpstr>
      <vt:lpstr>Integration-Manager workflow - omówienie</vt:lpstr>
      <vt:lpstr>Integration-Manager workflow - zastosowanie</vt:lpstr>
      <vt:lpstr>PowerPoint Presentation</vt:lpstr>
      <vt:lpstr>Dictator and Lieutenants workflow - zastosowanie</vt:lpstr>
      <vt:lpstr>Pliki konfiguracyjne</vt:lpstr>
      <vt:lpstr>GIT – pieseł</vt:lpstr>
      <vt:lpstr>Przykład realnego, prostego repo</vt:lpstr>
      <vt:lpstr>Zarządzanie projektami – trello</vt:lpstr>
      <vt:lpstr>Travis CI </vt:lpstr>
      <vt:lpstr>Linki: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Tests</dc:title>
  <dc:creator>Sibilski, Rafal</dc:creator>
  <cp:lastModifiedBy>Gala, Radoslaw</cp:lastModifiedBy>
  <cp:revision>296</cp:revision>
  <cp:lastPrinted>2016-04-28T13:23:49Z</cp:lastPrinted>
  <dcterms:created xsi:type="dcterms:W3CDTF">2015-07-28T12:23:41Z</dcterms:created>
  <dcterms:modified xsi:type="dcterms:W3CDTF">2017-03-03T08:39:19Z</dcterms:modified>
</cp:coreProperties>
</file>