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2" r:id="rId10"/>
    <p:sldId id="303" r:id="rId11"/>
    <p:sldId id="300" r:id="rId12"/>
    <p:sldId id="299" r:id="rId13"/>
    <p:sldId id="301" r:id="rId14"/>
    <p:sldId id="304" r:id="rId15"/>
    <p:sldId id="305" r:id="rId16"/>
    <p:sldId id="312" r:id="rId17"/>
    <p:sldId id="308" r:id="rId18"/>
    <p:sldId id="309" r:id="rId19"/>
    <p:sldId id="310" r:id="rId20"/>
    <p:sldId id="311" r:id="rId21"/>
    <p:sldId id="307" r:id="rId22"/>
    <p:sldId id="30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orient="horz" pos="724">
          <p15:clr>
            <a:srgbClr val="A4A3A4"/>
          </p15:clr>
        </p15:guide>
        <p15:guide id="4" pos="431">
          <p15:clr>
            <a:srgbClr val="A4A3A4"/>
          </p15:clr>
        </p15:guide>
        <p15:guide id="5" pos="2880">
          <p15:clr>
            <a:srgbClr val="A4A3A4"/>
          </p15:clr>
        </p15:guide>
        <p15:guide id="6" pos="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6"/>
    <a:srgbClr val="83AFB4"/>
    <a:srgbClr val="9A9B9C"/>
    <a:srgbClr val="D7D3C7"/>
    <a:srgbClr val="E7D8AC"/>
    <a:srgbClr val="003C69"/>
    <a:srgbClr val="E05206"/>
    <a:srgbClr val="006778"/>
    <a:srgbClr val="EEAF00"/>
    <a:srgbClr val="B4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6955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2538" y="96"/>
      </p:cViewPr>
      <p:guideLst>
        <p:guide orient="horz" pos="1247"/>
        <p:guide orient="horz" pos="4019"/>
        <p:guide orient="horz" pos="724"/>
        <p:guide pos="431"/>
        <p:guide pos="2880"/>
        <p:guide pos="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B2F8-C6BE-454C-AC80-98D3BB40B4DD}" type="datetimeFigureOut">
              <a:rPr lang="pl-PL" smtClean="0"/>
              <a:t>08.03.2018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79BC-88EF-4A52-ACC3-4D690CADEF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1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Zapytać studentów</a:t>
            </a:r>
            <a:r>
              <a:rPr lang="pl-PL" b="1" baseline="0" dirty="0"/>
              <a:t> czego używaja i ich wrażenia – krótka dyskusja</a:t>
            </a:r>
          </a:p>
          <a:p>
            <a:r>
              <a:rPr lang="pl-PL" b="1" baseline="0" dirty="0"/>
              <a:t>TFVC – na zajęciach nie będzie – bardziej będziemy skupiać się na GIT – projekt w stanie maintnance.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37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Wymagany</a:t>
            </a:r>
            <a:r>
              <a:rPr lang="pl-PL" b="1" baseline="0" dirty="0"/>
              <a:t> „opiekun”</a:t>
            </a:r>
          </a:p>
          <a:p>
            <a:pPr marL="0" indent="0">
              <a:buNone/>
            </a:pPr>
            <a:r>
              <a:rPr lang="pl-PL" b="0" baseline="0" dirty="0"/>
              <a:t>Konieczność weryfikacji zmian, podniesienie jakości, lider techniczny w zespole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Duża ilość </a:t>
            </a:r>
            <a:r>
              <a:rPr lang="pl-PL" b="0" baseline="0" dirty="0"/>
              <a:t>– kilkunastu/kilkudziesięciu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GitHub, GitLab </a:t>
            </a:r>
            <a:r>
              <a:rPr lang="pl-PL" b="0" baseline="0" dirty="0"/>
              <a:t>– oprogramowanie rozwijane na tych platformach może być zarządzane w ten sposób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6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Wiele repozytoriów</a:t>
            </a:r>
            <a:r>
              <a:rPr lang="pl-PL" b="1" baseline="0" dirty="0"/>
              <a:t> </a:t>
            </a:r>
            <a:r>
              <a:rPr lang="pl-PL" b="0" baseline="0" dirty="0"/>
              <a:t>– developer public</a:t>
            </a:r>
          </a:p>
          <a:p>
            <a:pPr marL="0" indent="0">
              <a:buNone/>
            </a:pPr>
            <a:endParaRPr lang="pl-PL" b="1" baseline="0" dirty="0"/>
          </a:p>
          <a:p>
            <a:pPr marL="0" indent="0">
              <a:buNone/>
            </a:pPr>
            <a:r>
              <a:rPr lang="pl-PL" b="1" baseline="0" dirty="0"/>
              <a:t>Opiekunowie – </a:t>
            </a:r>
            <a:r>
              <a:rPr lang="pl-PL" b="0" baseline="0" dirty="0"/>
              <a:t>porucznicy, weryfikujący zmiany „wypchnięte” przez programistów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Dictator</a:t>
            </a:r>
            <a:r>
              <a:rPr lang="pl-PL" b="0" baseline="0" dirty="0"/>
              <a:t> – „nadopiekun”, osoba integrująca zmiany dostarczone przez poruczników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98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Ogromna</a:t>
            </a:r>
            <a:r>
              <a:rPr lang="pl-PL" b="1" baseline="0" dirty="0"/>
              <a:t> ilość deweloperów –</a:t>
            </a:r>
            <a:r>
              <a:rPr lang="pl-PL" b="0" baseline="0" dirty="0"/>
              <a:t> setki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Bardzo duże projekty </a:t>
            </a:r>
            <a:r>
              <a:rPr lang="pl-PL" b="0" baseline="0" dirty="0"/>
              <a:t>– kernel Linuxa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Wielopoziomowa weryfikacja zmian – </a:t>
            </a:r>
            <a:r>
              <a:rPr lang="pl-PL" b="0" baseline="0" dirty="0"/>
              <a:t>kontrola jakości poprzez poruczników uzależniona od ilości deweloperów „końcowych”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27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41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7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Pojęcie ALM  - Aplication Lifecycle</a:t>
            </a:r>
            <a:r>
              <a:rPr lang="pl-PL" b="1" baseline="0" dirty="0"/>
              <a:t> Managment </a:t>
            </a:r>
            <a:endParaRPr lang="pl-PL" b="1" dirty="0"/>
          </a:p>
          <a:p>
            <a:r>
              <a:rPr lang="pl-PL" dirty="0"/>
              <a:t>Programowanie zespołowe </a:t>
            </a:r>
          </a:p>
          <a:p>
            <a:r>
              <a:rPr lang="pl-PL" dirty="0"/>
              <a:t>Integracja </a:t>
            </a:r>
          </a:p>
          <a:p>
            <a:r>
              <a:rPr lang="pl-PL" dirty="0"/>
              <a:t>Archwizacja pracy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32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474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  <a:p>
            <a:endParaRPr lang="pl-PL" baseline="0" dirty="0"/>
          </a:p>
          <a:p>
            <a:r>
              <a:rPr lang="pl-PL" b="1" baseline="0" dirty="0"/>
              <a:t>Strategia branchowania/polityka </a:t>
            </a:r>
          </a:p>
          <a:p>
            <a:r>
              <a:rPr lang="pl-PL" baseline="0" dirty="0"/>
              <a:t>http://blogersii.pl/2016/03/30/solid-dobre-praktyki-programowania/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pojedynczej odpowiedzialności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Single-Responsibility Principle – SRP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otwarte – zamknięte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Open/Closed Principle – OCP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podstawiania Liskov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Liskov Substitution Principle – LSP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segregacji interfejsów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Interface Segregation Principle – ISP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odwracania zależności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Dependency Inversion Principle – DIP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4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Wszystkie source control systemy maja centralny server. Working copy jest tylko snapshotem wersji</a:t>
            </a:r>
            <a:r>
              <a:rPr lang="pl-PL" baseline="0" dirty="0"/>
              <a:t> przechowywanej na serwerze. </a:t>
            </a:r>
            <a:endParaRPr lang="pl-PL" dirty="0"/>
          </a:p>
          <a:p>
            <a:r>
              <a:rPr lang="pl-PL" dirty="0"/>
              <a:t>GIT – lokalne ( w pełni funkcjonalne) i centralne (zwane orygin) repozytorium.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09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Identyfikator</a:t>
            </a:r>
            <a:r>
              <a:rPr lang="pl-PL" baseline="0" dirty="0"/>
              <a:t> na podstawie klucza SHA1 </a:t>
            </a:r>
          </a:p>
          <a:p>
            <a:r>
              <a:rPr lang="pl-PL" baseline="0" dirty="0"/>
              <a:t>Indetyfikator  - dodać jak kommity sa wyliczane z katalogów i rodziców z Wideo</a:t>
            </a:r>
          </a:p>
          <a:p>
            <a:r>
              <a:rPr lang="pl-PL" baseline="0" dirty="0"/>
              <a:t>Branch to commit ktory ma dwoch parentów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77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Wytłumaczyć jaką</a:t>
            </a:r>
            <a:r>
              <a:rPr lang="pl-PL" baseline="0" dirty="0"/>
              <a:t> rolę ma każdy branch</a:t>
            </a:r>
          </a:p>
          <a:p>
            <a:r>
              <a:rPr lang="pl-PL" baseline="0" dirty="0"/>
              <a:t>Kiedy uzywać feature branch</a:t>
            </a:r>
          </a:p>
          <a:p>
            <a:r>
              <a:rPr lang="pl-PL" baseline="0" dirty="0"/>
              <a:t>Kiedy hot fix </a:t>
            </a:r>
          </a:p>
          <a:p>
            <a:endParaRPr lang="pl-PL" baseline="0" dirty="0"/>
          </a:p>
          <a:p>
            <a:r>
              <a:rPr lang="pl-PL" baseline="0" dirty="0"/>
              <a:t>Podpięcie się do GitHub </a:t>
            </a:r>
          </a:p>
          <a:p>
            <a:r>
              <a:rPr lang="pl-PL" baseline="0" dirty="0"/>
              <a:t>Jeden/dwa commit, branch, merge. 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77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deweloper ma możliwość zapisania zmian do swojego repozytorium</a:t>
            </a:r>
            <a:r>
              <a:rPr lang="pl-PL" baseline="0" dirty="0"/>
              <a:t> (</a:t>
            </a:r>
            <a:r>
              <a:rPr lang="pl-PL" b="1" baseline="0" dirty="0"/>
              <a:t>developer public</a:t>
            </a:r>
            <a:r>
              <a:rPr lang="pl-PL" b="0" baseline="0" dirty="0"/>
              <a:t>), po wygenerowaniu pull reuqesta do repozytorium </a:t>
            </a:r>
            <a:r>
              <a:rPr lang="pl-PL" b="1" baseline="0" dirty="0"/>
              <a:t>integration managera</a:t>
            </a:r>
            <a:r>
              <a:rPr lang="pl-PL" b="0" baseline="0" dirty="0"/>
              <a:t> wszystkie zmiany są przez niego zatwierdzane, a deweloper w tym czasie może pracować dalej na swoim repozytorium.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79BC-88EF-4A52-ACC3-4D690CADEFB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7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7"/>
          <a:stretch/>
        </p:blipFill>
        <p:spPr bwMode="auto">
          <a:xfrm>
            <a:off x="0" y="1679876"/>
            <a:ext cx="1385381" cy="38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590" y="1700784"/>
            <a:ext cx="6738137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34590" y="5029200"/>
            <a:ext cx="6757187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34590" y="5504688"/>
            <a:ext cx="6598184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Month 00, 0000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34590" y="2999232"/>
            <a:ext cx="6741314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:\Private\MKT_GRAPHICS\Creative.Logo\KLDiscovery\PNG\KLDiscovery_w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24" y="6345935"/>
            <a:ext cx="1539062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355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2336" y="1444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288" y="1444752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269955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443038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2336" y="2082800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288" y="1443038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288" y="2082800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8518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22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8176" y="4379976"/>
            <a:ext cx="2203704" cy="192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312"/>
              </a:spcBef>
              <a:buNone/>
              <a:defRPr sz="1200" b="0">
                <a:solidFill>
                  <a:srgbClr val="003C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Contact Info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49167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Add Presenter’s Contact Info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89904" y="4379913"/>
            <a:ext cx="2203450" cy="1920875"/>
          </a:xfrm>
        </p:spPr>
        <p:txBody>
          <a:bodyPr>
            <a:normAutofit/>
          </a:bodyPr>
          <a:lstStyle>
            <a:lvl1pPr marL="0" indent="0">
              <a:spcBef>
                <a:spcPts val="312"/>
              </a:spcBef>
              <a:buNone/>
              <a:defRPr sz="1200">
                <a:solidFill>
                  <a:srgbClr val="003C69"/>
                </a:solidFill>
              </a:defRPr>
            </a:lvl1pPr>
            <a:lvl2pPr marL="460375" indent="0">
              <a:buNone/>
              <a:defRPr sz="1300"/>
            </a:lvl2pPr>
            <a:lvl3pPr marL="911225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Add Presenter’s Contact Info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736376"/>
            <a:ext cx="2862048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9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02336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129720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857104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584488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02336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129720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857104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584488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402336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129720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857104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84488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7311872" y="2888554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7311872" y="4530143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7311872" y="1249656"/>
            <a:ext cx="1668462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98463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3223087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047711" y="2888554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98463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223087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047711" y="4528798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/>
          </p:nvPr>
        </p:nvSpPr>
        <p:spPr>
          <a:xfrm>
            <a:off x="398463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32"/>
          </p:nvPr>
        </p:nvSpPr>
        <p:spPr>
          <a:xfrm>
            <a:off x="3223087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33"/>
          </p:nvPr>
        </p:nvSpPr>
        <p:spPr>
          <a:xfrm>
            <a:off x="6047711" y="1248311"/>
            <a:ext cx="2708368" cy="159284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58470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4530142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58470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0" y="2889227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58470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0" y="1248311"/>
            <a:ext cx="4559300" cy="1591501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028847"/>
            <a:ext cx="9144000" cy="2829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4494" y="1947672"/>
            <a:ext cx="6172200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defRPr sz="3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9478" y="3544312"/>
            <a:ext cx="9153478" cy="5017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74494" y="3557016"/>
            <a:ext cx="6172200" cy="4937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93750" y="1938528"/>
            <a:ext cx="1225296" cy="1380744"/>
          </a:xfrm>
        </p:spPr>
        <p:txBody>
          <a:bodyPr anchor="b">
            <a:normAutofit/>
          </a:bodyPr>
          <a:lstStyle>
            <a:lvl1pPr marL="0" indent="0" algn="r">
              <a:buNone/>
              <a:defRPr sz="8100">
                <a:solidFill>
                  <a:schemeClr val="accent4"/>
                </a:solidFill>
                <a:latin typeface="Arial Black"/>
                <a:cs typeface="Arial Black"/>
              </a:defRPr>
            </a:lvl1pPr>
            <a:lvl2pPr marL="460375" indent="0">
              <a:buNone/>
              <a:defRPr/>
            </a:lvl2pPr>
            <a:lvl3pPr marL="911225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</a:t>
            </a:r>
          </a:p>
          <a:p>
            <a:pPr lvl="3"/>
            <a:r>
              <a:rPr lang="en-US" dirty="0"/>
              <a:t>Bullet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576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44475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</p:spTree>
    <p:extLst>
      <p:ext uri="{BB962C8B-B14F-4D97-AF65-F5344CB8AC3E}">
        <p14:creationId xmlns:p14="http://schemas.microsoft.com/office/powerpoint/2010/main" val="42307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463" y="889000"/>
            <a:ext cx="8357616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353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229600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921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2336" y="347472"/>
            <a:ext cx="1277239" cy="12035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17076" y="347472"/>
            <a:ext cx="6942875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1719385"/>
            <a:ext cx="8229600" cy="4251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 baseline="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/>
              <a:t>Click to add bio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17077" y="888999"/>
            <a:ext cx="6939002" cy="53259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85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476071" y="1190298"/>
            <a:ext cx="7249181" cy="752838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5"/>
          <p:cNvSpPr txBox="1">
            <a:spLocks/>
          </p:cNvSpPr>
          <p:nvPr userDrawn="1"/>
        </p:nvSpPr>
        <p:spPr>
          <a:xfrm>
            <a:off x="402335" y="1190298"/>
            <a:ext cx="988013" cy="752838"/>
          </a:xfrm>
          <a:prstGeom prst="rect">
            <a:avLst/>
          </a:prstGeom>
          <a:solidFill>
            <a:schemeClr val="bg2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82880" tIns="91440" rIns="91440" bIns="0" rtlCol="0" anchor="t">
            <a:normAutofit/>
          </a:bodyPr>
          <a:lstStyle>
            <a:lvl1pPr marR="0" indent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200">
                <a:solidFill>
                  <a:srgbClr val="000000"/>
                </a:solidFill>
              </a:defRPr>
            </a:lvl1pPr>
            <a:lvl2pPr marL="285750" marR="0" lvl="1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rgbClr val="000000"/>
                </a:solidFill>
              </a:defRPr>
            </a:lvl2pPr>
            <a:lvl3pPr marL="1141413" marR="0" indent="-230188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B9C"/>
              </a:buClr>
              <a:buSzTx/>
              <a:buFont typeface="Wingdings" charset="2"/>
              <a:buChar char="§"/>
              <a:tabLst/>
              <a:defRPr sz="1400"/>
            </a:lvl3pPr>
            <a:lvl4pPr marL="17145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4pPr>
            <a:lvl5pPr marL="21717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 sz="16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83382" y="1300163"/>
            <a:ext cx="834073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aseline="0"/>
            </a:lvl1pPr>
          </a:lstStyle>
          <a:p>
            <a:r>
              <a:rPr lang="en-US" dirty="0"/>
              <a:t>Add Icon – resize to fit placeholder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02334" y="2030726"/>
            <a:ext cx="8322919" cy="310991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422" y="2103958"/>
            <a:ext cx="8012740" cy="296638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Bef>
                <a:spcPts val="600"/>
              </a:spcBef>
              <a:buClr>
                <a:schemeClr val="tx1"/>
              </a:buClr>
              <a:buFont typeface="Wingdings" charset="2"/>
              <a:buChar char="§"/>
              <a:defRPr sz="1400"/>
            </a:lvl1pPr>
            <a:lvl2pPr marL="460375" indent="0">
              <a:buFontTx/>
              <a:buNone/>
              <a:defRPr sz="1400"/>
            </a:lvl2pPr>
            <a:lvl3pPr marL="911225" indent="0">
              <a:buFontTx/>
              <a:buNone/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582738" y="1300163"/>
            <a:ext cx="7004424" cy="533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bg1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29084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2009775"/>
            <a:ext cx="9144000" cy="4113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47472"/>
            <a:ext cx="8357616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2336" y="949926"/>
            <a:ext cx="8229600" cy="981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60375" indent="0">
              <a:buFontTx/>
              <a:buNone/>
              <a:defRPr sz="1600"/>
            </a:lvl2pPr>
            <a:lvl3pPr marL="911225" indent="0">
              <a:buFontTx/>
              <a:buNone/>
              <a:defRPr sz="1600"/>
            </a:lvl3pPr>
          </a:lstStyle>
          <a:p>
            <a:pPr lvl="0"/>
            <a:r>
              <a:rPr lang="en-US" dirty="0"/>
              <a:t>Level One Bullet</a:t>
            </a:r>
          </a:p>
        </p:txBody>
      </p:sp>
    </p:spTree>
    <p:extLst>
      <p:ext uri="{BB962C8B-B14F-4D97-AF65-F5344CB8AC3E}">
        <p14:creationId xmlns:p14="http://schemas.microsoft.com/office/powerpoint/2010/main" val="216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9478" y="6101395"/>
            <a:ext cx="9153478" cy="7566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800" y="6452277"/>
            <a:ext cx="448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B622331-E5A4-9D49-B604-31ADC7E2AB8B}" type="slidenum">
              <a:rPr lang="en-US" sz="8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786" y="6497867"/>
            <a:ext cx="56456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02336" y="347472"/>
            <a:ext cx="8357616" cy="4846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02336" y="1444752"/>
            <a:ext cx="8229600" cy="4385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</a:t>
            </a:r>
          </a:p>
        </p:txBody>
      </p:sp>
      <p:pic>
        <p:nvPicPr>
          <p:cNvPr id="10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684" y="6345766"/>
            <a:ext cx="1539059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8" r:id="rId4"/>
    <p:sldLayoutId id="2147483654" r:id="rId5"/>
    <p:sldLayoutId id="2147483659" r:id="rId6"/>
    <p:sldLayoutId id="2147483668" r:id="rId7"/>
    <p:sldLayoutId id="2147483669" r:id="rId8"/>
    <p:sldLayoutId id="2147483660" r:id="rId9"/>
    <p:sldLayoutId id="2147483652" r:id="rId10"/>
    <p:sldLayoutId id="2147483657" r:id="rId11"/>
    <p:sldLayoutId id="2147483653" r:id="rId12"/>
    <p:sldLayoutId id="2147483655" r:id="rId13"/>
    <p:sldLayoutId id="2147483656" r:id="rId14"/>
    <p:sldLayoutId id="2147483665" r:id="rId15"/>
    <p:sldLayoutId id="2147483666" r:id="rId16"/>
    <p:sldLayoutId id="2147483667" r:id="rId17"/>
  </p:sldLayoutIdLst>
  <p:txStyles>
    <p:titleStyle>
      <a:lvl1pPr marL="3429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90513" marR="0" indent="-290513" algn="l" defTabSz="4572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5DA6"/>
        </a:buClr>
        <a:buSzTx/>
        <a:buFont typeface="Wingdings" charset="2"/>
        <a:buChar char="§"/>
        <a:tabLst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1363" marR="0" indent="-2809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SzTx/>
        <a:buFont typeface="Wingdings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1413" marR="0" indent="-23018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A9B9C"/>
        </a:buClr>
        <a:buSzTx/>
        <a:buFont typeface="Wingdings" charset="2"/>
        <a:buChar char="§"/>
        <a:tabLst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7145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4pPr>
      <a:lvl5pPr marL="2171700" marR="0" indent="-3429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charset="2"/>
        <a:buChar char="§"/>
        <a:tabLst/>
        <a:defRPr sz="1600" kern="1200">
          <a:solidFill>
            <a:srgbClr val="675C5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5/3-746" TargetMode="External"/><Relationship Id="rId7" Type="http://schemas.openxmlformats.org/officeDocument/2006/relationships/hyperlink" Target="http://gitready.com/" TargetMode="External"/><Relationship Id="rId2" Type="http://schemas.openxmlformats.org/officeDocument/2006/relationships/hyperlink" Target="https://channel9.msdn.com/events/Ignite/Australia-2015/DEV32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dpsoftware.com/git-cheatsheet.html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mva.microsoft.com/en-US/training-courses/github-for-windows-users-16749?l=KTNeW39wC_600621896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Repozytoria Kodu - GIT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Radosław Gala, Szymon Bartnik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09.03.2018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8" y="713470"/>
            <a:ext cx="2521825" cy="593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99" y="6290109"/>
            <a:ext cx="1406501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7E9-7AF4-4F52-8ACE-C142D4EE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Katalogi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451785-8A27-428B-B7AB-9112038F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3" y="1556792"/>
            <a:ext cx="8226425" cy="44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2F7F-DB99-4A15-B57B-A703AC13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operacje lokalne: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993C-B0A7-4EF8-971C-FE1CC95B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Local: </a:t>
            </a:r>
          </a:p>
          <a:p>
            <a:r>
              <a:rPr lang="pl-PL" dirty="0"/>
              <a:t>Commit</a:t>
            </a:r>
          </a:p>
          <a:p>
            <a:r>
              <a:rPr lang="pl-PL" dirty="0"/>
              <a:t>Stage/Add</a:t>
            </a:r>
          </a:p>
          <a:p>
            <a:r>
              <a:rPr lang="pl-PL" dirty="0"/>
              <a:t>Merge, merge conflict</a:t>
            </a:r>
          </a:p>
          <a:p>
            <a:r>
              <a:rPr lang="pl-PL" dirty="0"/>
              <a:t>revert</a:t>
            </a:r>
          </a:p>
          <a:p>
            <a:r>
              <a:rPr lang="pl-PL" dirty="0"/>
              <a:t>branch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750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962-1D39-4CA4-A296-324BE74D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komunikacja z serwerem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CDAB-0447-4C63-9707-2C366757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88" y="2464218"/>
            <a:ext cx="6733424" cy="19295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AF1AC6-65D7-4E43-9BE2-9EFFDC13E71F}"/>
              </a:ext>
            </a:extLst>
          </p:cNvPr>
          <p:cNvSpPr/>
          <p:nvPr/>
        </p:nvSpPr>
        <p:spPr bwMode="auto">
          <a:xfrm>
            <a:off x="1115616" y="2060848"/>
            <a:ext cx="4248472" cy="273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65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1E12-D361-4B47-8E74-D367BD0D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repozytorium (Origin):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AB88-ECBE-4E7A-9C20-BFF1161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Push</a:t>
            </a:r>
          </a:p>
          <a:p>
            <a:r>
              <a:rPr lang="pl-PL" dirty="0"/>
              <a:t>Pull</a:t>
            </a:r>
          </a:p>
          <a:p>
            <a:r>
              <a:rPr lang="pl-PL" dirty="0"/>
              <a:t>Fetch</a:t>
            </a:r>
          </a:p>
          <a:p>
            <a:r>
              <a:rPr lang="pl-PL" dirty="0"/>
              <a:t>Sync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61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1EE-BE3D-4078-A5AE-79C3A5ED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Merge\branches workflow – simple version</a:t>
            </a:r>
          </a:p>
        </p:txBody>
      </p:sp>
      <p:pic>
        <p:nvPicPr>
          <p:cNvPr id="4" name="Picture 2" descr="https://raw.githubusercontent.com/Voronenko/gitflow-release/master/images/git-workflow-release-cycle-4maintenance.png">
            <a:extLst>
              <a:ext uri="{FF2B5EF4-FFF2-40B4-BE49-F238E27FC236}">
                <a16:creationId xmlns:a16="http://schemas.microsoft.com/office/drawing/2014/main" id="{874CB03F-BB8C-4C60-965F-C0BAD4FD3A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5848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6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3205-4854-46C4-822A-69EBFBFC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wygląda w rzeczywistości</a:t>
            </a:r>
          </a:p>
        </p:txBody>
      </p:sp>
      <p:pic>
        <p:nvPicPr>
          <p:cNvPr id="4" name="Picture 2" descr="scarybranchdiagram">
            <a:extLst>
              <a:ext uri="{FF2B5EF4-FFF2-40B4-BE49-F238E27FC236}">
                <a16:creationId xmlns:a16="http://schemas.microsoft.com/office/drawing/2014/main" id="{A2D6DC0D-10CB-4DD5-9A27-D2ACEF9D0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29" y="1133666"/>
            <a:ext cx="6320366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7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E8D6-2C0E-4B4B-A67F-0F24691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Pull Request –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D386-4194-4771-95E9-DDDCC326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Standaryzuje kod</a:t>
            </a:r>
          </a:p>
          <a:p>
            <a:r>
              <a:rPr lang="pl-PL" dirty="0"/>
              <a:t>Pomaga mniej doświadczonym pracownikom</a:t>
            </a:r>
          </a:p>
          <a:p>
            <a:r>
              <a:rPr lang="pl-PL" dirty="0"/>
              <a:t>Pozwala na wychwycenie bardzo oczywistych błędów</a:t>
            </a:r>
          </a:p>
          <a:p>
            <a:r>
              <a:rPr lang="pl-PL" dirty="0"/>
              <a:t>Nadzor przez architektów</a:t>
            </a:r>
          </a:p>
          <a:p>
            <a:r>
              <a:rPr lang="pl-PL" dirty="0"/>
              <a:t>Sprawdzenie implementacji</a:t>
            </a:r>
          </a:p>
          <a:p>
            <a:r>
              <a:rPr lang="pl-PL" dirty="0"/>
              <a:t>Optymalizacja</a:t>
            </a:r>
          </a:p>
          <a:p>
            <a:r>
              <a:rPr lang="pl-PL" dirty="0"/>
              <a:t>Nikt nie zna całości aplikacji</a:t>
            </a:r>
          </a:p>
          <a:p>
            <a:r>
              <a:rPr lang="pl-PL" dirty="0"/>
              <a:t>Zabiera czas</a:t>
            </a:r>
          </a:p>
          <a:p>
            <a:r>
              <a:rPr lang="pl-PL"/>
              <a:t>Pair-programing</a:t>
            </a:r>
            <a:endParaRPr lang="pl-PL" dirty="0"/>
          </a:p>
          <a:p>
            <a:r>
              <a:rPr lang="pl-PL" dirty="0"/>
              <a:t>SME – bezpieczeństwo/wydajność/inne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665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3CE2-A8A0-442C-AE2E-B9E5BFFC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Integration-Manager workflow - omówienie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4AE-0F32-42DC-98A7-3C62E4CA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Zapis do swojego repozytorium</a:t>
            </a:r>
          </a:p>
          <a:p>
            <a:r>
              <a:rPr lang="pl-PL" dirty="0"/>
              <a:t>Odczyt z repozytorium każdego</a:t>
            </a:r>
          </a:p>
          <a:p>
            <a:r>
              <a:rPr lang="pl-PL" dirty="0"/>
              <a:t>Osoba integrująca zmiany</a:t>
            </a:r>
          </a:p>
          <a:p>
            <a:endParaRPr lang="pl-PL" dirty="0"/>
          </a:p>
        </p:txBody>
      </p:sp>
      <p:pic>
        <p:nvPicPr>
          <p:cNvPr id="4" name="Picture 4" descr="Integration-manager workflow.">
            <a:extLst>
              <a:ext uri="{FF2B5EF4-FFF2-40B4-BE49-F238E27FC236}">
                <a16:creationId xmlns:a16="http://schemas.microsoft.com/office/drawing/2014/main" id="{CE2A7E2F-8F0C-4D53-A6C0-F165671F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65" y="3631218"/>
            <a:ext cx="6909519" cy="23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3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E49D-4F8F-4DA7-852D-448AFA5A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Integration-Manager workflow - zastosowanie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060A-D283-45FC-BF02-ACB59772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Duża ilość niezależnych deweloperów (GitHub, GitLab)</a:t>
            </a:r>
          </a:p>
          <a:p>
            <a:r>
              <a:rPr lang="pl-PL" dirty="0"/>
              <a:t>Wymagany „opiekun”</a:t>
            </a:r>
          </a:p>
          <a:p>
            <a:r>
              <a:rPr lang="pl-PL" dirty="0"/>
              <a:t>Poprawa jakości</a:t>
            </a:r>
          </a:p>
          <a:p>
            <a:endParaRPr lang="pl-PL" dirty="0"/>
          </a:p>
        </p:txBody>
      </p:sp>
      <p:pic>
        <p:nvPicPr>
          <p:cNvPr id="4" name="Picture 4" descr="Integration-manager workflow.">
            <a:extLst>
              <a:ext uri="{FF2B5EF4-FFF2-40B4-BE49-F238E27FC236}">
                <a16:creationId xmlns:a16="http://schemas.microsoft.com/office/drawing/2014/main" id="{2354A775-2C76-4272-A9C7-446E822E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65" y="3631218"/>
            <a:ext cx="6909519" cy="23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B183-D7FE-49FE-9A70-BC579BF3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kern="0" dirty="0"/>
              <a:t>Dictator and Lieutenants workflow - omówienie</a:t>
            </a:r>
            <a:br>
              <a:rPr lang="pl-PL" kern="0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DFCB-05F6-4C2A-9917-449AD519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Wiele repozytoriów</a:t>
            </a:r>
          </a:p>
          <a:p>
            <a:r>
              <a:rPr lang="pl-PL" dirty="0"/>
              <a:t>Porucznicy - „opiekunowie”</a:t>
            </a:r>
          </a:p>
          <a:p>
            <a:r>
              <a:rPr lang="pl-PL" dirty="0"/>
              <a:t>Dyktator – osoba integrująca zmiany </a:t>
            </a:r>
          </a:p>
          <a:p>
            <a:endParaRPr lang="pl-PL" dirty="0"/>
          </a:p>
        </p:txBody>
      </p:sp>
      <p:pic>
        <p:nvPicPr>
          <p:cNvPr id="4" name="Picture 2" descr="Benevolent dictator workflow.">
            <a:extLst>
              <a:ext uri="{FF2B5EF4-FFF2-40B4-BE49-F238E27FC236}">
                <a16:creationId xmlns:a16="http://schemas.microsoft.com/office/drawing/2014/main" id="{543C213E-E3AC-4477-BA55-B7BBA1183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66" y="3215570"/>
            <a:ext cx="5557117" cy="28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DAC8-6A51-47F3-A8D4-534D2EE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repozytoriów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7043-983F-43EF-9DAE-DB81B48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CVS</a:t>
            </a:r>
          </a:p>
          <a:p>
            <a:r>
              <a:rPr lang="pl-PL" dirty="0"/>
              <a:t>SourceSafe</a:t>
            </a:r>
          </a:p>
          <a:p>
            <a:r>
              <a:rPr lang="pl-PL" dirty="0"/>
              <a:t>SVN</a:t>
            </a:r>
          </a:p>
          <a:p>
            <a:r>
              <a:rPr lang="pl-PL" dirty="0"/>
              <a:t>ClearCase</a:t>
            </a:r>
          </a:p>
          <a:p>
            <a:r>
              <a:rPr lang="pl-PL" dirty="0"/>
              <a:t>TFVC</a:t>
            </a:r>
          </a:p>
          <a:p>
            <a:r>
              <a:rPr lang="pl-PL" dirty="0"/>
              <a:t>GIT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49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2676-2FC2-4350-82BC-EDF96571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Dictator and Lieutenants workflow - zastosowanie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0090-DB2C-4751-8F21-CC3297E1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Ogromna ilość deweloperów</a:t>
            </a:r>
          </a:p>
          <a:p>
            <a:r>
              <a:rPr lang="pl-PL" dirty="0"/>
              <a:t>Bardzo duże projekty</a:t>
            </a:r>
          </a:p>
          <a:p>
            <a:r>
              <a:rPr lang="pl-PL" dirty="0"/>
              <a:t>Wielopoziomowa weryfikacja zmian</a:t>
            </a:r>
          </a:p>
          <a:p>
            <a:endParaRPr lang="pl-PL" dirty="0"/>
          </a:p>
        </p:txBody>
      </p:sp>
      <p:pic>
        <p:nvPicPr>
          <p:cNvPr id="4" name="Picture 2" descr="Benevolent dictator workflow.">
            <a:extLst>
              <a:ext uri="{FF2B5EF4-FFF2-40B4-BE49-F238E27FC236}">
                <a16:creationId xmlns:a16="http://schemas.microsoft.com/office/drawing/2014/main" id="{B53A37ED-251B-4B20-A548-F03EE1CB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66" y="3215570"/>
            <a:ext cx="5557117" cy="28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3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FB20-B02C-4CBC-B303-506977A9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realnego, prostego repo</a:t>
            </a:r>
          </a:p>
        </p:txBody>
      </p:sp>
      <p:pic>
        <p:nvPicPr>
          <p:cNvPr id="4" name="Picture 2" descr="D:\sourcetree.png">
            <a:extLst>
              <a:ext uri="{FF2B5EF4-FFF2-40B4-BE49-F238E27FC236}">
                <a16:creationId xmlns:a16="http://schemas.microsoft.com/office/drawing/2014/main" id="{BE779436-CE55-4D8C-A877-F03312F61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4" y="1341121"/>
            <a:ext cx="8324058" cy="46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3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BEA4-128B-4370-8D0C-D6A6B29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Linki: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0B92-7C56-4A30-BE11-EEC2B8B5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TFS Version Control developers: </a:t>
            </a:r>
            <a:r>
              <a:rPr lang="en-US" u="sng" dirty="0">
                <a:hlinkClick r:id="rId2"/>
              </a:rPr>
              <a:t>https://channel9.msdn.com/events/Ignite/Australia-2015/DEV324</a:t>
            </a:r>
            <a:endParaRPr lang="pl-PL" dirty="0"/>
          </a:p>
          <a:p>
            <a:r>
              <a:rPr lang="en-US" dirty="0"/>
              <a:t>Using Git in Visual Studio</a:t>
            </a:r>
            <a:r>
              <a:rPr lang="pl-PL" dirty="0"/>
              <a:t>: </a:t>
            </a:r>
            <a:r>
              <a:rPr lang="pl-PL" u="sng" dirty="0">
                <a:hlinkClick r:id="rId3"/>
              </a:rPr>
              <a:t>https://channel9.msdn.com/Events/Build/2015/3-746</a:t>
            </a:r>
            <a:endParaRPr lang="pl-PL" dirty="0"/>
          </a:p>
          <a:p>
            <a:r>
              <a:rPr lang="pl-PL" dirty="0"/>
              <a:t>GitHub for Windows Users: </a:t>
            </a:r>
            <a:r>
              <a:rPr lang="pl-PL" dirty="0">
                <a:hlinkClick r:id="rId4"/>
              </a:rPr>
              <a:t>https://mva.microsoft.com/en-US/training-courses/github-for-windows-users-16749?l=KTNeW39wC_6006218965</a:t>
            </a:r>
            <a:endParaRPr lang="pl-PL" dirty="0"/>
          </a:p>
          <a:p>
            <a:r>
              <a:rPr lang="pl-PL" dirty="0">
                <a:hlinkClick r:id="rId5"/>
              </a:rPr>
              <a:t>https://git-scm.com/book/en/v2</a:t>
            </a:r>
            <a:endParaRPr lang="pl-PL" dirty="0"/>
          </a:p>
          <a:p>
            <a:r>
              <a:rPr lang="pl-PL" dirty="0">
                <a:hlinkClick r:id="rId6"/>
              </a:rPr>
              <a:t>http://www.ndpsoftware.com/git-cheatsheet.html</a:t>
            </a:r>
            <a:endParaRPr lang="pl-PL" dirty="0"/>
          </a:p>
          <a:p>
            <a:r>
              <a:rPr lang="pl-PL" dirty="0">
                <a:hlinkClick r:id="rId7"/>
              </a:rPr>
              <a:t>http://gitready.com/</a:t>
            </a:r>
            <a:endParaRPr lang="pl-PL" dirty="0"/>
          </a:p>
          <a:p>
            <a:r>
              <a:rPr lang="pl-PL" dirty="0"/>
              <a:t>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273077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nalezione obrazy dla zapytania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37544"/>
            <a:ext cx="5021324" cy="27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1408175" y="4379976"/>
            <a:ext cx="2792349" cy="1920239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Radosław Gala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Principal QA Engineer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radoslaw.gala@krolldiscovery.com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57825" y="4379340"/>
            <a:ext cx="2856992" cy="1920875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Szymon Bartnik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Software Developer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</a:rPr>
              <a:t>szymon.bartnik@krolldiscovery.com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8" y="713470"/>
            <a:ext cx="2521825" cy="5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2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1C7-3327-4761-A662-8BD0984B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Repozytoria Kodu - trendy</a:t>
            </a:r>
          </a:p>
        </p:txBody>
      </p:sp>
      <p:pic>
        <p:nvPicPr>
          <p:cNvPr id="4" name="Picture 2" descr="https://pbs.twimg.com/media/Cs4-Kf0WcAA_QO5.jpg">
            <a:extLst>
              <a:ext uri="{FF2B5EF4-FFF2-40B4-BE49-F238E27FC236}">
                <a16:creationId xmlns:a16="http://schemas.microsoft.com/office/drawing/2014/main" id="{D75B16CA-EDF6-493D-92CA-2F7A0056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" y="1051560"/>
            <a:ext cx="7928049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CFA4-33EF-4675-B619-52D3A07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do rozwiązania</a:t>
            </a:r>
          </a:p>
        </p:txBody>
      </p:sp>
      <p:sp>
        <p:nvSpPr>
          <p:cNvPr id="4" name="Trójkąt równoramienny 2">
            <a:extLst>
              <a:ext uri="{FF2B5EF4-FFF2-40B4-BE49-F238E27FC236}">
                <a16:creationId xmlns:a16="http://schemas.microsoft.com/office/drawing/2014/main" id="{8091D7B4-7F6F-4E4C-9B24-D7A05D66D025}"/>
              </a:ext>
            </a:extLst>
          </p:cNvPr>
          <p:cNvSpPr/>
          <p:nvPr/>
        </p:nvSpPr>
        <p:spPr bwMode="auto">
          <a:xfrm>
            <a:off x="2725224" y="2107255"/>
            <a:ext cx="3486572" cy="2736304"/>
          </a:xfrm>
          <a:prstGeom prst="triangle">
            <a:avLst/>
          </a:prstGeom>
          <a:solidFill>
            <a:srgbClr val="99CC00"/>
          </a:solidFill>
          <a:ln w="7620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5" name="pole tekstowe 5">
            <a:extLst>
              <a:ext uri="{FF2B5EF4-FFF2-40B4-BE49-F238E27FC236}">
                <a16:creationId xmlns:a16="http://schemas.microsoft.com/office/drawing/2014/main" id="{60AD4E49-0489-4B86-93B1-FBD79C4BB814}"/>
              </a:ext>
            </a:extLst>
          </p:cNvPr>
          <p:cNvSpPr txBox="1"/>
          <p:nvPr/>
        </p:nvSpPr>
        <p:spPr>
          <a:xfrm>
            <a:off x="2824470" y="1330427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Współdzielenie</a:t>
            </a:r>
            <a:endParaRPr lang="en-US" dirty="0"/>
          </a:p>
        </p:txBody>
      </p:sp>
      <p:sp>
        <p:nvSpPr>
          <p:cNvPr id="6" name="pole tekstowe 6">
            <a:extLst>
              <a:ext uri="{FF2B5EF4-FFF2-40B4-BE49-F238E27FC236}">
                <a16:creationId xmlns:a16="http://schemas.microsoft.com/office/drawing/2014/main" id="{DC862B99-9B36-49D3-9DDD-3BF46C447091}"/>
              </a:ext>
            </a:extLst>
          </p:cNvPr>
          <p:cNvSpPr txBox="1"/>
          <p:nvPr/>
        </p:nvSpPr>
        <p:spPr>
          <a:xfrm>
            <a:off x="1115616" y="483136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Integracja</a:t>
            </a:r>
            <a:endParaRPr lang="en-US" dirty="0"/>
          </a:p>
        </p:txBody>
      </p:sp>
      <p:sp>
        <p:nvSpPr>
          <p:cNvPr id="7" name="pole tekstowe 7">
            <a:extLst>
              <a:ext uri="{FF2B5EF4-FFF2-40B4-BE49-F238E27FC236}">
                <a16:creationId xmlns:a16="http://schemas.microsoft.com/office/drawing/2014/main" id="{A8814CD5-11A0-4587-B88A-C908128C15E1}"/>
              </a:ext>
            </a:extLst>
          </p:cNvPr>
          <p:cNvSpPr txBox="1"/>
          <p:nvPr/>
        </p:nvSpPr>
        <p:spPr>
          <a:xfrm>
            <a:off x="5220072" y="4921324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Utrzymanie</a:t>
            </a:r>
            <a:r>
              <a:rPr lang="pl-PL" dirty="0"/>
              <a:t> </a:t>
            </a:r>
            <a:r>
              <a:rPr lang="pl-PL" sz="3600" dirty="0"/>
              <a:t>kodu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02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F153-544E-4370-A9AB-2C597C8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8B40-ED61-494F-9739-0AA858D6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Zmiana jest atomowa</a:t>
            </a:r>
          </a:p>
          <a:p>
            <a:r>
              <a:rPr lang="pl-PL" dirty="0"/>
              <a:t>Zmiana jest „nieszkodliwa”</a:t>
            </a:r>
          </a:p>
          <a:p>
            <a:r>
              <a:rPr lang="pl-PL" dirty="0"/>
              <a:t>Nie istnieją nierozwiązane konflikty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68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AA2A-5709-4050-8BB0-7AC11A7D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Kolizja –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F028-22DA-47C5-A137-A3B5CF7D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Dobre praktyki oprogramowania np. SOLID</a:t>
            </a:r>
          </a:p>
          <a:p>
            <a:r>
              <a:rPr lang="pl-PL" dirty="0"/>
              <a:t>Czesta synchronizacja</a:t>
            </a:r>
          </a:p>
          <a:p>
            <a:r>
              <a:rPr lang="pl-PL" dirty="0"/>
              <a:t>Małe zmiany</a:t>
            </a:r>
          </a:p>
          <a:p>
            <a:r>
              <a:rPr lang="pl-PL" dirty="0"/>
              <a:t>Unikanie pracy w tych samych obszarach – organizacja pracy </a:t>
            </a:r>
          </a:p>
          <a:p>
            <a:r>
              <a:rPr lang="pl-PL" dirty="0"/>
              <a:t>Gałęzie kodu (branche)</a:t>
            </a:r>
          </a:p>
          <a:p>
            <a:r>
              <a:rPr lang="pl-PL" dirty="0"/>
              <a:t>Strategie branchowania/polityka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86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B2FC-A4EF-4636-AA07-C41B4F01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GitHub (publiczne repozytoria)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B1DA-D047-4BEE-8377-89E739C1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Wspiera open source</a:t>
            </a:r>
          </a:p>
          <a:p>
            <a:r>
              <a:rPr lang="pl-PL" dirty="0"/>
              <a:t>Są darmowe </a:t>
            </a:r>
          </a:p>
          <a:p>
            <a:r>
              <a:rPr lang="pl-PL" dirty="0"/>
              <a:t>Nabieramy doświadczenia zespołowego</a:t>
            </a:r>
          </a:p>
          <a:p>
            <a:r>
              <a:rPr lang="pl-PL" dirty="0"/>
              <a:t>Dodac do swojego CV</a:t>
            </a:r>
          </a:p>
          <a:p>
            <a:r>
              <a:rPr lang="pl-PL" dirty="0"/>
              <a:t>Łatwa pomoc – kod jest publiczny – uwaga !!!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08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7B1-8F70-4283-97A4-9AE3E45D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Różnice między repozytoriami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2D513-986B-496B-B5E6-6ECDAE088553}"/>
              </a:ext>
            </a:extLst>
          </p:cNvPr>
          <p:cNvSpPr txBox="1">
            <a:spLocks/>
          </p:cNvSpPr>
          <p:nvPr/>
        </p:nvSpPr>
        <p:spPr>
          <a:xfrm>
            <a:off x="457200" y="6438900"/>
            <a:ext cx="457200" cy="2746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F80FB-35DB-7749-904A-C78153AA5C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chemat blokowy: dysk magnetyczny 2">
            <a:extLst>
              <a:ext uri="{FF2B5EF4-FFF2-40B4-BE49-F238E27FC236}">
                <a16:creationId xmlns:a16="http://schemas.microsoft.com/office/drawing/2014/main" id="{DBD3CBA1-B894-470F-9A0D-1C27ACACE9A3}"/>
              </a:ext>
            </a:extLst>
          </p:cNvPr>
          <p:cNvSpPr/>
          <p:nvPr/>
        </p:nvSpPr>
        <p:spPr bwMode="auto">
          <a:xfrm>
            <a:off x="5945148" y="2084297"/>
            <a:ext cx="1368152" cy="1304528"/>
          </a:xfrm>
          <a:prstGeom prst="flowChartMagneticDisk">
            <a:avLst/>
          </a:prstGeom>
          <a:solidFill>
            <a:srgbClr val="99CC00"/>
          </a:solidFill>
          <a:ln w="5715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Schemat blokowy: dysk magnetyczny 5">
            <a:extLst>
              <a:ext uri="{FF2B5EF4-FFF2-40B4-BE49-F238E27FC236}">
                <a16:creationId xmlns:a16="http://schemas.microsoft.com/office/drawing/2014/main" id="{C065ED3A-F6AA-4360-986A-CE8AFF04AE64}"/>
              </a:ext>
            </a:extLst>
          </p:cNvPr>
          <p:cNvSpPr/>
          <p:nvPr/>
        </p:nvSpPr>
        <p:spPr bwMode="auto">
          <a:xfrm>
            <a:off x="1293230" y="1858990"/>
            <a:ext cx="1512168" cy="14401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Central 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Trapez 9">
            <a:extLst>
              <a:ext uri="{FF2B5EF4-FFF2-40B4-BE49-F238E27FC236}">
                <a16:creationId xmlns:a16="http://schemas.microsoft.com/office/drawing/2014/main" id="{ED49A03B-1789-479C-88A4-1FB4B1D44B42}"/>
              </a:ext>
            </a:extLst>
          </p:cNvPr>
          <p:cNvSpPr/>
          <p:nvPr/>
        </p:nvSpPr>
        <p:spPr bwMode="auto">
          <a:xfrm>
            <a:off x="588261" y="4487177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FF9933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8" name="Uśmiechnięta buźka 10">
            <a:extLst>
              <a:ext uri="{FF2B5EF4-FFF2-40B4-BE49-F238E27FC236}">
                <a16:creationId xmlns:a16="http://schemas.microsoft.com/office/drawing/2014/main" id="{97C81E86-23C8-4B66-A217-5A4CD0BD336E}"/>
              </a:ext>
            </a:extLst>
          </p:cNvPr>
          <p:cNvSpPr/>
          <p:nvPr/>
        </p:nvSpPr>
        <p:spPr bwMode="auto">
          <a:xfrm>
            <a:off x="637890" y="4082854"/>
            <a:ext cx="655340" cy="534008"/>
          </a:xfrm>
          <a:prstGeom prst="smileyFace">
            <a:avLst/>
          </a:prstGeom>
          <a:solidFill>
            <a:srgbClr val="FF9933"/>
          </a:solidFill>
          <a:ln w="571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9" name="Trapez 11">
            <a:extLst>
              <a:ext uri="{FF2B5EF4-FFF2-40B4-BE49-F238E27FC236}">
                <a16:creationId xmlns:a16="http://schemas.microsoft.com/office/drawing/2014/main" id="{8BA70A34-841B-4EE2-9692-B7B36393332F}"/>
              </a:ext>
            </a:extLst>
          </p:cNvPr>
          <p:cNvSpPr/>
          <p:nvPr/>
        </p:nvSpPr>
        <p:spPr bwMode="auto">
          <a:xfrm>
            <a:off x="1687982" y="4497666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99CC00"/>
          </a:solidFill>
          <a:ln w="5715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Uśmiechnięta buźka 12">
            <a:extLst>
              <a:ext uri="{FF2B5EF4-FFF2-40B4-BE49-F238E27FC236}">
                <a16:creationId xmlns:a16="http://schemas.microsoft.com/office/drawing/2014/main" id="{0881B261-06CD-439A-B0F4-2BBA3E5A9CCA}"/>
              </a:ext>
            </a:extLst>
          </p:cNvPr>
          <p:cNvSpPr/>
          <p:nvPr/>
        </p:nvSpPr>
        <p:spPr bwMode="auto">
          <a:xfrm>
            <a:off x="1737611" y="4082854"/>
            <a:ext cx="655340" cy="534008"/>
          </a:xfrm>
          <a:prstGeom prst="smileyFace">
            <a:avLst/>
          </a:prstGeom>
          <a:solidFill>
            <a:srgbClr val="99CC00"/>
          </a:solidFill>
          <a:ln w="57150">
            <a:solidFill>
              <a:srgbClr val="6699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Trapez 13">
            <a:extLst>
              <a:ext uri="{FF2B5EF4-FFF2-40B4-BE49-F238E27FC236}">
                <a16:creationId xmlns:a16="http://schemas.microsoft.com/office/drawing/2014/main" id="{D12F41BB-66E3-4787-B952-8E69D784AD33}"/>
              </a:ext>
            </a:extLst>
          </p:cNvPr>
          <p:cNvSpPr/>
          <p:nvPr/>
        </p:nvSpPr>
        <p:spPr bwMode="auto">
          <a:xfrm>
            <a:off x="2784043" y="4497666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CC3399"/>
          </a:solidFill>
          <a:ln w="5715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" name="Uśmiechnięta buźka 14">
            <a:extLst>
              <a:ext uri="{FF2B5EF4-FFF2-40B4-BE49-F238E27FC236}">
                <a16:creationId xmlns:a16="http://schemas.microsoft.com/office/drawing/2014/main" id="{306EB61F-8AFF-4D3A-8B9E-FC3D9CB1F80A}"/>
              </a:ext>
            </a:extLst>
          </p:cNvPr>
          <p:cNvSpPr/>
          <p:nvPr/>
        </p:nvSpPr>
        <p:spPr bwMode="auto">
          <a:xfrm>
            <a:off x="2833672" y="4082854"/>
            <a:ext cx="655340" cy="534008"/>
          </a:xfrm>
          <a:prstGeom prst="smileyFace">
            <a:avLst/>
          </a:prstGeom>
          <a:solidFill>
            <a:srgbClr val="CC3399"/>
          </a:solidFill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13" name="Łącznik prosty ze strzałką 15">
            <a:extLst>
              <a:ext uri="{FF2B5EF4-FFF2-40B4-BE49-F238E27FC236}">
                <a16:creationId xmlns:a16="http://schemas.microsoft.com/office/drawing/2014/main" id="{A04DF00F-BEE1-45D7-AF9F-1D3A1449A177}"/>
              </a:ext>
            </a:extLst>
          </p:cNvPr>
          <p:cNvCxnSpPr/>
          <p:nvPr/>
        </p:nvCxnSpPr>
        <p:spPr bwMode="auto">
          <a:xfrm flipH="1">
            <a:off x="965560" y="3330910"/>
            <a:ext cx="51293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7">
            <a:extLst>
              <a:ext uri="{FF2B5EF4-FFF2-40B4-BE49-F238E27FC236}">
                <a16:creationId xmlns:a16="http://schemas.microsoft.com/office/drawing/2014/main" id="{E1312DB0-410F-404F-B716-CEDDFFAF969C}"/>
              </a:ext>
            </a:extLst>
          </p:cNvPr>
          <p:cNvCxnSpPr/>
          <p:nvPr/>
        </p:nvCxnSpPr>
        <p:spPr bwMode="auto">
          <a:xfrm flipH="1" flipV="1">
            <a:off x="2653000" y="3330910"/>
            <a:ext cx="50834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ze strzałką 19">
            <a:extLst>
              <a:ext uri="{FF2B5EF4-FFF2-40B4-BE49-F238E27FC236}">
                <a16:creationId xmlns:a16="http://schemas.microsoft.com/office/drawing/2014/main" id="{EA654C3B-E9B1-4A18-A30F-6BBCAFAEA5EF}"/>
              </a:ext>
            </a:extLst>
          </p:cNvPr>
          <p:cNvCxnSpPr/>
          <p:nvPr/>
        </p:nvCxnSpPr>
        <p:spPr bwMode="auto">
          <a:xfrm flipH="1" flipV="1">
            <a:off x="2065281" y="3420584"/>
            <a:ext cx="465" cy="605552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ole tekstowe 21">
            <a:extLst>
              <a:ext uri="{FF2B5EF4-FFF2-40B4-BE49-F238E27FC236}">
                <a16:creationId xmlns:a16="http://schemas.microsoft.com/office/drawing/2014/main" id="{89312C30-49E4-4AE6-A1DD-E2A0FD83C9F5}"/>
              </a:ext>
            </a:extLst>
          </p:cNvPr>
          <p:cNvSpPr txBox="1"/>
          <p:nvPr/>
        </p:nvSpPr>
        <p:spPr>
          <a:xfrm>
            <a:off x="452118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17" name="pole tekstowe 22">
            <a:extLst>
              <a:ext uri="{FF2B5EF4-FFF2-40B4-BE49-F238E27FC236}">
                <a16:creationId xmlns:a16="http://schemas.microsoft.com/office/drawing/2014/main" id="{781275E9-17F4-4B9D-B5F9-D94C038610D0}"/>
              </a:ext>
            </a:extLst>
          </p:cNvPr>
          <p:cNvSpPr txBox="1"/>
          <p:nvPr/>
        </p:nvSpPr>
        <p:spPr>
          <a:xfrm>
            <a:off x="1531191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18" name="pole tekstowe 23">
            <a:extLst>
              <a:ext uri="{FF2B5EF4-FFF2-40B4-BE49-F238E27FC236}">
                <a16:creationId xmlns:a16="http://schemas.microsoft.com/office/drawing/2014/main" id="{7A57F016-D45D-4B28-B9C2-4D8764B8D2B9}"/>
              </a:ext>
            </a:extLst>
          </p:cNvPr>
          <p:cNvSpPr txBox="1"/>
          <p:nvPr/>
        </p:nvSpPr>
        <p:spPr>
          <a:xfrm>
            <a:off x="2647900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19" name="Schemat blokowy: dysk magnetyczny 25">
            <a:extLst>
              <a:ext uri="{FF2B5EF4-FFF2-40B4-BE49-F238E27FC236}">
                <a16:creationId xmlns:a16="http://schemas.microsoft.com/office/drawing/2014/main" id="{760B2C0E-F456-478C-BB57-8CDAD4FE5ADD}"/>
              </a:ext>
            </a:extLst>
          </p:cNvPr>
          <p:cNvSpPr/>
          <p:nvPr/>
        </p:nvSpPr>
        <p:spPr bwMode="auto">
          <a:xfrm>
            <a:off x="4689327" y="4026136"/>
            <a:ext cx="1368152" cy="1304528"/>
          </a:xfrm>
          <a:prstGeom prst="flowChartMagneticDisk">
            <a:avLst/>
          </a:prstGeom>
          <a:solidFill>
            <a:srgbClr val="CC3399"/>
          </a:solidFill>
          <a:ln w="5715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0" name="Schemat blokowy: dysk magnetyczny 26">
            <a:extLst>
              <a:ext uri="{FF2B5EF4-FFF2-40B4-BE49-F238E27FC236}">
                <a16:creationId xmlns:a16="http://schemas.microsoft.com/office/drawing/2014/main" id="{51E2314C-3096-4438-8F29-E032C596E80C}"/>
              </a:ext>
            </a:extLst>
          </p:cNvPr>
          <p:cNvSpPr/>
          <p:nvPr/>
        </p:nvSpPr>
        <p:spPr bwMode="auto">
          <a:xfrm>
            <a:off x="7164288" y="4026136"/>
            <a:ext cx="1368152" cy="1304528"/>
          </a:xfrm>
          <a:prstGeom prst="flowChartMagneticDisk">
            <a:avLst/>
          </a:prstGeom>
          <a:solidFill>
            <a:srgbClr val="FF9933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21" name="Łącznik prosty ze strzałką 27">
            <a:extLst>
              <a:ext uri="{FF2B5EF4-FFF2-40B4-BE49-F238E27FC236}">
                <a16:creationId xmlns:a16="http://schemas.microsoft.com/office/drawing/2014/main" id="{A0FD285C-514B-4D2A-BF9D-861FE6B87F81}"/>
              </a:ext>
            </a:extLst>
          </p:cNvPr>
          <p:cNvCxnSpPr/>
          <p:nvPr/>
        </p:nvCxnSpPr>
        <p:spPr bwMode="auto">
          <a:xfrm flipH="1" flipV="1">
            <a:off x="7342471" y="3332540"/>
            <a:ext cx="50834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ze strzałką 28">
            <a:extLst>
              <a:ext uri="{FF2B5EF4-FFF2-40B4-BE49-F238E27FC236}">
                <a16:creationId xmlns:a16="http://schemas.microsoft.com/office/drawing/2014/main" id="{B50D5705-FAD2-4F5D-850B-B675BEE736D6}"/>
              </a:ext>
            </a:extLst>
          </p:cNvPr>
          <p:cNvCxnSpPr/>
          <p:nvPr/>
        </p:nvCxnSpPr>
        <p:spPr bwMode="auto">
          <a:xfrm flipH="1">
            <a:off x="5373403" y="3332539"/>
            <a:ext cx="51293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Łącznik prosty ze strzałką 29">
            <a:extLst>
              <a:ext uri="{FF2B5EF4-FFF2-40B4-BE49-F238E27FC236}">
                <a16:creationId xmlns:a16="http://schemas.microsoft.com/office/drawing/2014/main" id="{CDFAC29E-E856-49E6-B565-E3D5160C0DE2}"/>
              </a:ext>
            </a:extLst>
          </p:cNvPr>
          <p:cNvCxnSpPr/>
          <p:nvPr/>
        </p:nvCxnSpPr>
        <p:spPr bwMode="auto">
          <a:xfrm flipH="1">
            <a:off x="6157966" y="4706537"/>
            <a:ext cx="905835" cy="4648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5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EBEF-296C-43FF-825D-FB60BC2B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Generowanie identyfikatorów commitów	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508353-FD9D-4653-A6F7-446606FBCBEC}"/>
              </a:ext>
            </a:extLst>
          </p:cNvPr>
          <p:cNvSpPr/>
          <p:nvPr/>
        </p:nvSpPr>
        <p:spPr bwMode="auto">
          <a:xfrm>
            <a:off x="3235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4d2460a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D6BCF9-4A53-4FFC-9CE2-128C3B6881BB}"/>
              </a:ext>
            </a:extLst>
          </p:cNvPr>
          <p:cNvSpPr/>
          <p:nvPr/>
        </p:nvSpPr>
        <p:spPr bwMode="auto">
          <a:xfrm>
            <a:off x="21237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6d36faa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D5F6AF-5C7F-4B70-86A6-4BE17CFB1025}"/>
              </a:ext>
            </a:extLst>
          </p:cNvPr>
          <p:cNvSpPr/>
          <p:nvPr/>
        </p:nvSpPr>
        <p:spPr bwMode="auto">
          <a:xfrm>
            <a:off x="39239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aab6f14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54FF56-46EE-40AF-B6B0-46DC39B8D2F1}"/>
              </a:ext>
            </a:extLst>
          </p:cNvPr>
          <p:cNvSpPr/>
          <p:nvPr/>
        </p:nvSpPr>
        <p:spPr bwMode="auto">
          <a:xfrm>
            <a:off x="5652120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8b58f71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3B8439-D4F3-4EF3-A74B-758A3564A15B}"/>
              </a:ext>
            </a:extLst>
          </p:cNvPr>
          <p:cNvSpPr/>
          <p:nvPr/>
        </p:nvSpPr>
        <p:spPr bwMode="auto">
          <a:xfrm>
            <a:off x="7452320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56b1b9f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9689C6-5C77-457A-B70F-9EFC7CB8EF86}"/>
              </a:ext>
            </a:extLst>
          </p:cNvPr>
          <p:cNvSpPr/>
          <p:nvPr/>
        </p:nvSpPr>
        <p:spPr bwMode="auto">
          <a:xfrm>
            <a:off x="5652120" y="3933056"/>
            <a:ext cx="1296144" cy="122413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fc1de8e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4268F-D636-450C-AA73-BE807BDA943D}"/>
              </a:ext>
            </a:extLst>
          </p:cNvPr>
          <p:cNvCxnSpPr/>
          <p:nvPr/>
        </p:nvCxnSpPr>
        <p:spPr bwMode="auto">
          <a:xfrm>
            <a:off x="1727684" y="2808383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7D7BB1-D378-4405-9A64-133113059FC5}"/>
              </a:ext>
            </a:extLst>
          </p:cNvPr>
          <p:cNvCxnSpPr/>
          <p:nvPr/>
        </p:nvCxnSpPr>
        <p:spPr bwMode="auto">
          <a:xfrm>
            <a:off x="3491880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28CA45-112E-41D6-80CA-C41F620EF4BF}"/>
              </a:ext>
            </a:extLst>
          </p:cNvPr>
          <p:cNvCxnSpPr/>
          <p:nvPr/>
        </p:nvCxnSpPr>
        <p:spPr bwMode="auto">
          <a:xfrm>
            <a:off x="5292080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7C8924-BA61-4C26-8263-35083C73EE32}"/>
              </a:ext>
            </a:extLst>
          </p:cNvPr>
          <p:cNvCxnSpPr/>
          <p:nvPr/>
        </p:nvCxnSpPr>
        <p:spPr bwMode="auto">
          <a:xfrm>
            <a:off x="7020272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202B1B-9B56-4A79-B3BB-CFB8FB7179A0}"/>
              </a:ext>
            </a:extLst>
          </p:cNvPr>
          <p:cNvCxnSpPr/>
          <p:nvPr/>
        </p:nvCxnSpPr>
        <p:spPr bwMode="auto">
          <a:xfrm>
            <a:off x="5058054" y="3424560"/>
            <a:ext cx="666074" cy="6525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056769-3841-4ABF-953A-42269EBD8716}"/>
              </a:ext>
            </a:extLst>
          </p:cNvPr>
          <p:cNvCxnSpPr/>
          <p:nvPr/>
        </p:nvCxnSpPr>
        <p:spPr bwMode="auto">
          <a:xfrm flipV="1">
            <a:off x="6948264" y="3405076"/>
            <a:ext cx="666074" cy="6719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8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rolLDiscovery">
      <a:dk1>
        <a:srgbClr val="000000"/>
      </a:dk1>
      <a:lt1>
        <a:srgbClr val="FFFFFF"/>
      </a:lt1>
      <a:dk2>
        <a:srgbClr val="002D5B"/>
      </a:dk2>
      <a:lt2>
        <a:srgbClr val="DFE1DF"/>
      </a:lt2>
      <a:accent1>
        <a:srgbClr val="0055B8"/>
      </a:accent1>
      <a:accent2>
        <a:srgbClr val="8869AE"/>
      </a:accent2>
      <a:accent3>
        <a:srgbClr val="F7921E"/>
      </a:accent3>
      <a:accent4>
        <a:srgbClr val="96CA4F"/>
      </a:accent4>
      <a:accent5>
        <a:srgbClr val="FFCE34"/>
      </a:accent5>
      <a:accent6>
        <a:srgbClr val="EE3350"/>
      </a:accent6>
      <a:hlink>
        <a:srgbClr val="0055B8"/>
      </a:hlink>
      <a:folHlink>
        <a:srgbClr val="338A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623</Words>
  <Application>Microsoft Office PowerPoint</Application>
  <PresentationFormat>On-screen Show (4:3)</PresentationFormat>
  <Paragraphs>168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Arial Black</vt:lpstr>
      <vt:lpstr>Calibri</vt:lpstr>
      <vt:lpstr>Wingdings</vt:lpstr>
      <vt:lpstr>Office Theme</vt:lpstr>
      <vt:lpstr>Repozytoria Kodu - GIT</vt:lpstr>
      <vt:lpstr>Historia repozytoriów</vt:lpstr>
      <vt:lpstr>Repozytoria Kodu - trendy</vt:lpstr>
      <vt:lpstr>Problemy do rozwiązania</vt:lpstr>
      <vt:lpstr>Główne założenia</vt:lpstr>
      <vt:lpstr>Kolizja – merge conflict</vt:lpstr>
      <vt:lpstr>Dlaczego GitHub (publiczne repozytoria)</vt:lpstr>
      <vt:lpstr>Różnice między repozytoriami</vt:lpstr>
      <vt:lpstr>Generowanie identyfikatorów commitów </vt:lpstr>
      <vt:lpstr>Katalogi</vt:lpstr>
      <vt:lpstr>Podstawowe operacje lokalne:</vt:lpstr>
      <vt:lpstr>Git – komunikacja z serwerem</vt:lpstr>
      <vt:lpstr>Operacje na repozytorium (Origin):</vt:lpstr>
      <vt:lpstr>Merge\branches workflow – simple version</vt:lpstr>
      <vt:lpstr>Jak to wygląda w rzeczywistości</vt:lpstr>
      <vt:lpstr>Pull Request – Code Review</vt:lpstr>
      <vt:lpstr>Integration-Manager workflow - omówienie</vt:lpstr>
      <vt:lpstr>Integration-Manager workflow - zastosowanie</vt:lpstr>
      <vt:lpstr>Dictator and Lieutenants workflow - omówienie </vt:lpstr>
      <vt:lpstr>Dictator and Lieutenants workflow - zastosowanie</vt:lpstr>
      <vt:lpstr>Przykład realnego, prostego repo</vt:lpstr>
      <vt:lpstr>Linki: </vt:lpstr>
      <vt:lpstr>PowerPoint Presentation</vt:lpstr>
    </vt:vector>
  </TitlesOfParts>
  <Company>KrolLDiscovery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LPaulson@krollontrack.com</dc:creator>
  <cp:lastModifiedBy>Gala, Radoslaw</cp:lastModifiedBy>
  <cp:revision>128</cp:revision>
  <dcterms:created xsi:type="dcterms:W3CDTF">2014-05-02T14:01:26Z</dcterms:created>
  <dcterms:modified xsi:type="dcterms:W3CDTF">2018-03-08T12:15:45Z</dcterms:modified>
</cp:coreProperties>
</file>