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56"/>
  </p:notesMasterIdLst>
  <p:sldIdLst>
    <p:sldId id="256" r:id="rId4"/>
    <p:sldId id="25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7" r:id="rId21"/>
    <p:sldId id="328" r:id="rId22"/>
    <p:sldId id="329" r:id="rId23"/>
    <p:sldId id="330" r:id="rId24"/>
    <p:sldId id="331" r:id="rId25"/>
    <p:sldId id="332" r:id="rId26"/>
    <p:sldId id="325" r:id="rId27"/>
    <p:sldId id="326" r:id="rId28"/>
    <p:sldId id="333" r:id="rId29"/>
    <p:sldId id="334" r:id="rId30"/>
    <p:sldId id="335" r:id="rId31"/>
    <p:sldId id="306" r:id="rId32"/>
    <p:sldId id="336" r:id="rId33"/>
    <p:sldId id="337" r:id="rId34"/>
    <p:sldId id="307" r:id="rId35"/>
    <p:sldId id="308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05" r:id="rId55"/>
  </p:sldIdLst>
  <p:sldSz cx="12192000" cy="6858000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9D54-17AD-485D-B266-C962FC96BF90}" type="datetimeFigureOut">
              <a:rPr lang="pl-PL" smtClean="0"/>
              <a:t>31.07.2020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79DA2-13DC-42CB-A374-87CE2475C6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36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79DA2-13DC-42CB-A374-87CE2475C647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11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79DA2-13DC-42CB-A374-87CE2475C647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67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Obraz 35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7" name="Obraz 36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Obraz 111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Obraz 112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Obraz 149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Obraz 150"/>
          <p:cNvPicPr/>
          <p:nvPr/>
        </p:nvPicPr>
        <p:blipFill>
          <a:blip r:embed="rId2"/>
          <a:stretch/>
        </p:blipFill>
        <p:spPr>
          <a:xfrm>
            <a:off x="360180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rot="5400000">
            <a:off x="0" y="0"/>
            <a:ext cx="2494440" cy="249444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Obraz 10"/>
          <p:cNvPicPr/>
          <p:nvPr/>
        </p:nvPicPr>
        <p:blipFill>
          <a:blip r:embed="rId15"/>
          <a:stretch/>
        </p:blipFill>
        <p:spPr>
          <a:xfrm>
            <a:off x="0" y="0"/>
            <a:ext cx="2747520" cy="12913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86720" cy="957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Obraz 16"/>
          <p:cNvPicPr/>
          <p:nvPr/>
        </p:nvPicPr>
        <p:blipFill>
          <a:blip r:embed="rId14"/>
          <a:stretch/>
        </p:blipFill>
        <p:spPr>
          <a:xfrm>
            <a:off x="10895040" y="-23400"/>
            <a:ext cx="2189880" cy="1028520"/>
          </a:xfrm>
          <a:prstGeom prst="rect">
            <a:avLst/>
          </a:prstGeom>
          <a:ln>
            <a:noFill/>
          </a:ln>
        </p:spPr>
      </p:pic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86720" cy="957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Obraz 16"/>
          <p:cNvPicPr/>
          <p:nvPr/>
        </p:nvPicPr>
        <p:blipFill>
          <a:blip r:embed="rId14"/>
          <a:stretch/>
        </p:blipFill>
        <p:spPr>
          <a:xfrm>
            <a:off x="10895040" y="-23400"/>
            <a:ext cx="2189880" cy="1028520"/>
          </a:xfrm>
          <a:prstGeom prst="rect">
            <a:avLst/>
          </a:prstGeom>
          <a:ln>
            <a:noFill/>
          </a:ln>
        </p:spPr>
      </p:pic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l.wikipedia.org/wiki/Z%C5%82o%C5%BCono%C5%9B%C4%87_cyklomatyczna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523880" y="1122480"/>
            <a:ext cx="9138600" cy="194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1523880" y="3169440"/>
            <a:ext cx="9138600" cy="16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2895120" y="2330280"/>
            <a:ext cx="7767360" cy="71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400" strike="noStrike" dirty="0">
                <a:solidFill>
                  <a:srgbClr val="FFFFFF"/>
                </a:solidFill>
                <a:latin typeface="Arial"/>
                <a:ea typeface="DejaVu Sans"/>
              </a:rPr>
              <a:t>Testowanie w oparciu o ryzyko</a:t>
            </a:r>
            <a:endParaRPr dirty="0"/>
          </a:p>
        </p:txBody>
      </p:sp>
      <p:sp>
        <p:nvSpPr>
          <p:cNvPr id="269" name="CustomShape 4"/>
          <p:cNvSpPr/>
          <p:nvPr/>
        </p:nvSpPr>
        <p:spPr>
          <a:xfrm>
            <a:off x="8856000" y="5040000"/>
            <a:ext cx="2423520" cy="76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2400" strike="noStrike" dirty="0">
                <a:solidFill>
                  <a:srgbClr val="FFFFFF"/>
                </a:solidFill>
                <a:latin typeface="Arial"/>
                <a:ea typeface="DejaVu Sans"/>
              </a:rPr>
              <a:t>Radosław Kowal</a:t>
            </a:r>
            <a:endParaRPr dirty="0"/>
          </a:p>
          <a:p>
            <a:pPr>
              <a:lnSpc>
                <a:spcPct val="100000"/>
              </a:lnSpc>
            </a:pPr>
            <a:r>
              <a:rPr lang="pl-PL" sz="2400" strike="noStrike" dirty="0">
                <a:solidFill>
                  <a:srgbClr val="FFFFFF"/>
                </a:solidFill>
                <a:latin typeface="Arial"/>
                <a:ea typeface="DejaVu Sans"/>
              </a:rPr>
              <a:t>01.08.2020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Prawdopodobieństwo wystąpienia awarii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dirty="0"/>
              <a:t>Można wyróżnić kilka czynników, które mają wpływ na wystąpienie awarii w czasie eksploatacji oprogramowania: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Złożone funkcjonalności składające się z dużej ilości modułów.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Częste zmiany kodu w różnych obszarach systemu.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Niska jakość analizy w czasie projektowania systemu.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Niska jakość wymagań, dostarczonych do zespołu deweloperskiego.</a:t>
            </a:r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384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Prawdopodobieństwo wystąpienia awarii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Duża ilość osób zaangażowanych w projekt.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Presja czasu.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Ograniczone zasoby ludzkie oraz sprzętowe.</a:t>
            </a:r>
          </a:p>
          <a:p>
            <a:r>
              <a:rPr lang="pl-PL" sz="3200" dirty="0"/>
              <a:t>Prawdopodobieństwo wystąpienia awarii w oprogramowaniu jest czynnikiem indywidualnym, zależy od konkretnej implementacji. Stąd lista może być krótsza bądź dłuższa.</a:t>
            </a:r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3008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Poziom ryzyka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600" dirty="0"/>
              <a:t>Prawdopodobieństwo wystąpienia awarii można spróbować oszacować przy pomocy poziomu ryzyka. Wykorzystuje się do tego trzy czynniki:</a:t>
            </a:r>
          </a:p>
          <a:p>
            <a:r>
              <a:rPr lang="pl-PL" sz="3600" b="1" dirty="0"/>
              <a:t>Poziom ryzyka</a:t>
            </a:r>
            <a:r>
              <a:rPr lang="pl-PL" sz="3600" dirty="0"/>
              <a:t> (</a:t>
            </a:r>
            <a:r>
              <a:rPr lang="pl-PL" sz="3600" i="1" dirty="0"/>
              <a:t>ang. </a:t>
            </a:r>
            <a:r>
              <a:rPr lang="pl-PL" sz="3600" i="1" dirty="0" err="1"/>
              <a:t>risk</a:t>
            </a:r>
            <a:r>
              <a:rPr lang="pl-PL" sz="3600" i="1" dirty="0"/>
              <a:t> </a:t>
            </a:r>
            <a:r>
              <a:rPr lang="pl-PL" sz="3600" i="1" dirty="0" err="1"/>
              <a:t>level</a:t>
            </a:r>
            <a:r>
              <a:rPr lang="pl-PL" sz="3600" dirty="0"/>
              <a:t>)</a:t>
            </a:r>
          </a:p>
          <a:p>
            <a:r>
              <a:rPr lang="pl-PL" sz="3600" b="1" dirty="0"/>
              <a:t>Wpływ ryzyka</a:t>
            </a:r>
            <a:r>
              <a:rPr lang="pl-PL" sz="3600" dirty="0"/>
              <a:t> (</a:t>
            </a:r>
            <a:r>
              <a:rPr lang="pl-PL" sz="3600" i="1" dirty="0"/>
              <a:t>ang. </a:t>
            </a:r>
            <a:r>
              <a:rPr lang="pl-PL" sz="3600" i="1" dirty="0" err="1"/>
              <a:t>risk</a:t>
            </a:r>
            <a:r>
              <a:rPr lang="pl-PL" sz="3600" i="1" dirty="0"/>
              <a:t> </a:t>
            </a:r>
            <a:r>
              <a:rPr lang="pl-PL" sz="3600" i="1" dirty="0" err="1"/>
              <a:t>impact</a:t>
            </a:r>
            <a:r>
              <a:rPr lang="pl-PL" sz="3600" dirty="0"/>
              <a:t>)</a:t>
            </a:r>
          </a:p>
          <a:p>
            <a:r>
              <a:rPr lang="pl-PL" sz="3600" b="1" dirty="0"/>
              <a:t>Prawdopodobieństwo ryzyka</a:t>
            </a:r>
            <a:r>
              <a:rPr lang="pl-PL" sz="3600" dirty="0"/>
              <a:t> (</a:t>
            </a:r>
            <a:r>
              <a:rPr lang="pl-PL" sz="3600" i="1" dirty="0"/>
              <a:t>ang. </a:t>
            </a:r>
            <a:r>
              <a:rPr lang="pl-PL" sz="3600" i="1" dirty="0" err="1"/>
              <a:t>risk</a:t>
            </a:r>
            <a:r>
              <a:rPr lang="pl-PL" sz="3600" i="1" dirty="0"/>
              <a:t> </a:t>
            </a:r>
            <a:r>
              <a:rPr lang="pl-PL" sz="3600" i="1" dirty="0" err="1"/>
              <a:t>likelihood</a:t>
            </a:r>
            <a:r>
              <a:rPr lang="pl-PL" sz="3600" dirty="0"/>
              <a:t>)</a:t>
            </a:r>
          </a:p>
          <a:p>
            <a:endParaRPr lang="pl-PL" sz="36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6760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Poziom ryzyka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r>
              <a:rPr lang="pl-PL" sz="2800" dirty="0"/>
              <a:t>poziom ryzyka = prawdopodobieństwo zdarzenia * wpływ zdarzenia</a:t>
            </a:r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4741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Poziom ryzyka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pic>
        <p:nvPicPr>
          <p:cNvPr id="1026" name="Picture 2" descr="risk_matrix">
            <a:extLst>
              <a:ext uri="{FF2B5EF4-FFF2-40B4-BE49-F238E27FC236}">
                <a16:creationId xmlns:a16="http://schemas.microsoft.com/office/drawing/2014/main" id="{C97BCB65-44BF-4900-9A5A-64EF00F2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40" y="1230885"/>
            <a:ext cx="6351694" cy="439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66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Prawdopodobieństwo oraz wpływ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362960"/>
            <a:ext cx="1076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Prawdopodobieństwa wystąpienia ryzyka oraz jego wpływ:</a:t>
            </a:r>
          </a:p>
          <a:p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A – niskie prawdopodobieństwo, niski wpływ</a:t>
            </a:r>
          </a:p>
          <a:p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B – mało prawdopodobne, duży wpływ</a:t>
            </a:r>
          </a:p>
          <a:p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C – średnie prawdopodobieństwo, średni wpływ</a:t>
            </a:r>
          </a:p>
          <a:p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D – wysokie prawdopodobieństwo wystąpienia, duży wpływ</a:t>
            </a:r>
          </a:p>
          <a:p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E – wysokie prawdopodobieństwo wystąpienia, niski wpływ</a:t>
            </a:r>
          </a:p>
          <a:p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F – najwyższe prawdopodobieństwo </a:t>
            </a:r>
            <a:r>
              <a:rPr lang="pl-PL" sz="2800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wystapienia</a:t>
            </a:r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, najwyższy wpływ</a:t>
            </a:r>
          </a:p>
          <a:p>
            <a:pPr algn="ctr"/>
            <a:r>
              <a:rPr lang="pl-PL" sz="2800" dirty="0">
                <a:solidFill>
                  <a:srgbClr val="222222"/>
                </a:solidFill>
                <a:latin typeface="Source Sans Pro" panose="020B0503030403020204" pitchFamily="34" charset="0"/>
              </a:rPr>
              <a:t>Priorytety od najwyższego do najniższego:</a:t>
            </a:r>
          </a:p>
          <a:p>
            <a:r>
              <a:rPr lang="pl-PL" sz="2800" b="1" dirty="0">
                <a:solidFill>
                  <a:srgbClr val="222222"/>
                </a:solidFill>
                <a:latin typeface="Source Sans Pro" panose="020B0503030403020204" pitchFamily="34" charset="0"/>
              </a:rPr>
              <a:t>F &gt; D &gt; B &gt; C &gt; E &gt; A</a:t>
            </a:r>
            <a:endParaRPr lang="pl-PL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18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Zalety testowania opartego na ryzyku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362960"/>
            <a:ext cx="107654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Wszystkie czynności procesu testowego (</a:t>
            </a:r>
            <a:r>
              <a:rPr lang="pl-PL" sz="2800" b="1" dirty="0"/>
              <a:t>planowanie, analiza, monitorowanie</a:t>
            </a:r>
            <a:r>
              <a:rPr lang="pl-PL" sz="2800" dirty="0"/>
              <a:t>) są odnoszone do poziomu ryzyka.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Koncentruje się na pytaniu, co może pójść źle, jeśli nastąpi awaria.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Konieczne jest ustalenie możliwych </a:t>
            </a:r>
            <a:r>
              <a:rPr lang="pl-PL" sz="2800" dirty="0" err="1"/>
              <a:t>ryzyk</a:t>
            </a:r>
            <a:r>
              <a:rPr lang="pl-PL" sz="2800" dirty="0"/>
              <a:t> – rodzajów awarii oraz przeanalizowania wpływu ich pojawienia się.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l-PL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68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Zalety testowania opartego na ryzyku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362960"/>
            <a:ext cx="107654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Testowanie weryfikuje, czy poszczególne ryzyka naprawdę istnieją w systemie, czy też nie. Gdy test wykonał się z wynikiem pozytywnym — oznacza to, że ryzyko związane z tym testem nie istnieje lub jego wystąpienie jest bardzo mało prawdopodobne.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/>
              <a:t>Im więcej testów pokrywa dany obszar ryzyka, tym wzrasta przekonanie o tym, że ryzyko nie stanowi już takiego zagrożenia.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/>
              <a:t>Priorytetyzacja</a:t>
            </a:r>
            <a:r>
              <a:rPr lang="pl-PL" sz="2400" dirty="0"/>
              <a:t> testów – ryzyka — optymalizujemy naszą pracę pod kątem dostępnych zasobów oraz czasu.</a:t>
            </a:r>
          </a:p>
        </p:txBody>
      </p:sp>
    </p:spTree>
    <p:extLst>
      <p:ext uri="{BB962C8B-B14F-4D97-AF65-F5344CB8AC3E}">
        <p14:creationId xmlns:p14="http://schemas.microsoft.com/office/powerpoint/2010/main" val="91362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projektowe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/>
              <a:t>Czynniki dostawcy: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niemożność dostarczenia produktu/podzespołu przez zewnętrzną grupę;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czynniki kontraktowe</a:t>
            </a:r>
          </a:p>
        </p:txBody>
      </p:sp>
    </p:spTree>
    <p:extLst>
      <p:ext uri="{BB962C8B-B14F-4D97-AF65-F5344CB8AC3E}">
        <p14:creationId xmlns:p14="http://schemas.microsoft.com/office/powerpoint/2010/main" val="2965942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projektowe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/>
              <a:t>Czynniki organizacyjne: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brak umiejętności i ludzi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czynniki osobiste i treningi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czynniki polityczne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niepoprawny odbiór lub oczekiwania względem testowania</a:t>
            </a:r>
          </a:p>
        </p:txBody>
      </p:sp>
    </p:spTree>
    <p:extLst>
      <p:ext uri="{BB962C8B-B14F-4D97-AF65-F5344CB8AC3E}">
        <p14:creationId xmlns:p14="http://schemas.microsoft.com/office/powerpoint/2010/main" val="3198559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dirty="0">
                <a:solidFill>
                  <a:srgbClr val="404040"/>
                </a:solidFill>
                <a:latin typeface="Calibri Light"/>
                <a:ea typeface="DejaVu Sans"/>
              </a:rPr>
              <a:t>Co to takiego?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l-PL" sz="6000" dirty="0"/>
              <a:t>Ryzyko wg Was…</a:t>
            </a:r>
            <a:endParaRPr sz="60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projektowe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/>
              <a:t>Czynniki techniczne: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problem ze zdefiniowaniem właściwych wymagań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zakres wymagań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jakość projektów, kodu i testów</a:t>
            </a:r>
          </a:p>
        </p:txBody>
      </p:sp>
    </p:spTree>
    <p:extLst>
      <p:ext uri="{BB962C8B-B14F-4D97-AF65-F5344CB8AC3E}">
        <p14:creationId xmlns:p14="http://schemas.microsoft.com/office/powerpoint/2010/main" val="3461198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produktowe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/>
              <a:t>Potencjalne obszary występowania awarii (powodujące</a:t>
            </a:r>
          </a:p>
          <a:p>
            <a:r>
              <a:rPr lang="pl-PL" sz="3200" dirty="0"/>
              <a:t>przyszłe niebezpieczeństwa) w oprogramowaniu lub systemie nazywane są ryzykiem produktu, gdyż są ryzykiem w odniesieniu do jakości produktu.</a:t>
            </a:r>
          </a:p>
        </p:txBody>
      </p:sp>
    </p:spTree>
    <p:extLst>
      <p:ext uri="{BB962C8B-B14F-4D97-AF65-F5344CB8AC3E}">
        <p14:creationId xmlns:p14="http://schemas.microsoft.com/office/powerpoint/2010/main" val="18786980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produktowe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/>
              <a:t>Wyróżniamy następujące ryzyko produktu: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oprogramowanie dostarczone na rynek zawierające defekty powodujące awarie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potencjalne zagrożenia zranienia osoby lub wprowadzenie niebezpieczeństwa uszkodzeń wewnątrz organizacji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słabe parametry oprogramowania (np. funkcjonalność, bezpieczeństwo, niezawodność, użyteczność i wydajność)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oprogramowanie, które nie zachowuje się tak jak powinno</a:t>
            </a:r>
          </a:p>
        </p:txBody>
      </p:sp>
    </p:spTree>
    <p:extLst>
      <p:ext uri="{BB962C8B-B14F-4D97-AF65-F5344CB8AC3E}">
        <p14:creationId xmlns:p14="http://schemas.microsoft.com/office/powerpoint/2010/main" val="10126532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produktowe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/>
              <a:t>Wyróżniamy następujące ryzyko produktu: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oprogramowanie dostarczone na rynek zawierające defekty powodujące awarie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potencjalne zagrożenia zranienia osoby lub wprowadzenie niebezpieczeństwa uszkodzeń wewnątrz organizacji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słabe parametry oprogramowania (np. funkcjonalność, bezpieczeństwo, niezawodność, użyteczność i wydajność)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/>
              <a:t>oprogramowanie, które nie zachowuje się tak jak powinno</a:t>
            </a:r>
          </a:p>
        </p:txBody>
      </p:sp>
    </p:spTree>
    <p:extLst>
      <p:ext uri="{BB962C8B-B14F-4D97-AF65-F5344CB8AC3E}">
        <p14:creationId xmlns:p14="http://schemas.microsoft.com/office/powerpoint/2010/main" val="103363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Testowanie a ryzyko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362960"/>
            <a:ext cx="1076541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/>
              <a:t>Testowanie uwzględnia ryzyko na trzy następujące sposoby:</a:t>
            </a:r>
          </a:p>
          <a:p>
            <a:r>
              <a:rPr lang="pl-PL" sz="3200" b="1" dirty="0"/>
              <a:t>Testowanie ukierunkowane</a:t>
            </a:r>
            <a:r>
              <a:rPr lang="pl-PL" sz="3200" dirty="0"/>
              <a:t> (</a:t>
            </a:r>
            <a:r>
              <a:rPr lang="pl-PL" sz="3200" i="1" dirty="0"/>
              <a:t>ang. </a:t>
            </a:r>
            <a:r>
              <a:rPr lang="pl-PL" sz="3200" i="1" dirty="0" err="1"/>
              <a:t>targeted</a:t>
            </a:r>
            <a:r>
              <a:rPr lang="pl-PL" sz="3200" i="1" dirty="0"/>
              <a:t> </a:t>
            </a:r>
            <a:r>
              <a:rPr lang="pl-PL" sz="3200" i="1" dirty="0" err="1"/>
              <a:t>testing</a:t>
            </a:r>
            <a:r>
              <a:rPr lang="pl-PL" sz="3200" dirty="0"/>
              <a:t>)</a:t>
            </a:r>
          </a:p>
          <a:p>
            <a:r>
              <a:rPr lang="pl-PL" sz="3200" b="1" dirty="0" err="1"/>
              <a:t>Priorytetyzacja</a:t>
            </a:r>
            <a:r>
              <a:rPr lang="pl-PL" sz="3200" dirty="0"/>
              <a:t> (</a:t>
            </a:r>
            <a:r>
              <a:rPr lang="pl-PL" sz="3200" i="1" dirty="0"/>
              <a:t>ang. </a:t>
            </a:r>
            <a:r>
              <a:rPr lang="pl-PL" sz="3200" i="1" dirty="0" err="1"/>
              <a:t>prioriterized</a:t>
            </a:r>
            <a:r>
              <a:rPr lang="pl-PL" sz="3200" i="1" dirty="0"/>
              <a:t> </a:t>
            </a:r>
            <a:r>
              <a:rPr lang="pl-PL" sz="3200" i="1" dirty="0" err="1"/>
              <a:t>testing</a:t>
            </a:r>
            <a:r>
              <a:rPr lang="pl-PL" sz="3200" dirty="0"/>
              <a:t>)</a:t>
            </a:r>
          </a:p>
          <a:p>
            <a:r>
              <a:rPr lang="pl-PL" sz="3200" b="1" dirty="0"/>
              <a:t>Raportowanie</a:t>
            </a:r>
            <a:r>
              <a:rPr lang="pl-PL" sz="3200" dirty="0"/>
              <a:t> (</a:t>
            </a:r>
            <a:r>
              <a:rPr lang="pl-PL" sz="3200" i="1" dirty="0"/>
              <a:t>ang. </a:t>
            </a:r>
            <a:r>
              <a:rPr lang="pl-PL" sz="3200" i="1" dirty="0" err="1"/>
              <a:t>reporting</a:t>
            </a:r>
            <a:r>
              <a:rPr lang="pl-PL" sz="3200" dirty="0"/>
              <a:t>)</a:t>
            </a:r>
          </a:p>
          <a:p>
            <a:r>
              <a:rPr lang="pl-PL" sz="3200" dirty="0"/>
              <a:t>Powyższe zdarzenia powinny występować podczas całego cyklu wytwarzania oprogramowania.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663750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Tester a ryzyko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Właścicielem ryzyka zawsze jest biznes, a nie zespół deweloperski.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Biznes decyduje o akceptacji aktualnego poziomu ryzyka i jest zainteresowany, aby był na jak najniższym poziomie.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Testerzy zapewniają obiektywne informacje interesariuszom biznesowym, właścicielowi produktu na temat poziomu ryzyka.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3200" dirty="0"/>
              <a:t>Tester nie jest osobą decyzyjną, ale jego zadania powinny uwzględniać poziom dopuszczalnego ryzyka.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437338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w testowaniu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/>
              <a:t>Pojęcia ryzyka używa się dla zdecydowania gdzie zacząć</a:t>
            </a:r>
          </a:p>
          <a:p>
            <a:r>
              <a:rPr lang="pl-PL" sz="3200" dirty="0"/>
              <a:t>testowanie i gdzie przetestować bardziej dogłębnie</a:t>
            </a:r>
          </a:p>
          <a:p>
            <a:r>
              <a:rPr lang="pl-PL" sz="3200" dirty="0"/>
              <a:t>Etapy rozpoznania ryzyka:</a:t>
            </a:r>
          </a:p>
          <a:p>
            <a:r>
              <a:rPr lang="pl-PL" sz="3200" dirty="0"/>
              <a:t>➔Identyfikacja </a:t>
            </a:r>
            <a:r>
              <a:rPr lang="pl-PL" sz="3200" dirty="0" err="1"/>
              <a:t>ryzyk</a:t>
            </a:r>
            <a:endParaRPr lang="pl-PL" sz="3200" dirty="0"/>
          </a:p>
          <a:p>
            <a:r>
              <a:rPr lang="pl-PL" sz="3200" dirty="0"/>
              <a:t>➔Szacowanie wpływu </a:t>
            </a:r>
            <a:r>
              <a:rPr lang="pl-PL" sz="3200" dirty="0" err="1"/>
              <a:t>ryzyk</a:t>
            </a:r>
            <a:r>
              <a:rPr lang="pl-PL" sz="3200" dirty="0"/>
              <a:t> na projekt – ocena ryzyka</a:t>
            </a:r>
          </a:p>
          <a:p>
            <a:r>
              <a:rPr lang="pl-PL" sz="3200" dirty="0"/>
              <a:t>➔Plany redukujące ryzyka – łagodzenie ryzyka</a:t>
            </a:r>
          </a:p>
          <a:p>
            <a:r>
              <a:rPr lang="pl-PL" sz="3200" dirty="0"/>
              <a:t>➔Plany „B” – zarządzanie ryzykiem</a:t>
            </a:r>
          </a:p>
          <a:p>
            <a:r>
              <a:rPr lang="pl-PL" sz="3200" dirty="0"/>
              <a:t>➔Wszystkie czynności testowe odnosimy do poziomu ryzyka</a:t>
            </a:r>
          </a:p>
        </p:txBody>
      </p:sp>
    </p:spTree>
    <p:extLst>
      <p:ext uri="{BB962C8B-B14F-4D97-AF65-F5344CB8AC3E}">
        <p14:creationId xmlns:p14="http://schemas.microsoft.com/office/powerpoint/2010/main" val="86321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w testowaniu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305FB33-263F-47AC-BBE4-BF6FEA90EE89}"/>
              </a:ext>
            </a:extLst>
          </p:cNvPr>
          <p:cNvSpPr/>
          <p:nvPr/>
        </p:nvSpPr>
        <p:spPr>
          <a:xfrm>
            <a:off x="461913" y="1230982"/>
            <a:ext cx="107654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600" dirty="0"/>
              <a:t>Techniki identyfikacji: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Rozmowy z ekspertami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Niezależne oceny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Wykorzystanie szablonów ryzyka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Retrospektywy projektu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Warsztaty dotyczące ryzyka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Burza mózgów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Listy kontrolne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600" dirty="0"/>
              <a:t>Odwołanie się do przeszłego doświadczenia</a:t>
            </a:r>
          </a:p>
        </p:txBody>
      </p:sp>
    </p:spTree>
    <p:extLst>
      <p:ext uri="{BB962C8B-B14F-4D97-AF65-F5344CB8AC3E}">
        <p14:creationId xmlns:p14="http://schemas.microsoft.com/office/powerpoint/2010/main" val="36211770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w testowaniu – ocena ryzyka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endParaRPr lang="pl-PL"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215C5AF-8F53-4BD9-9A0B-54977DED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66" y="1030310"/>
            <a:ext cx="7239786" cy="51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9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8000" y="144000"/>
            <a:ext cx="92109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4000" dirty="0">
                <a:solidFill>
                  <a:srgbClr val="404040"/>
                </a:solidFill>
                <a:latin typeface="Calibri Light"/>
                <a:ea typeface="DejaVu Sans"/>
              </a:rPr>
              <a:t>Ryzyko w testowaniu - łagodzenie</a:t>
            </a:r>
            <a:endParaRPr sz="40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308960"/>
            <a:ext cx="11300957" cy="76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000" dirty="0"/>
              <a:t>Łagodzenie ryzyka to proces, w którym podejmuje się decyzje i implementuje metryki</a:t>
            </a:r>
          </a:p>
          <a:p>
            <a:r>
              <a:rPr lang="pl-PL" sz="2000" dirty="0"/>
              <a:t>w celu redukcji ryzyka lub utrzymania go na określonym poziomie.</a:t>
            </a:r>
          </a:p>
          <a:p>
            <a:r>
              <a:rPr lang="pl-PL" sz="2000" dirty="0"/>
              <a:t>Istnieją cztery główne sposoby łagodzenia ryzyka:</a:t>
            </a:r>
          </a:p>
          <a:p>
            <a:r>
              <a:rPr lang="pl-PL" sz="2000" b="1" dirty="0"/>
              <a:t>łagodzenie ryzyka </a:t>
            </a:r>
            <a:r>
              <a:rPr lang="pl-PL" sz="2000" dirty="0"/>
              <a:t>(ang. </a:t>
            </a:r>
            <a:r>
              <a:rPr lang="pl-PL" sz="2000" dirty="0" err="1"/>
              <a:t>risk</a:t>
            </a:r>
            <a:r>
              <a:rPr lang="pl-PL" sz="2000" dirty="0"/>
              <a:t> </a:t>
            </a:r>
            <a:r>
              <a:rPr lang="pl-PL" sz="2000" dirty="0" err="1"/>
              <a:t>mitigation</a:t>
            </a:r>
            <a:r>
              <a:rPr lang="pl-PL" sz="2000" dirty="0"/>
              <a:t>) przez przedsięwzięcie czynności prewencyjnych,</a:t>
            </a:r>
          </a:p>
          <a:p>
            <a:r>
              <a:rPr lang="pl-PL" sz="2000" dirty="0"/>
              <a:t>zapobiegających pojawieniu się ryzyka lub</a:t>
            </a:r>
          </a:p>
          <a:p>
            <a:r>
              <a:rPr lang="pl-PL" sz="2000" dirty="0"/>
              <a:t>zmniejszających ich ewentualną dotkliwość;</a:t>
            </a:r>
          </a:p>
          <a:p>
            <a:r>
              <a:rPr lang="pl-PL" sz="2000" b="1" dirty="0"/>
              <a:t>plany awaryjne </a:t>
            </a:r>
            <a:r>
              <a:rPr lang="pl-PL" sz="2000" dirty="0"/>
              <a:t>(ang. </a:t>
            </a:r>
            <a:r>
              <a:rPr lang="pl-PL" sz="2000" dirty="0" err="1"/>
              <a:t>contingency</a:t>
            </a:r>
            <a:r>
              <a:rPr lang="pl-PL" sz="2000" dirty="0"/>
              <a:t> </a:t>
            </a:r>
            <a:r>
              <a:rPr lang="pl-PL" sz="2000" dirty="0" err="1"/>
              <a:t>plans</a:t>
            </a:r>
            <a:r>
              <a:rPr lang="pl-PL" sz="2000" dirty="0"/>
              <a:t>) mające na celu zredukować siłę</a:t>
            </a:r>
          </a:p>
          <a:p>
            <a:r>
              <a:rPr lang="pl-PL" sz="2000" dirty="0"/>
              <a:t>oddziaływania ryzyka, które rzeczywiście nastąpi;</a:t>
            </a:r>
          </a:p>
          <a:p>
            <a:r>
              <a:rPr lang="pl-PL" sz="2000" b="1" dirty="0"/>
              <a:t>transfer ryzyka </a:t>
            </a:r>
            <a:r>
              <a:rPr lang="pl-PL" sz="2000" dirty="0"/>
              <a:t>(ang. </a:t>
            </a:r>
            <a:r>
              <a:rPr lang="pl-PL" sz="2000" dirty="0" err="1"/>
              <a:t>risk</a:t>
            </a:r>
            <a:r>
              <a:rPr lang="pl-PL" sz="2000" dirty="0"/>
              <a:t> transfer), czyli przeniesienie ryzyka na stronę</a:t>
            </a:r>
          </a:p>
          <a:p>
            <a:r>
              <a:rPr lang="pl-PL" sz="2000" dirty="0"/>
              <a:t>trzecią (np. ubezpieczyciela), który będzie ponosił skutki ewentualnego</a:t>
            </a:r>
          </a:p>
          <a:p>
            <a:r>
              <a:rPr lang="pl-PL" sz="2000" dirty="0"/>
              <a:t>wystąpienia ryzyka;</a:t>
            </a:r>
          </a:p>
          <a:p>
            <a:r>
              <a:rPr lang="pl-PL" sz="2000" b="1" dirty="0"/>
              <a:t>zignorowanie i zaakceptowanie ryzyka</a:t>
            </a:r>
            <a:r>
              <a:rPr lang="pl-PL" sz="2000" dirty="0"/>
              <a:t>, które polega po prostu na tym,</a:t>
            </a:r>
          </a:p>
          <a:p>
            <a:r>
              <a:rPr lang="pl-PL" sz="2000" dirty="0"/>
              <a:t>że nie podejmuje się żadnych akcji do momentu wystąpienia tego</a:t>
            </a:r>
          </a:p>
          <a:p>
            <a:r>
              <a:rPr lang="pl-PL" sz="2000" dirty="0"/>
              <a:t>ryzyka.</a:t>
            </a:r>
            <a:endParaRPr sz="2000"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445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dirty="0">
                <a:effectLst/>
              </a:rPr>
              <a:t>Termin ryzyko (</a:t>
            </a:r>
            <a:r>
              <a:rPr lang="pl-PL" sz="2800" i="1" dirty="0" err="1">
                <a:effectLst/>
              </a:rPr>
              <a:t>ang.risk</a:t>
            </a:r>
            <a:r>
              <a:rPr lang="pl-PL" sz="2800" i="1" dirty="0">
                <a:effectLst/>
              </a:rPr>
              <a:t>*) wywodzi się z języka włoskiego (</a:t>
            </a:r>
            <a:r>
              <a:rPr lang="pl-PL" sz="2800" dirty="0">
                <a:effectLst/>
              </a:rPr>
              <a:t>wł. </a:t>
            </a:r>
            <a:r>
              <a:rPr lang="pl-PL" sz="2800" dirty="0" err="1">
                <a:effectLst/>
              </a:rPr>
              <a:t>Risico</a:t>
            </a:r>
            <a:r>
              <a:rPr lang="pl-PL" sz="2800" dirty="0">
                <a:effectLst/>
              </a:rPr>
              <a:t>*), w którym oznacza przede wszystkim przedsięwzięcie, którego wynik jest nieznany albo niepewny, lub możliwość, że coś się uda albo nie uda.</a:t>
            </a:r>
          </a:p>
          <a:p>
            <a:br>
              <a:rPr lang="pl-PL" sz="2800" dirty="0"/>
            </a:br>
            <a:endParaRPr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987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8000" y="144000"/>
            <a:ext cx="10845056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4000" dirty="0">
                <a:solidFill>
                  <a:srgbClr val="404040"/>
                </a:solidFill>
                <a:latin typeface="Calibri Light"/>
                <a:ea typeface="DejaVu Sans"/>
              </a:rPr>
              <a:t>Ryzyko w testowaniu – łagodzenie przez testowanie</a:t>
            </a:r>
            <a:endParaRPr sz="40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308960"/>
            <a:ext cx="11300957" cy="76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000" dirty="0"/>
              <a:t>Wykrywanie awarii pozwala na usunięcie defektu (potencjalnego źródła ryzyka)</a:t>
            </a:r>
          </a:p>
          <a:p>
            <a:r>
              <a:rPr lang="pl-PL" sz="2000" dirty="0"/>
              <a:t>Wykonanie testów daje nam informację o prawdopodobieństwie wystąpienia ryzyka</a:t>
            </a:r>
          </a:p>
          <a:p>
            <a:r>
              <a:rPr lang="pl-PL" sz="2000" dirty="0"/>
              <a:t>Poziom ryzyka wyznacza zakres i dokładność testowania</a:t>
            </a:r>
          </a:p>
          <a:p>
            <a:r>
              <a:rPr lang="pl-PL" sz="2000" b="1" dirty="0"/>
              <a:t>Jak testerzy mogą łagodzić ryzyko?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/>
              <a:t>priorytetyzacja</a:t>
            </a:r>
            <a:r>
              <a:rPr lang="pl-PL" sz="2000" dirty="0"/>
              <a:t> testów według poziomu ryzyka; wykorzystywanie umiejętności najbardziej doświadczonych osób;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wybór odpowiednich technik projektowania testów; przeprowadzanie szkoleń z testowania czy tworzenia testowalnego kodu o wysokiej jakości;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przeprowadzanie przeglądów i inspekcji;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przeprowadzanie przeglądów projektów testów;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zdefiniowanie zakresu i intensywności testów regresji;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stosowanie wczesnego prototypowania;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automatyzowanie projektowania i wykonywania testów;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uzyskanie określonego poziomu niezależności;</a:t>
            </a:r>
            <a:endParaRPr sz="2000"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65062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8000" y="144000"/>
            <a:ext cx="10845056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4000" dirty="0">
                <a:solidFill>
                  <a:srgbClr val="404040"/>
                </a:solidFill>
                <a:latin typeface="Calibri Light"/>
                <a:ea typeface="DejaVu Sans"/>
              </a:rPr>
              <a:t>Ryzyko w testowaniu – łagodzenie przez testowanie</a:t>
            </a:r>
            <a:endParaRPr sz="40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308960"/>
            <a:ext cx="11300957" cy="76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Zarządzamy przez cały cykl życia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Sprawdzamy czy proces redukcji ryzyka przebiega prawidłowo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Raportujemy, zgłaszamy do kierownictwa – podstawa decyzji o kolejnej fazie projektu oraz archiwizujemy dane</a:t>
            </a:r>
          </a:p>
          <a:p>
            <a:r>
              <a:rPr lang="pl-PL" sz="2000" dirty="0"/>
              <a:t>W związku z postępem projektu, lista </a:t>
            </a:r>
            <a:r>
              <a:rPr lang="pl-PL" sz="2000" dirty="0" err="1"/>
              <a:t>ryzyk</a:t>
            </a:r>
            <a:r>
              <a:rPr lang="pl-PL" sz="2000" dirty="0"/>
              <a:t> powinna być okresowo przeglądana i kierownik testów powinien dla każdego ryzyka produktowego przedyskutować następujące kwestie: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czy dane ryzyko zostało prawidłowo oszacowane?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czy czynności łagodzenia ryzyka (np. wykonanie testów) zostały przeprowadzone?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jakie są efekty czynności łagodzących ryzyko (np. wyniki testów)?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czy w stosunku do danego ryzyka należy przeprowadzić dodatkowe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czynności, np. więcej testów?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czy można dane ryzyko usunąć z listy </a:t>
            </a:r>
            <a:r>
              <a:rPr lang="pl-PL" sz="2000" dirty="0" err="1"/>
              <a:t>ryzyk</a:t>
            </a:r>
            <a:r>
              <a:rPr lang="pl-PL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Dodanie nowych </a:t>
            </a:r>
            <a:r>
              <a:rPr lang="pl-PL" sz="2000" dirty="0" err="1"/>
              <a:t>ryzyk</a:t>
            </a:r>
            <a:r>
              <a:rPr lang="pl-PL" sz="2000" dirty="0"/>
              <a:t> do listy</a:t>
            </a:r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08816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8000" y="144000"/>
            <a:ext cx="92109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4000" dirty="0">
                <a:solidFill>
                  <a:srgbClr val="404040"/>
                </a:solidFill>
                <a:latin typeface="Calibri Light"/>
                <a:ea typeface="DejaVu Sans"/>
              </a:rPr>
              <a:t>Identyfikacja ryzyka</a:t>
            </a:r>
            <a:endParaRPr sz="40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-1199782" y="987822"/>
            <a:ext cx="13958477" cy="565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sz="2400"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  <p:pic>
        <p:nvPicPr>
          <p:cNvPr id="1026" name="Picture 2" descr="New Coke | Logopedia | Fandom">
            <a:extLst>
              <a:ext uri="{FF2B5EF4-FFF2-40B4-BE49-F238E27FC236}">
                <a16:creationId xmlns:a16="http://schemas.microsoft.com/office/drawing/2014/main" id="{0D1968EF-2A54-43FE-A11A-C2B3E620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27" y="1162803"/>
            <a:ext cx="5260368" cy="47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65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8000" y="144000"/>
            <a:ext cx="9210960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40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</a:t>
            </a:r>
            <a:endParaRPr sz="40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60000" y="1308960"/>
            <a:ext cx="8274960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/>
              <a:t>Techniki Lekkie</a:t>
            </a:r>
          </a:p>
          <a:p>
            <a:endParaRPr lang="pl-PL" sz="2400" dirty="0"/>
          </a:p>
          <a:p>
            <a:r>
              <a:rPr lang="pl-PL" sz="2400" dirty="0"/>
              <a:t>Minimalizacja kosztów</a:t>
            </a:r>
          </a:p>
          <a:p>
            <a:r>
              <a:rPr lang="pl-PL" sz="2400" dirty="0"/>
              <a:t>Szybkość reakcji</a:t>
            </a:r>
          </a:p>
          <a:p>
            <a:r>
              <a:rPr lang="pl-PL" sz="2400" dirty="0"/>
              <a:t>Elastyczność</a:t>
            </a:r>
          </a:p>
          <a:p>
            <a:r>
              <a:rPr lang="pl-PL" sz="2400" dirty="0"/>
              <a:t>Np: PRAM, SST, </a:t>
            </a:r>
            <a:r>
              <a:rPr lang="pl-PL" sz="2400" dirty="0" err="1"/>
              <a:t>PrisMa</a:t>
            </a:r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Techniki formalne i </a:t>
            </a:r>
            <a:r>
              <a:rPr lang="pl-PL" sz="2400" dirty="0" err="1"/>
              <a:t>cięzkie</a:t>
            </a:r>
            <a:endParaRPr lang="pl-PL" sz="2400" dirty="0"/>
          </a:p>
          <a:p>
            <a:endParaRPr lang="pl-PL" sz="2400" dirty="0"/>
          </a:p>
          <a:p>
            <a:r>
              <a:rPr lang="pl-PL" sz="2400" dirty="0"/>
              <a:t>Wykorzystują więcej czynników</a:t>
            </a:r>
          </a:p>
          <a:p>
            <a:r>
              <a:rPr lang="pl-PL" sz="2400" dirty="0"/>
              <a:t>Bardziej złożone oceny jakościowe i skale</a:t>
            </a:r>
          </a:p>
          <a:p>
            <a:r>
              <a:rPr lang="pl-PL" sz="2400" dirty="0"/>
              <a:t>Np: FMEA, SQF, FTA</a:t>
            </a:r>
            <a:endParaRPr sz="2400"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5158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wybór technik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/>
              <a:t>Podczas wyboru odpowiedniej techniki powinniśmy wziąć pod</a:t>
            </a:r>
          </a:p>
          <a:p>
            <a:r>
              <a:rPr lang="pl-PL" sz="2400" dirty="0"/>
              <a:t>uwagę:</a:t>
            </a:r>
          </a:p>
          <a:p>
            <a:endParaRPr lang="pl-PL" sz="2400" dirty="0"/>
          </a:p>
          <a:p>
            <a:r>
              <a:rPr lang="pl-PL" sz="2400" dirty="0"/>
              <a:t>➢ dostępność zasobów oraz kwalifikacje personelu – niektóre</a:t>
            </a:r>
          </a:p>
          <a:p>
            <a:r>
              <a:rPr lang="pl-PL" sz="2400" dirty="0"/>
              <a:t>metody wymagają doświadczenia w ich stosowaniu;</a:t>
            </a:r>
          </a:p>
          <a:p>
            <a:r>
              <a:rPr lang="pl-PL" sz="2400" dirty="0"/>
              <a:t>➢ czas poświęcony na wdrożenie oraz stosowanie metody;</a:t>
            </a:r>
          </a:p>
          <a:p>
            <a:r>
              <a:rPr lang="pl-PL" sz="2400" dirty="0"/>
              <a:t>➢ koszt (np. dodatkowe szkolenia czy koszt wynikający z czasu, jaki</a:t>
            </a:r>
          </a:p>
          <a:p>
            <a:r>
              <a:rPr lang="pl-PL" sz="2400" dirty="0"/>
              <a:t>➢ członkowie zespołu poświęcają na wykonywanie czynności</a:t>
            </a:r>
          </a:p>
          <a:p>
            <a:r>
              <a:rPr lang="pl-PL" sz="2400" dirty="0"/>
              <a:t>➢ wymaganych przez metodę);</a:t>
            </a:r>
          </a:p>
          <a:p>
            <a:r>
              <a:rPr lang="pl-PL" sz="2400" dirty="0"/>
              <a:t>➢ dostępność wymaganych przez metodę danych</a:t>
            </a:r>
            <a:endParaRPr sz="2400"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09519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FMEA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Mode</a:t>
            </a:r>
            <a:r>
              <a:rPr lang="pl-PL" sz="2400" dirty="0"/>
              <a:t> and </a:t>
            </a:r>
            <a:r>
              <a:rPr lang="pl-PL" sz="2400" dirty="0" err="1"/>
              <a:t>Effect</a:t>
            </a:r>
            <a:r>
              <a:rPr lang="pl-PL" sz="2400" dirty="0"/>
              <a:t> Analysis</a:t>
            </a:r>
          </a:p>
          <a:p>
            <a:endParaRPr lang="pl-PL" sz="2400" dirty="0"/>
          </a:p>
          <a:p>
            <a:r>
              <a:rPr lang="pl-PL" sz="2000" dirty="0"/>
              <a:t>Analiza przyczyn i skutków awarii</a:t>
            </a:r>
          </a:p>
          <a:p>
            <a:r>
              <a:rPr lang="pl-PL" sz="2000" dirty="0"/>
              <a:t>Rozpoznanie i ocena potencjalnych awarii systemu oraz ich wpływu</a:t>
            </a:r>
          </a:p>
          <a:p>
            <a:r>
              <a:rPr lang="pl-PL" sz="2000" dirty="0"/>
              <a:t>Analiza od najniższego poziomu (detali) – metoda typu </a:t>
            </a:r>
            <a:r>
              <a:rPr lang="pl-PL" sz="2000" dirty="0" err="1"/>
              <a:t>bottom-up</a:t>
            </a:r>
            <a:endParaRPr lang="pl-PL" sz="2000" dirty="0"/>
          </a:p>
          <a:p>
            <a:endParaRPr lang="pl-PL" sz="2400" dirty="0"/>
          </a:p>
          <a:p>
            <a:r>
              <a:rPr lang="pl-PL" sz="2400" dirty="0"/>
              <a:t>Pozwala odpowiedzieć na pytanie</a:t>
            </a:r>
          </a:p>
          <a:p>
            <a:r>
              <a:rPr lang="pl-PL" sz="2000" dirty="0"/>
              <a:t>Co może ulec awarii?</a:t>
            </a:r>
          </a:p>
          <a:p>
            <a:r>
              <a:rPr lang="pl-PL" sz="2000" dirty="0"/>
              <a:t>W jaki sposób może to ulec awarii?</a:t>
            </a:r>
          </a:p>
          <a:p>
            <a:r>
              <a:rPr lang="pl-PL" sz="2000" dirty="0"/>
              <a:t>Jak często będzie ulegało awarii?</a:t>
            </a:r>
          </a:p>
          <a:p>
            <a:r>
              <a:rPr lang="pl-PL" sz="2000" dirty="0"/>
              <a:t>Jakie są konsekwencje awarii?</a:t>
            </a:r>
          </a:p>
          <a:p>
            <a:r>
              <a:rPr lang="pl-PL" sz="2000" dirty="0"/>
              <a:t>Jak awaria wpływa na niezawodność/bezpieczeństwo systemu?</a:t>
            </a:r>
            <a:endParaRPr sz="2000"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9387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kroki FMEA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 err="1"/>
              <a:t>Failure</a:t>
            </a:r>
            <a:r>
              <a:rPr lang="pl-PL" sz="2400" dirty="0"/>
              <a:t> </a:t>
            </a:r>
            <a:r>
              <a:rPr lang="pl-PL" sz="2400" dirty="0" err="1"/>
              <a:t>Mode</a:t>
            </a:r>
            <a:r>
              <a:rPr lang="pl-PL" sz="2400" dirty="0"/>
              <a:t> and </a:t>
            </a:r>
            <a:r>
              <a:rPr lang="pl-PL" sz="2400" dirty="0" err="1"/>
              <a:t>Effect</a:t>
            </a:r>
            <a:r>
              <a:rPr lang="pl-PL" sz="2400" dirty="0"/>
              <a:t> Analysis</a:t>
            </a:r>
          </a:p>
          <a:p>
            <a:endParaRPr lang="pl-P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Zdefiniowanie analizowanego systemu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Zdefiniowanie możliwych typów awarii oraz oszacowanie ich częstotliwości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Analiza systemu (identyfikacja potencjalnych przyczyn awarii oraz działań korekcyjnych)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Identyfikacja metod detekcji awarii oraz działań korekcyjnych, naprawczych lub prewencyjnych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/>
              <a:t>Określenie przyczyn awarii, ich konsekwencji, lista zagrożeń i </a:t>
            </a:r>
            <a:r>
              <a:rPr lang="pl-PL" sz="2000" dirty="0" err="1"/>
              <a:t>ryzyk</a:t>
            </a:r>
            <a:endParaRPr sz="2000"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077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tabela FMEA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/>
              <a:t>FMEA przeprowadzana jest zwykle przy użyciu arkusza kalkulacyjnego, w którym uzupełnia się tabelę FMEA. Istnieje wiele różnych wersji takiej tabeli, które różnią się poziomem szczegółowości niektórych</a:t>
            </a:r>
          </a:p>
          <a:p>
            <a:r>
              <a:rPr lang="pl-PL" sz="2400" dirty="0"/>
              <a:t>informacji. Przykładowa tabela może zawierać następujące informacje: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nazwa funkcji, w której może wystąpić awaria;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możliwa awaria (ryzyko produktowe);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możliwa przyczyna awarii;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konsekwencje awarii;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Pr. – prawdopodobieństwo wystąpienia awarii (ang. </a:t>
            </a:r>
            <a:r>
              <a:rPr lang="pl-PL" dirty="0" err="1"/>
              <a:t>likelihood</a:t>
            </a:r>
            <a:r>
              <a:rPr lang="pl-PL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W. – wpływ;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Dotkl</a:t>
            </a:r>
            <a:r>
              <a:rPr lang="pl-PL" dirty="0"/>
              <a:t>. – dotkliwość (ang. </a:t>
            </a:r>
            <a:r>
              <a:rPr lang="pl-PL" dirty="0" err="1"/>
              <a:t>severity</a:t>
            </a:r>
            <a:r>
              <a:rPr lang="pl-PL" dirty="0"/>
              <a:t>); w niektórych wersjach FMEA ten parametr się pomija;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RPN – priorytet ryzyka (ang. </a:t>
            </a:r>
            <a:r>
              <a:rPr lang="pl-PL" dirty="0" err="1"/>
              <a:t>Risk</a:t>
            </a:r>
            <a:r>
              <a:rPr lang="pl-PL" dirty="0"/>
              <a:t> </a:t>
            </a:r>
            <a:r>
              <a:rPr lang="pl-PL" dirty="0" err="1"/>
              <a:t>Priority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), definiowany jako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iloczyn: RPN = Pr ⋅ W ⋅ </a:t>
            </a:r>
            <a:r>
              <a:rPr lang="pl-PL" dirty="0" err="1"/>
              <a:t>Dotkl</a:t>
            </a:r>
            <a:r>
              <a:rPr lang="pl-PL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metoda wykrywania i zalecane czynności.</a:t>
            </a:r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242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/>
              <a:t>Product </a:t>
            </a:r>
            <a:r>
              <a:rPr lang="pl-PL" sz="2400" dirty="0" err="1"/>
              <a:t>Risk</a:t>
            </a:r>
            <a:r>
              <a:rPr lang="pl-PL" sz="2400" dirty="0"/>
              <a:t> </a:t>
            </a:r>
            <a:r>
              <a:rPr lang="pl-PL" sz="2400" dirty="0" err="1"/>
              <a:t>Managment</a:t>
            </a:r>
            <a:endParaRPr lang="pl-PL" sz="2400" dirty="0"/>
          </a:p>
          <a:p>
            <a:r>
              <a:rPr lang="pl-PL" sz="2400" dirty="0"/>
              <a:t>● Lekka</a:t>
            </a:r>
          </a:p>
          <a:p>
            <a:endParaRPr lang="pl-PL" sz="2400" dirty="0"/>
          </a:p>
          <a:p>
            <a:r>
              <a:rPr lang="pl-PL" sz="2400" dirty="0"/>
              <a:t>● Prosta</a:t>
            </a:r>
          </a:p>
          <a:p>
            <a:endParaRPr lang="pl-PL" sz="2400" dirty="0"/>
          </a:p>
          <a:p>
            <a:r>
              <a:rPr lang="pl-PL" sz="2400" dirty="0"/>
              <a:t>● Macierz ryzyka produktowego – jasna</a:t>
            </a:r>
          </a:p>
          <a:p>
            <a:r>
              <a:rPr lang="pl-PL" sz="2400" dirty="0"/>
              <a:t>informacja dla interesariuszy</a:t>
            </a:r>
          </a:p>
          <a:p>
            <a:endParaRPr lang="pl-PL" sz="2400" dirty="0"/>
          </a:p>
          <a:p>
            <a:r>
              <a:rPr lang="pl-PL" sz="2400" dirty="0"/>
              <a:t>● Ryzyko jest charakteryzowane</a:t>
            </a:r>
          </a:p>
          <a:p>
            <a:r>
              <a:rPr lang="pl-PL" sz="2400" dirty="0"/>
              <a:t>prawdopodobieństwem i wpływem (nie</a:t>
            </a:r>
          </a:p>
          <a:p>
            <a:r>
              <a:rPr lang="pl-PL" sz="2400" dirty="0"/>
              <a:t>połączone ze sobą)</a:t>
            </a:r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64670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2E98A87-1662-4FDE-817A-0D3E89EE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30407"/>
              </p:ext>
            </p:extLst>
          </p:nvPr>
        </p:nvGraphicFramePr>
        <p:xfrm>
          <a:off x="359999" y="1021289"/>
          <a:ext cx="1102384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924">
                  <a:extLst>
                    <a:ext uri="{9D8B030D-6E8A-4147-A177-3AD203B41FA5}">
                      <a16:colId xmlns:a16="http://schemas.microsoft.com/office/drawing/2014/main" val="333479079"/>
                    </a:ext>
                  </a:extLst>
                </a:gridCol>
                <a:gridCol w="5511924">
                  <a:extLst>
                    <a:ext uri="{9D8B030D-6E8A-4147-A177-3AD203B41FA5}">
                      <a16:colId xmlns:a16="http://schemas.microsoft.com/office/drawing/2014/main" val="3403923103"/>
                    </a:ext>
                  </a:extLst>
                </a:gridCol>
              </a:tblGrid>
              <a:tr h="47116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/>
                        <a:t>Czynniki dla wpływu: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obszary krytyczne (identyfikowane na podstawie analizy użycia systemu oraz tego, w jaki sposób system może ulec awarii);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obszary widoczne (czyli takie, w których użytkownicy mogą bezpośrednio odczuć awarię, jeśli coś pójdzie nie tak, jak trzeba);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najczęściej używane obszary (podział funkcji na te, których użytkownicy używają zawsze, często, okazjonalnie lub rzadko i oszacowanie wpływu na podstawie tej klasyfikacji);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istotność z biznesowego punktu widzenia (tzn. jaka jest ważność poszczególnych cech systemu z punktu widzenia biznesowego celu jego działania);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b="0" dirty="0"/>
                        <a:t>koszt zmian (zwykle wykorzystywany w tzw. systemach systemów). </a:t>
                      </a:r>
                    </a:p>
                    <a:p>
                      <a:endParaRPr lang="pl-P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Czynniki dla prawdopodobieństwa: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złożoność (np. w </a:t>
                      </a:r>
                      <a:r>
                        <a:rPr lang="pl-PL" b="0" dirty="0">
                          <a:hlinkClick r:id="rId2"/>
                        </a:rPr>
                        <a:t>sensie złożoności </a:t>
                      </a:r>
                      <a:r>
                        <a:rPr lang="pl-PL" b="0" dirty="0" err="1">
                          <a:hlinkClick r:id="rId2"/>
                        </a:rPr>
                        <a:t>cyklomatycznej</a:t>
                      </a:r>
                      <a:r>
                        <a:rPr lang="pl-PL" b="0" dirty="0"/>
                        <a:t>, skomplikowanej logiki);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liczba zmian (jest ona ważnym czynnikiem </a:t>
                      </a:r>
                      <a:r>
                        <a:rPr lang="pl-PL" b="0" dirty="0" err="1"/>
                        <a:t>defektotwórczym</a:t>
                      </a:r>
                      <a:r>
                        <a:rPr lang="pl-PL" b="0" dirty="0"/>
                        <a:t>);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nowe technologie i metody;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presja czasu;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brak doświadczenia;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rozproszenie geograficzne zespołu;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kod nowy vs. re-używalny;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interfejsy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rozmiar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historia defektów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b="0" dirty="0"/>
                        <a:t>jakość wymagań </a:t>
                      </a:r>
                    </a:p>
                    <a:p>
                      <a:endParaRPr lang="pl-P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503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wg ISTQB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dirty="0"/>
              <a:t>Ryzyko jest możliwością wystąpienia w przyszłości zdarzenia o niepożądanych konsekwencjach. O poziomie ryzyka decyduje prawdopodobieństwo wystąpienia niekorzystnego zdarzenia oraz jego wpływ (tj. wynikające z niego szkody).</a:t>
            </a:r>
          </a:p>
          <a:p>
            <a:br>
              <a:rPr lang="pl-PL" sz="2800" dirty="0"/>
            </a:br>
            <a:endParaRPr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79932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9DA380-3DE0-42EE-AC58-47166705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095375"/>
            <a:ext cx="10001250" cy="46672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40459FB-3E3D-4D2A-851A-D94B0E82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095375"/>
            <a:ext cx="10001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5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A8E9355-198C-4151-8EAA-7AB87E803E85}"/>
              </a:ext>
            </a:extLst>
          </p:cNvPr>
          <p:cNvSpPr/>
          <p:nvPr/>
        </p:nvSpPr>
        <p:spPr>
          <a:xfrm>
            <a:off x="462337" y="1125016"/>
            <a:ext cx="114556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Faza planowania: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Określenie interesariuszy i przypisanie czynników: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Kierownik projektu: widoczne obszary, istotność biznesowa, złożoność, nowe technologie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Analityk biznesowy: widoczne obszary, istotność biznesowa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Analityk systemu: złożoność, nowe technologie </a:t>
            </a:r>
          </a:p>
          <a:p>
            <a:r>
              <a:rPr lang="pl-PL" dirty="0"/>
              <a:t>Zidentyfikowano ryzyka: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brak komunikacji systemu z ekranem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niepoprawność wyświetlanych wyników na ekranie;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niewygodny interfejs użytkownika;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błędy w logice biznesowej systemu (zarządzanie liniami i kursami);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wolne działanie systemu.</a:t>
            </a:r>
          </a:p>
        </p:txBody>
      </p:sp>
    </p:spTree>
    <p:extLst>
      <p:ext uri="{BB962C8B-B14F-4D97-AF65-F5344CB8AC3E}">
        <p14:creationId xmlns:p14="http://schemas.microsoft.com/office/powerpoint/2010/main" val="13094580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Faza indywidualnego przygotowania</a:t>
            </a:r>
          </a:p>
          <a:p>
            <a:r>
              <a:rPr lang="pl-PL" dirty="0"/>
              <a:t>Analiza </a:t>
            </a:r>
            <a:r>
              <a:rPr lang="pl-PL" dirty="0" err="1"/>
              <a:t>ryzyk</a:t>
            </a:r>
            <a:r>
              <a:rPr lang="pl-PL" dirty="0"/>
              <a:t> przez członków zespołu,</a:t>
            </a:r>
          </a:p>
          <a:p>
            <a:r>
              <a:rPr lang="pl-PL" dirty="0"/>
              <a:t>przykład dla kierownika projektu: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0A37D70-6910-4531-948A-5B2468B1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967" y="1368824"/>
            <a:ext cx="6709405" cy="44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4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Faza przetwarzania indywidualnych ocen Kierownik testów uśrednia oceny: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0A33C2F-C7EC-47D4-AA17-D3E27FA9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00" y="1765217"/>
            <a:ext cx="6638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Faza przetwarzania indywidualnych ocen Liczymy ważoną ocenę: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2736F5-0E0B-4FCA-8B83-0008B864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990724"/>
            <a:ext cx="8760851" cy="374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56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Macierz ryzyka produktowego: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54E2373-ADBB-489D-BF34-0E8D4492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47" y="1125016"/>
            <a:ext cx="60198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5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PRISMA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Metody łagodzenia ryzyka: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ECFE49-7842-47AF-AACB-39083D93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1168"/>
            <a:ext cx="4753106" cy="52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9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FTA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11428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Analiza drzewa awarii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Określa przyczyny źródłowe (</a:t>
            </a:r>
            <a:r>
              <a:rPr lang="pl-PL" sz="2400" dirty="0" err="1"/>
              <a:t>root</a:t>
            </a:r>
            <a:r>
              <a:rPr lang="pl-PL" sz="2400" dirty="0"/>
              <a:t> </a:t>
            </a:r>
            <a:r>
              <a:rPr lang="pl-PL" sz="2400" dirty="0" err="1"/>
              <a:t>cause</a:t>
            </a:r>
            <a:r>
              <a:rPr lang="pl-PL" sz="2400" dirty="0"/>
              <a:t>) awarii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Określa prawdopodobieństwo niepożądanych zdarzeń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Dobrze sprawdza się w przypadku dużych i skomplikowanych systemów, a także systemów o znaczeniu krytycznym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W sposób graficzny prezentuje zależności pomiędzy kombinacjami zdarzeń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Metoda dedukcyjna – top-down</a:t>
            </a:r>
          </a:p>
        </p:txBody>
      </p:sp>
    </p:spTree>
    <p:extLst>
      <p:ext uri="{BB962C8B-B14F-4D97-AF65-F5344CB8AC3E}">
        <p14:creationId xmlns:p14="http://schemas.microsoft.com/office/powerpoint/2010/main" val="3772342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Techniki testowania opartego na ryzyku – FTA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11428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Przykładowe drzewo awarii: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2E81107-DDF5-4309-8C88-53E674D0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89" y="1021288"/>
            <a:ext cx="5441273" cy="51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3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144000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Gdzie siedzi ryzyko?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11428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Wiele zmian w pojedynczym module systemu może być symptomem źle wykonanej analizy. </a:t>
            </a:r>
          </a:p>
          <a:p>
            <a:r>
              <a:rPr lang="pl-PL" sz="2400" dirty="0"/>
              <a:t>Liczba osób zaangażowanych w programowanie i testy.</a:t>
            </a:r>
          </a:p>
          <a:p>
            <a:r>
              <a:rPr lang="pl-PL" sz="2400" dirty="0"/>
              <a:t>Presja czasu, zarówno przy kodowaniu jak i testach. 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7267943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wg </a:t>
            </a:r>
            <a:r>
              <a:rPr lang="pl-PL" sz="4000" strike="noStrike" dirty="0" err="1">
                <a:solidFill>
                  <a:srgbClr val="404040"/>
                </a:solidFill>
                <a:latin typeface="Calibri Light"/>
                <a:ea typeface="DejaVu Sans"/>
              </a:rPr>
              <a:t>PMBoK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800" dirty="0"/>
              <a:t>Ryzyko to prawdopodobieństwo wystąpienia sytuacji, która może oddziaływać na dalszy przebieg projektu — jego jakość, zakres, koszty i/lub harmonogram. Istotne jest, że wpływ ten może być zarówno pozytywny, jak i negatywny, ponadto może wpływać pozytywnie na jeden a negatywnie na inny obszar tego samego projektu. Charakterystycznym dla ryzyka jest możliwość oszacowania prawdopodobieństwa jego wystąpienia oraz siły oddziaływania na projekt.</a:t>
            </a:r>
          </a:p>
          <a:p>
            <a:br>
              <a:rPr lang="pl-PL" sz="2800" dirty="0"/>
            </a:br>
            <a:endParaRPr sz="28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7835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-20384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Pytania, jakie warto zadać przed podjęciem decyzji co testujemy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114282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które elementy aplikacji mogą zostać przetestowane we wczesnej fazie?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które części kodu/moduły są najbardziej skomplikowane i dlatego najbardziej narażone na wystąpienie błędów?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która funkcjonalność jest najważniejsza z punktu widzenia zastosowania projektu? która funkcjonalność jest najbardziej widoczna dla klienta?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które z wymagań zostały zmienione lub ogólnie zdefiniowane?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która funkcjonalność ma największy wpływ na bezpieczeństwo aplikacji?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która funkcjonalność ma największy wpływ na finanse?</a:t>
            </a:r>
          </a:p>
        </p:txBody>
      </p:sp>
    </p:spTree>
    <p:extLst>
      <p:ext uri="{BB962C8B-B14F-4D97-AF65-F5344CB8AC3E}">
        <p14:creationId xmlns:p14="http://schemas.microsoft.com/office/powerpoint/2010/main" val="33111891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287999" y="-20384"/>
            <a:ext cx="11023848" cy="70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5000"/>
              </a:lnSpc>
            </a:pPr>
            <a:r>
              <a:rPr lang="pl-PL" sz="3600" dirty="0">
                <a:solidFill>
                  <a:srgbClr val="404040"/>
                </a:solidFill>
                <a:latin typeface="Calibri Light"/>
                <a:ea typeface="DejaVu Sans"/>
              </a:rPr>
              <a:t>Pytania, jakie warto zadać przed podjęciem decyzji co testujemy</a:t>
            </a:r>
            <a:endParaRPr sz="3600" dirty="0">
              <a:solidFill>
                <a:srgbClr val="404040"/>
              </a:solidFill>
              <a:latin typeface="Calibri Light"/>
              <a:ea typeface="DejaVu Sans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59999" y="1021288"/>
            <a:ext cx="10520333" cy="47116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dirty="0"/>
          </a:p>
        </p:txBody>
      </p:sp>
      <p:sp>
        <p:nvSpPr>
          <p:cNvPr id="287" name="CustomShape 3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 dirty="0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</a:t>
            </a:r>
            <a:r>
              <a:rPr lang="pl-PL" sz="1200" strike="noStrike" dirty="0" err="1">
                <a:solidFill>
                  <a:srgbClr val="8B8B8B"/>
                </a:solidFill>
                <a:latin typeface="Arial"/>
                <a:ea typeface="DejaVu Sans"/>
              </a:rPr>
              <a:t>Academy</a:t>
            </a:r>
            <a:endParaRPr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2337C698-3581-4495-A250-F653BF4F6716}"/>
              </a:ext>
            </a:extLst>
          </p:cNvPr>
          <p:cNvSpPr/>
          <p:nvPr/>
        </p:nvSpPr>
        <p:spPr>
          <a:xfrm>
            <a:off x="541105" y="1349296"/>
            <a:ext cx="11428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które elementy testowanej aplikacji mają największe znaczenie dla klienta?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które aspekty podobnych, ukończonych poprzednio projektów powodowały problemy?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które elementy podobnych, ukończonych projektów powodowały największe problemy w fazie utrzymania (</a:t>
            </a:r>
            <a:r>
              <a:rPr lang="pl-PL" sz="2400" dirty="0" err="1"/>
              <a:t>maintenance</a:t>
            </a:r>
            <a:r>
              <a:rPr lang="pl-PL" sz="2400" dirty="0"/>
              <a:t>)?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co programiści uznają na najbardziej narażony na ryzyko element aplikacji?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która część systemu była tworzona pod presją czasu?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jaki rodzaj problemów może spowodować negatywną reakcję klienta?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jaki rodzaj testów może pokryć możliwie najwięcej funkcjonalności?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/>
              <a:t>które z poprzednio wykonanych przypadków testowych powodowały wykrycie błędów? (test </a:t>
            </a:r>
            <a:r>
              <a:rPr lang="pl-PL" sz="2400" dirty="0" err="1"/>
              <a:t>case</a:t>
            </a:r>
            <a:r>
              <a:rPr lang="pl-PL" sz="2400" dirty="0"/>
              <a:t> </a:t>
            </a:r>
            <a:r>
              <a:rPr lang="pl-PL" sz="2400" dirty="0" err="1"/>
              <a:t>value</a:t>
            </a:r>
            <a:r>
              <a:rPr lang="pl-PL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23010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360000" y="1308960"/>
            <a:ext cx="10722960" cy="289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pl-PL" sz="6600" strike="noStrike">
                <a:solidFill>
                  <a:srgbClr val="000000"/>
                </a:solidFill>
                <a:latin typeface="Arial"/>
                <a:ea typeface="DejaVu Sans"/>
              </a:rPr>
              <a:t>PYTANIA?</a:t>
            </a:r>
            <a:endParaRPr/>
          </a:p>
          <a:p>
            <a:pPr algn="ctr">
              <a:lnSpc>
                <a:spcPct val="100000"/>
              </a:lnSpc>
            </a:pPr>
            <a:r>
              <a:rPr lang="pl-PL" sz="4000" strike="noStrike">
                <a:solidFill>
                  <a:srgbClr val="000000"/>
                </a:solidFill>
                <a:latin typeface="Arial"/>
                <a:ea typeface="DejaVu Sans"/>
              </a:rPr>
              <a:t>kowal.radek@gmail.com</a:t>
            </a:r>
            <a:endParaRPr/>
          </a:p>
        </p:txBody>
      </p:sp>
      <p:sp>
        <p:nvSpPr>
          <p:cNvPr id="505" name="CustomShape 2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wg PRINCE2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200" dirty="0"/>
              <a:t>Ryzyko jest zdarzeniem lub ich zbiorem, które w sytuacji wystąpienia mogą mieć wpływ na osiągnięcie celów projektu. Oznacza ono wprost niepewność wyniku. Metodyka PRINCE2 rozróżnia dwa typy ryzyka:</a:t>
            </a:r>
          </a:p>
          <a:p>
            <a:r>
              <a:rPr lang="pl-PL" sz="3200" b="1" dirty="0"/>
              <a:t>Zagrożenie</a:t>
            </a:r>
            <a:r>
              <a:rPr lang="pl-PL" sz="3200" dirty="0"/>
              <a:t> — prawdopodobne zdarzenie mające negatywny wpływ na realizację celów.</a:t>
            </a:r>
          </a:p>
          <a:p>
            <a:r>
              <a:rPr lang="pl-PL" sz="3200" b="1" dirty="0"/>
              <a:t>Szansa/okazja</a:t>
            </a:r>
            <a:r>
              <a:rPr lang="pl-PL" sz="3200" dirty="0"/>
              <a:t> — prawdopodobne zdarzenie, mające pozytywny wpływ na realizację założonych celów</a:t>
            </a:r>
          </a:p>
          <a:p>
            <a:br>
              <a:rPr lang="pl-PL" sz="4400" dirty="0"/>
            </a:br>
            <a:endParaRPr lang="pl-PL" sz="44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881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Ryzyko w projekcie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3200" b="1" dirty="0"/>
              <a:t>Ryzyko</a:t>
            </a:r>
            <a:r>
              <a:rPr lang="pl-PL" sz="3200" dirty="0"/>
              <a:t> można definiować jako przypadek, niebezpieczeństwo, możliwość lub sytuację występującą w projekcie z niepożądanymi konsekwencjami — potencjalny problem.</a:t>
            </a:r>
          </a:p>
          <a:p>
            <a:r>
              <a:rPr lang="pl-PL" sz="3200" b="1" dirty="0"/>
              <a:t>Poziom ryzyka</a:t>
            </a:r>
            <a:r>
              <a:rPr lang="pl-PL" sz="3200" dirty="0"/>
              <a:t> będzie określony prawdopodobieństwem wystąpienia zdarzenia i jego wpływem.</a:t>
            </a:r>
          </a:p>
          <a:p>
            <a:endParaRPr lang="pl-PL" sz="3200" dirty="0"/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756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Najważniejsze cechy ryzyka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/>
              <a:t>Ryzyko istnieje, kiedy istnieje prawdopodobieństwo wystąpienia problemu, który może pogorszyć zdanie klienta, użytkownika, uczestnika lub interesariusza o jakości produktu, lub sukcesie projektu.</a:t>
            </a:r>
          </a:p>
          <a:p>
            <a:endParaRPr lang="pl-PL" sz="2400" dirty="0"/>
          </a:p>
          <a:p>
            <a:r>
              <a:rPr lang="pl-PL" sz="2400" dirty="0"/>
              <a:t>Ryzyko może, ale nie musi wystąpić – niepewność.</a:t>
            </a:r>
          </a:p>
          <a:p>
            <a:endParaRPr lang="pl-PL" sz="2400" dirty="0"/>
          </a:p>
          <a:p>
            <a:r>
              <a:rPr lang="pl-PL" sz="2400" dirty="0"/>
              <a:t>Zazwyczaj prawdopodobieństwo wystąpienia ryzyka jest trudne do oszacowania, a tym bardziej do przedstawienia go w miarach ilościowych.</a:t>
            </a:r>
          </a:p>
          <a:p>
            <a:endParaRPr lang="pl-PL" sz="2400" dirty="0"/>
          </a:p>
          <a:p>
            <a:r>
              <a:rPr lang="pl-PL" sz="2400" dirty="0"/>
              <a:t>Zazwyczaj używa się miar jakościowych, a nie ilościowych (znikome, duże itp.).</a:t>
            </a:r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461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44000" y="128520"/>
            <a:ext cx="9426960" cy="12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l-PL" sz="4000" strike="noStrike" dirty="0">
                <a:solidFill>
                  <a:srgbClr val="404040"/>
                </a:solidFill>
                <a:latin typeface="Calibri Light"/>
                <a:ea typeface="DejaVu Sans"/>
              </a:rPr>
              <a:t>Najważniejsze cechy ryzyka</a:t>
            </a:r>
            <a:endParaRPr dirty="0"/>
          </a:p>
        </p:txBody>
      </p:sp>
      <p:sp>
        <p:nvSpPr>
          <p:cNvPr id="275" name="CustomShape 2"/>
          <p:cNvSpPr/>
          <p:nvPr/>
        </p:nvSpPr>
        <p:spPr>
          <a:xfrm>
            <a:off x="5184000" y="1872000"/>
            <a:ext cx="17568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44000" y="1548000"/>
            <a:ext cx="11370960" cy="30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400" dirty="0"/>
              <a:t>Przy wystąpieniu ryzyka mogą być odczuwalne jego konsekwencje.</a:t>
            </a:r>
          </a:p>
          <a:p>
            <a:endParaRPr lang="pl-PL" sz="2400" dirty="0"/>
          </a:p>
          <a:p>
            <a:r>
              <a:rPr lang="pl-PL" sz="2400" dirty="0"/>
              <a:t>Wystąpienie ryzyka generuje dodatkowe koszty.</a:t>
            </a:r>
          </a:p>
          <a:p>
            <a:endParaRPr lang="pl-PL" sz="2400" dirty="0"/>
          </a:p>
          <a:p>
            <a:r>
              <a:rPr lang="pl-PL" sz="2400" dirty="0"/>
              <a:t>Aby uniknąć niekorzystnych skutków oraz dodatkowych kosztów, należy zapobiegać ryzykom.</a:t>
            </a:r>
          </a:p>
        </p:txBody>
      </p:sp>
      <p:sp>
        <p:nvSpPr>
          <p:cNvPr id="277" name="CustomShape 4"/>
          <p:cNvSpPr/>
          <p:nvPr/>
        </p:nvSpPr>
        <p:spPr>
          <a:xfrm>
            <a:off x="3126600" y="6234120"/>
            <a:ext cx="411120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l-PL" sz="1200" strike="noStrike">
                <a:solidFill>
                  <a:srgbClr val="8B8B8B"/>
                </a:solidFill>
                <a:latin typeface="Arial"/>
                <a:ea typeface="DejaVu Sans"/>
              </a:rPr>
              <a:t>Radosław Kowal:  Prawa do korzystania z materiałów posiada Software Development Academy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7835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110863</TotalTime>
  <Words>3089</Words>
  <Application>Microsoft Office PowerPoint</Application>
  <PresentationFormat>Panoramiczny</PresentationFormat>
  <Paragraphs>379</Paragraphs>
  <Slides>52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Source Sans Pro</vt:lpstr>
      <vt:lpstr>StarSymbol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Pomorska Fundacja Inicjatyw Gospodarczych</dc:creator>
  <cp:lastModifiedBy>Radosław Kowal</cp:lastModifiedBy>
  <cp:revision>133</cp:revision>
  <dcterms:created xsi:type="dcterms:W3CDTF">2016-06-24T11:21:15Z</dcterms:created>
  <dcterms:modified xsi:type="dcterms:W3CDTF">2020-07-31T20:31:50Z</dcterms:modified>
  <dc:language>pl-PL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</Properties>
</file>