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5657" autoAdjust="0"/>
  </p:normalViewPr>
  <p:slideViewPr>
    <p:cSldViewPr showGuides="1">
      <p:cViewPr varScale="1">
        <p:scale>
          <a:sx n="90" d="100"/>
          <a:sy n="90" d="100"/>
        </p:scale>
        <p:origin x="1022" y="67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cs-CZ" smtClean="0"/>
              <a:t>7.9.2015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cs-CZ" smtClean="0"/>
              <a:pPr/>
              <a:t>7.9.2015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0" name="Obdélník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1" name="Obdélník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2" name="Obdélník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13" name="Přímá spojnice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15" name="Přímá spojnice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cs-CZ" sz="1350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Kliknutím lze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cs-CZ" noProof="0" smtClean="0"/>
              <a:pPr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8" name="Obdélní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0" name="Obdélník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11" name="Přímá spojnice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cs-CZ" sz="1350" noProof="0" dirty="0"/>
          </a:p>
        </p:txBody>
      </p:sp>
      <p:cxnSp>
        <p:nvCxnSpPr>
          <p:cNvPr id="14" name="Přímá spojnice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65562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0" name="Obdélník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4" name="Obdélník 23"/>
          <p:cNvSpPr/>
          <p:nvPr/>
        </p:nvSpPr>
        <p:spPr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1" name="Obdélník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22" name="Přímá spojnice 19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5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cs-CZ" sz="1350" noProof="0" dirty="0"/>
          </a:p>
        </p:txBody>
      </p:sp>
      <p:cxnSp>
        <p:nvCxnSpPr>
          <p:cNvPr id="23" name="Přímá spojnice 20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7" name="Obdélník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8" name="Obdélník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29" name="Obdélník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30" name="Obdélník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31" name="Přímá spojnice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33" name="Přímá spojnice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cs-CZ" noProof="0" smtClean="0"/>
              <a:pPr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cs-CZ" noProof="0" smtClean="0"/>
              <a:pPr/>
              <a:t>‹#›</a:t>
            </a:fld>
            <a:endParaRPr lang="cs-CZ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</p:spPr>
        <p:txBody>
          <a:bodyPr/>
          <a:lstStyle>
            <a:lvl1pPr>
              <a:defRPr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6" name="Obdélník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cxnSp>
        <p:nvCxnSpPr>
          <p:cNvPr id="7" name="Přímá spojnice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/>
        </p:nvSpPr>
        <p:spPr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cxnSp>
        <p:nvCxnSpPr>
          <p:cNvPr id="10" name="Přímá spojnice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8" name="Obdélník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cs-CZ" noProof="0" dirty="0" smtClean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cs-CZ" noProof="0" smtClean="0"/>
              <a:t>7.9.2015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cs-CZ" noProof="0" smtClean="0"/>
              <a:t>‹#›</a:t>
            </a:fld>
            <a:endParaRPr lang="cs-CZ" noProof="0" dirty="0"/>
          </a:p>
        </p:txBody>
      </p:sp>
      <p:cxnSp>
        <p:nvCxnSpPr>
          <p:cNvPr id="10" name="Přímá spojnice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cs-CZ" sz="1350" noProof="0" dirty="0"/>
          </a:p>
        </p:txBody>
      </p:sp>
      <p:sp>
        <p:nvSpPr>
          <p:cNvPr id="8" name="Obdélní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9" name="Obdélní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cs-CZ" sz="1350" noProof="0" dirty="0"/>
          </a:p>
        </p:txBody>
      </p:sp>
      <p:sp>
        <p:nvSpPr>
          <p:cNvPr id="13" name="Obdélník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noProof="0" dirty="0"/>
          </a:p>
        </p:txBody>
      </p:sp>
      <p:cxnSp>
        <p:nvCxnSpPr>
          <p:cNvPr id="14" name="Přímá spojnice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cs-CZ" sz="1350" noProof="0" dirty="0"/>
          </a:p>
        </p:txBody>
      </p:sp>
      <p:cxnSp>
        <p:nvCxnSpPr>
          <p:cNvPr id="16" name="Přímá spojnice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cs-CZ" noProof="0" smtClean="0"/>
              <a:pPr/>
              <a:t>7.9.2015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Automatická konstrukce modelů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Radek Miček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47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pozornost!</a:t>
            </a:r>
            <a:endParaRPr lang="cs-CZ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50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Řešená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Hledání konečných modelů v klasické logice prvního </a:t>
            </a:r>
            <a:r>
              <a:rPr lang="cs-CZ" dirty="0" smtClean="0"/>
              <a:t>řádu</a:t>
            </a:r>
          </a:p>
          <a:p>
            <a:r>
              <a:rPr lang="cs-CZ" dirty="0" smtClean="0"/>
              <a:t>Vstup:</a:t>
            </a:r>
          </a:p>
          <a:p>
            <a:pPr lvl="1"/>
            <a:r>
              <a:rPr lang="cs-CZ" dirty="0" smtClean="0"/>
              <a:t>množina klauzulí</a:t>
            </a:r>
          </a:p>
          <a:p>
            <a:pPr lvl="1"/>
            <a:r>
              <a:rPr lang="cs-CZ" dirty="0" smtClean="0"/>
              <a:t>a </a:t>
            </a:r>
            <a:r>
              <a:rPr lang="cs-CZ" dirty="0"/>
              <a:t>v</a:t>
            </a:r>
            <a:r>
              <a:rPr lang="cs-CZ" dirty="0" smtClean="0"/>
              <a:t>elikost domény.</a:t>
            </a:r>
          </a:p>
          <a:p>
            <a:r>
              <a:rPr lang="cs-CZ" dirty="0" smtClean="0"/>
              <a:t>Výstup:</a:t>
            </a:r>
          </a:p>
          <a:p>
            <a:pPr lvl="1"/>
            <a:r>
              <a:rPr lang="cs-CZ" dirty="0"/>
              <a:t>j</a:t>
            </a:r>
            <a:r>
              <a:rPr lang="cs-CZ" dirty="0" smtClean="0"/>
              <a:t>eden model</a:t>
            </a:r>
            <a:r>
              <a:rPr lang="en-US" dirty="0" smtClean="0"/>
              <a:t>,</a:t>
            </a:r>
            <a:endParaRPr lang="cs-CZ" dirty="0" smtClean="0"/>
          </a:p>
          <a:p>
            <a:pPr lvl="1"/>
            <a:r>
              <a:rPr lang="cs-CZ" dirty="0" smtClean="0"/>
              <a:t>nebo všechny navzájem neizomorfní modely dané velikosti.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27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Metoda MACE – úvod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 smtClean="0"/>
                  <a:t>Idea: Problém převedeme na SAT a k jeho vyřešení použijeme standardní SAT řešič.</a:t>
                </a:r>
              </a:p>
              <a:p>
                <a:r>
                  <a:rPr lang="cs-CZ" dirty="0" smtClean="0"/>
                  <a:t>Příklad:</a:t>
                </a:r>
              </a:p>
              <a:p>
                <a:pPr lvl="1"/>
                <a:r>
                  <a:rPr lang="cs-CZ" dirty="0" smtClean="0"/>
                  <a:t>Vstup: klauzule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,</a:t>
                </a:r>
                <a:r>
                  <a:rPr lang="cs-CZ" dirty="0" smtClean="0">
                    <a:solidFill>
                      <a:srgbClr val="00B050"/>
                    </a:solidFill>
                  </a:rPr>
                  <a:t> </a:t>
                </a:r>
                <a:r>
                  <a:rPr lang="cs-CZ" dirty="0" smtClean="0"/>
                  <a:t>velikost domény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cs-CZ" dirty="0" smtClean="0"/>
                  <a:t>.</a:t>
                </a:r>
              </a:p>
              <a:p>
                <a:pPr lvl="1"/>
                <a:r>
                  <a:rPr lang="cs-CZ" dirty="0" smtClean="0"/>
                  <a:t>Zavedeme výrokové proměnné pro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 smtClean="0"/>
                  <a:t> a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cs-CZ" dirty="0" smtClean="0"/>
                  <a:t>:</a:t>
                </a:r>
                <a:r>
                  <a:rPr lang="cs-CZ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cs-CZ" dirty="0" smtClean="0"/>
                  <a:t>,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 smtClean="0"/>
                  <a:t>,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 smtClean="0"/>
                  <a:t>,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 smtClean="0"/>
                  <a:t>,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</m:oMath>
                </a14:m>
                <a:r>
                  <a:rPr lang="cs-CZ" dirty="0" smtClean="0"/>
                  <a:t>,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cs-CZ" dirty="0" smtClean="0"/>
                  <a:t>.</a:t>
                </a:r>
              </a:p>
              <a:p>
                <a:pPr lvl="1"/>
                <a:r>
                  <a:rPr lang="cs-CZ" dirty="0"/>
                  <a:t>Přidáme klauzule, jenž zajistí, že </a:t>
                </a:r>
                <a14:m>
                  <m:oMath xmlns:m="http://schemas.openxmlformats.org/officeDocument/2006/math"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cs-CZ" dirty="0"/>
                  <a:t> má v každém bodě právě jednu hodnotu</a:t>
                </a:r>
                <a:r>
                  <a:rPr lang="cs-CZ" dirty="0" smtClean="0"/>
                  <a:t>.</a:t>
                </a:r>
              </a:p>
              <a:p>
                <a:pPr lvl="1"/>
                <a:r>
                  <a:rPr lang="cs-CZ" dirty="0" smtClean="0"/>
                  <a:t>Vstupní klauzuli zakódujeme do výrokových klauzulí: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cs-CZ" dirty="0" smtClean="0"/>
                  <a:t> (pro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dirty="0" smtClean="0"/>
                  <a:t>,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dirty="0" smtClean="0"/>
                  <a:t>),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en-US" dirty="0" smtClean="0"/>
                  <a:t> (pro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),</a:t>
                </a:r>
                <a:endParaRPr lang="cs-CZ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cs-CZ" dirty="0" smtClean="0"/>
                  <a:t> (pro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dirty="0" smtClean="0"/>
                  <a:t>,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dirty="0" smtClean="0"/>
                  <a:t>),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cs-CZ" dirty="0" smtClean="0"/>
                  <a:t> (pro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dirty="0" smtClean="0"/>
                  <a:t>,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dirty="0" smtClean="0"/>
                  <a:t>).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3" t="-2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5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Metoda MACE – zplošťování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 smtClean="0"/>
                  <a:t>Do výrokových klauzulí lze snadno zakódovat ploché klauzule.</a:t>
                </a:r>
              </a:p>
              <a:p>
                <a:pPr lvl="1"/>
                <a:r>
                  <a:rPr lang="cs-CZ" dirty="0"/>
                  <a:t>K</a:t>
                </a:r>
                <a:r>
                  <a:rPr lang="cs-CZ" dirty="0" smtClean="0"/>
                  <a:t>lauzule </a:t>
                </a:r>
                <a14:m>
                  <m:oMath xmlns:m="http://schemas.openxmlformats.org/officeDocument/2006/math"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 smtClean="0"/>
                  <a:t> je plochá.</a:t>
                </a:r>
              </a:p>
              <a:p>
                <a:r>
                  <a:rPr lang="cs-CZ" dirty="0" smtClean="0"/>
                  <a:t>Neploché klauzule je třeba transformovat na ploché (zploštit).</a:t>
                </a:r>
              </a:p>
              <a:p>
                <a:pPr lvl="1"/>
                <a:r>
                  <a:rPr lang="cs-CZ" b="0" dirty="0" smtClean="0"/>
                  <a:t>Klauzule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smtClean="0"/>
                  <a:t>není plochá.</a:t>
                </a:r>
                <a:endParaRPr lang="cs-CZ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cs-CZ" dirty="0" smtClean="0"/>
                  <a:t>Transformací získáme ekvivalentní plochou klauzuli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 smtClean="0"/>
                  <a:t>.</a:t>
                </a:r>
              </a:p>
              <a:p>
                <a:r>
                  <a:rPr lang="cs-CZ" dirty="0" smtClean="0"/>
                  <a:t>Zplošťování může zvýšit počet proměnných v klauzuli.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3" t="-2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Metoda MACE – vlastnosti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 smtClean="0"/>
                  <a:t>Počet výrokových proměnných závisí exponenciálně na počtu proměnných v klauzuli.</a:t>
                </a:r>
              </a:p>
              <a:p>
                <a:pPr lvl="1"/>
                <a:r>
                  <a:rPr lang="cs-CZ" dirty="0" smtClean="0"/>
                  <a:t>Příklad: Je-li velikost domény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dirty="0" smtClean="0"/>
                  <a:t>, pak klauzule s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cs-CZ" dirty="0" smtClean="0"/>
                  <a:t> proměnnými bude zakódována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cs-CZ" dirty="0" smtClean="0"/>
                  <a:t> výrokových klauzulí.</a:t>
                </a:r>
              </a:p>
              <a:p>
                <a:pPr lvl="1"/>
                <a:r>
                  <a:rPr lang="cs-CZ" dirty="0" smtClean="0"/>
                  <a:t>Důsledek: Metoda MACE není bez dalších modifikací praktická.</a:t>
                </a:r>
              </a:p>
              <a:p>
                <a:r>
                  <a:rPr lang="cs-CZ" dirty="0" smtClean="0"/>
                  <a:t>Lze použít existující SAT řešič.</a:t>
                </a:r>
              </a:p>
              <a:p>
                <a:r>
                  <a:rPr lang="cs-CZ" dirty="0" smtClean="0"/>
                  <a:t>Velmi dobré výsledky v praxi.</a:t>
                </a:r>
              </a:p>
              <a:p>
                <a:pPr lvl="1"/>
                <a:r>
                  <a:rPr lang="cs-CZ" dirty="0" smtClean="0"/>
                  <a:t>Program Paradox, implementace metody MACE s modifikacemi, vyhrál 6 ročníků soutěže CASC.</a:t>
                </a:r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3" t="-2667" r="-132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0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Crossbow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Program Crossbow je naše implementace metody MACE.</a:t>
            </a:r>
          </a:p>
          <a:p>
            <a:r>
              <a:rPr lang="cs-CZ" dirty="0" smtClean="0"/>
              <a:t>Crossbow = metoda MACE + všechny modifikace z programu Paradox + nové modifikace.</a:t>
            </a:r>
          </a:p>
          <a:p>
            <a:r>
              <a:rPr lang="cs-CZ" dirty="0" smtClean="0"/>
              <a:t>Nové modifikace:</a:t>
            </a:r>
          </a:p>
          <a:p>
            <a:pPr lvl="1"/>
            <a:r>
              <a:rPr lang="cs-CZ" dirty="0" smtClean="0"/>
              <a:t>Odzplošťování.</a:t>
            </a:r>
          </a:p>
          <a:p>
            <a:pPr lvl="1"/>
            <a:r>
              <a:rPr lang="cs-CZ" dirty="0"/>
              <a:t>Převod do omezujících podmínek řešiče Gecode (zplošťování není nutné</a:t>
            </a:r>
            <a:r>
              <a:rPr lang="cs-CZ" dirty="0" smtClean="0"/>
              <a:t>).</a:t>
            </a:r>
            <a:endParaRPr lang="en-US" dirty="0" smtClean="0"/>
          </a:p>
          <a:p>
            <a:pPr lvl="1"/>
            <a:r>
              <a:rPr lang="cs-CZ" dirty="0"/>
              <a:t>Využití speciálních vlastností některých teorií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Generování redundantních klauzulí pomocí dokazovače E.</a:t>
            </a:r>
          </a:p>
          <a:p>
            <a:pPr lvl="1"/>
            <a:r>
              <a:rPr lang="cs-CZ" dirty="0" smtClean="0"/>
              <a:t>Josat – modifikovaný MiniSat pro nižší spotřebu paměti.</a:t>
            </a:r>
          </a:p>
        </p:txBody>
      </p:sp>
    </p:spTree>
    <p:extLst>
      <p:ext uri="{BB962C8B-B14F-4D97-AF65-F5344CB8AC3E}">
        <p14:creationId xmlns:p14="http://schemas.microsoft.com/office/powerpoint/2010/main" val="29280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Experimentální srovnání</a:t>
            </a:r>
            <a:endParaRPr lang="cs-CZ" dirty="0"/>
          </a:p>
        </p:txBody>
      </p:sp>
      <p:graphicFrame>
        <p:nvGraphicFramePr>
          <p:cNvPr id="5" name="Zástupný symbol pro obsah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75596"/>
              </p:ext>
            </p:extLst>
          </p:nvPr>
        </p:nvGraphicFramePr>
        <p:xfrm>
          <a:off x="1195388" y="1340768"/>
          <a:ext cx="6905007" cy="5335959"/>
        </p:xfrm>
        <a:graphic>
          <a:graphicData uri="http://schemas.openxmlformats.org/drawingml/2006/table">
            <a:tbl>
              <a:tblPr firstRow="1" firstCol="1" bandRow="1"/>
              <a:tblGrid>
                <a:gridCol w="767223"/>
                <a:gridCol w="767223"/>
                <a:gridCol w="767223"/>
                <a:gridCol w="767223"/>
                <a:gridCol w="767223"/>
                <a:gridCol w="767223"/>
                <a:gridCol w="767223"/>
                <a:gridCol w="767223"/>
                <a:gridCol w="767223"/>
              </a:tblGrid>
              <a:tr h="831837">
                <a:tc>
                  <a:txBody>
                    <a:bodyPr/>
                    <a:lstStyle/>
                    <a:p>
                      <a:pPr marL="6350" indent="-25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048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Počet problémů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43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Mace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43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Paradox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445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iProver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43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CMSat+E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937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MiniSat+E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35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Josat+E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355" marR="71755" indent="-254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Gecode+E</a:t>
                      </a:r>
                    </a:p>
                  </a:txBody>
                  <a:tcPr marL="74629" marR="74629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GRP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HWV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LCL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LDA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MGT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NLP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236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PUZ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RNG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SWW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SYN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221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Ostatní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82">
                <a:tc>
                  <a:txBody>
                    <a:bodyPr/>
                    <a:lstStyle/>
                    <a:p>
                      <a:pPr marL="6350" indent="-254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Celkem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838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4254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839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837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0" indent="-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615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29" marR="74629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  <p:sp>
        <p:nvSpPr>
          <p:cNvPr id="9" name="Obdélníkový bublinový popisek 8"/>
          <p:cNvSpPr/>
          <p:nvPr/>
        </p:nvSpPr>
        <p:spPr>
          <a:xfrm>
            <a:off x="6372199" y="404664"/>
            <a:ext cx="2162201" cy="936104"/>
          </a:xfrm>
          <a:prstGeom prst="wedgeRectCallout">
            <a:avLst>
              <a:gd name="adj1" fmla="val 23563"/>
              <a:gd name="adj2" fmla="val -443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Počty vyřešených problémů z databáze TPTP za 2 minuty, 11 </a:t>
            </a:r>
            <a:r>
              <a:rPr lang="cs-CZ" sz="1400" dirty="0" err="1" smtClean="0"/>
              <a:t>GiB</a:t>
            </a:r>
            <a:r>
              <a:rPr lang="cs-CZ" sz="1400" dirty="0"/>
              <a:t> </a:t>
            </a:r>
            <a:r>
              <a:rPr lang="cs-CZ" sz="1400" dirty="0" smtClean="0"/>
              <a:t>paměti</a:t>
            </a:r>
            <a:r>
              <a:rPr lang="cs-CZ" sz="1400" dirty="0" smtClean="0"/>
              <a:t>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55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Experimentální srovnání</a:t>
            </a:r>
            <a:endParaRPr lang="cs-CZ" dirty="0"/>
          </a:p>
        </p:txBody>
      </p:sp>
      <p:pic>
        <p:nvPicPr>
          <p:cNvPr id="5" name="Picture 101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518123"/>
            <a:ext cx="6114296" cy="4853136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568749" y="6471744"/>
            <a:ext cx="79220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 smtClean="0"/>
              <a:t>Čas (s)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 rot="16200000">
            <a:off x="185718" y="3773875"/>
            <a:ext cx="27774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 smtClean="0"/>
              <a:t>Počet vyřešených problémů</a:t>
            </a:r>
            <a:endParaRPr lang="cs-CZ" dirty="0"/>
          </a:p>
        </p:txBody>
      </p:sp>
      <p:sp>
        <p:nvSpPr>
          <p:cNvPr id="11" name="Obdélníkový bublinový popisek 10"/>
          <p:cNvSpPr/>
          <p:nvPr/>
        </p:nvSpPr>
        <p:spPr>
          <a:xfrm>
            <a:off x="7812360" y="1578823"/>
            <a:ext cx="971064" cy="284341"/>
          </a:xfrm>
          <a:prstGeom prst="wedgeRectCallout">
            <a:avLst>
              <a:gd name="adj1" fmla="val -71353"/>
              <a:gd name="adj2" fmla="val 5539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MiniSat+E</a:t>
            </a:r>
            <a:endParaRPr lang="cs-CZ" sz="1500" dirty="0"/>
          </a:p>
        </p:txBody>
      </p:sp>
      <p:sp>
        <p:nvSpPr>
          <p:cNvPr id="12" name="Obdélníkový bublinový popisek 11"/>
          <p:cNvSpPr/>
          <p:nvPr/>
        </p:nvSpPr>
        <p:spPr>
          <a:xfrm>
            <a:off x="7812360" y="2007182"/>
            <a:ext cx="971064" cy="284341"/>
          </a:xfrm>
          <a:prstGeom prst="wedgeRectCallout">
            <a:avLst>
              <a:gd name="adj1" fmla="val -69609"/>
              <a:gd name="adj2" fmla="val -339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Paradox</a:t>
            </a:r>
            <a:endParaRPr lang="cs-CZ" sz="1500" dirty="0"/>
          </a:p>
        </p:txBody>
      </p:sp>
      <p:sp>
        <p:nvSpPr>
          <p:cNvPr id="13" name="Obdélníkový bublinový popisek 12"/>
          <p:cNvSpPr/>
          <p:nvPr/>
        </p:nvSpPr>
        <p:spPr>
          <a:xfrm>
            <a:off x="7812360" y="2435541"/>
            <a:ext cx="971064" cy="284341"/>
          </a:xfrm>
          <a:prstGeom prst="wedgeRectCallout">
            <a:avLst>
              <a:gd name="adj1" fmla="val -68737"/>
              <a:gd name="adj2" fmla="val -1309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iProver</a:t>
            </a:r>
            <a:endParaRPr lang="cs-CZ" sz="1500" dirty="0"/>
          </a:p>
        </p:txBody>
      </p:sp>
      <p:sp>
        <p:nvSpPr>
          <p:cNvPr id="14" name="Obdélníkový bublinový popisek 13"/>
          <p:cNvSpPr/>
          <p:nvPr/>
        </p:nvSpPr>
        <p:spPr>
          <a:xfrm>
            <a:off x="7812360" y="2863899"/>
            <a:ext cx="971064" cy="284341"/>
          </a:xfrm>
          <a:prstGeom prst="wedgeRectCallout">
            <a:avLst>
              <a:gd name="adj1" fmla="val -68737"/>
              <a:gd name="adj2" fmla="val -22025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Mace</a:t>
            </a:r>
            <a:endParaRPr lang="cs-CZ" sz="1500" dirty="0"/>
          </a:p>
        </p:txBody>
      </p:sp>
      <p:sp>
        <p:nvSpPr>
          <p:cNvPr id="10" name="Obdélníkový bublinový popisek 9"/>
          <p:cNvSpPr/>
          <p:nvPr/>
        </p:nvSpPr>
        <p:spPr>
          <a:xfrm>
            <a:off x="5903104" y="4725144"/>
            <a:ext cx="2880320" cy="1152128"/>
          </a:xfrm>
          <a:prstGeom prst="wedgeRectCallout">
            <a:avLst>
              <a:gd name="adj1" fmla="val -29642"/>
              <a:gd name="adj2" fmla="val -201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Portfoliový hledač modelů s rozvrhem MiniSat+E (1 minuta) a iProver (1 minuta) by za 2 minuty vyřešil 883 problémů.</a:t>
            </a:r>
            <a:endParaRPr lang="cs-CZ" sz="1500" dirty="0"/>
          </a:p>
        </p:txBody>
      </p:sp>
      <p:sp>
        <p:nvSpPr>
          <p:cNvPr id="15" name="Obdélníkový bublinový popisek 14"/>
          <p:cNvSpPr/>
          <p:nvPr/>
        </p:nvSpPr>
        <p:spPr>
          <a:xfrm>
            <a:off x="5253986" y="1578822"/>
            <a:ext cx="542150" cy="284341"/>
          </a:xfrm>
          <a:prstGeom prst="wedgeRectCallout">
            <a:avLst>
              <a:gd name="adj1" fmla="val -71353"/>
              <a:gd name="adj2" fmla="val 5539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831</a:t>
            </a:r>
            <a:endParaRPr lang="cs-CZ" sz="1500" dirty="0"/>
          </a:p>
        </p:txBody>
      </p:sp>
      <p:sp>
        <p:nvSpPr>
          <p:cNvPr id="16" name="Obdélníkový bublinový popisek 15"/>
          <p:cNvSpPr/>
          <p:nvPr/>
        </p:nvSpPr>
        <p:spPr>
          <a:xfrm>
            <a:off x="6732240" y="1578822"/>
            <a:ext cx="542150" cy="284341"/>
          </a:xfrm>
          <a:prstGeom prst="wedgeRectCallout">
            <a:avLst>
              <a:gd name="adj1" fmla="val 87939"/>
              <a:gd name="adj2" fmla="val 5539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839</a:t>
            </a:r>
            <a:endParaRPr lang="cs-CZ" sz="1500" dirty="0"/>
          </a:p>
        </p:txBody>
      </p:sp>
      <p:sp>
        <p:nvSpPr>
          <p:cNvPr id="17" name="Obdélníkový bublinový popisek 16"/>
          <p:cNvSpPr/>
          <p:nvPr/>
        </p:nvSpPr>
        <p:spPr>
          <a:xfrm>
            <a:off x="5076056" y="3356992"/>
            <a:ext cx="542150" cy="284341"/>
          </a:xfrm>
          <a:prstGeom prst="wedgeRectCallout">
            <a:avLst>
              <a:gd name="adj1" fmla="val -35435"/>
              <a:gd name="adj2" fmla="val -9944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575</a:t>
            </a:r>
            <a:endParaRPr lang="cs-CZ" sz="1500" dirty="0"/>
          </a:p>
        </p:txBody>
      </p:sp>
      <p:sp>
        <p:nvSpPr>
          <p:cNvPr id="18" name="Obdélníkový bublinový popisek 17"/>
          <p:cNvSpPr/>
          <p:nvPr/>
        </p:nvSpPr>
        <p:spPr>
          <a:xfrm>
            <a:off x="6732240" y="2149352"/>
            <a:ext cx="542150" cy="284341"/>
          </a:xfrm>
          <a:prstGeom prst="wedgeRectCallout">
            <a:avLst>
              <a:gd name="adj1" fmla="val 84815"/>
              <a:gd name="adj2" fmla="val 613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500" dirty="0" smtClean="0"/>
              <a:t>707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12443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Navrhli jsme a vyzkoušeli jsme nové modifikace metody MACE.</a:t>
            </a:r>
          </a:p>
          <a:p>
            <a:r>
              <a:rPr lang="cs-CZ" dirty="0" smtClean="0"/>
              <a:t>Crossbow s řešičem MiniSat je obvykle rychlejší než Paradox a spotřebuje méně paměti.</a:t>
            </a:r>
          </a:p>
          <a:p>
            <a:r>
              <a:rPr lang="cs-CZ" dirty="0" smtClean="0"/>
              <a:t>Pro každý z testovaných programů existují problémy, pro něž je daný program lepší než ostatní testované programy.</a:t>
            </a:r>
          </a:p>
          <a:p>
            <a:r>
              <a:rPr lang="cs-CZ" dirty="0" smtClean="0"/>
              <a:t>Z testovaných programů pouze Crossbow a Mace4 podporují hledání všech neizomorfních modelů dané velikosti.</a:t>
            </a:r>
          </a:p>
        </p:txBody>
      </p:sp>
    </p:spTree>
    <p:extLst>
      <p:ext uri="{BB962C8B-B14F-4D97-AF65-F5344CB8AC3E}">
        <p14:creationId xmlns:p14="http://schemas.microsoft.com/office/powerpoint/2010/main" val="33791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3E37C-373D-44F7-AA57-E1AD5F6F2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Matematická prezentace s konstantou pí (širokoúhlá)</Template>
  <TotalTime>0</TotalTime>
  <Words>465</Words>
  <Application>Microsoft Office PowerPoint</Application>
  <PresentationFormat>Předvádění na obrazovce (4:3)</PresentationFormat>
  <Paragraphs>262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Euphemia</vt:lpstr>
      <vt:lpstr>Math_16x9</vt:lpstr>
      <vt:lpstr>Automatická konstrukce modelů</vt:lpstr>
      <vt:lpstr>Řešená úloha</vt:lpstr>
      <vt:lpstr>Metoda MACE – úvod</vt:lpstr>
      <vt:lpstr>Metoda MACE – zplošťování</vt:lpstr>
      <vt:lpstr>Metoda MACE – vlastnosti</vt:lpstr>
      <vt:lpstr>Crossbow</vt:lpstr>
      <vt:lpstr>Experimentální srovnání</vt:lpstr>
      <vt:lpstr>Experimentální srovnání</vt:lpstr>
      <vt:lpstr>Shrnutí</vt:lpstr>
      <vt:lpstr>Děkuji za pozornost!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2015-09-06T08:12:28Z</dcterms:created>
  <dcterms:modified xsi:type="dcterms:W3CDTF">2015-09-07T08:35:10Z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