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58" r:id="rId1"/>
  </p:sldMasterIdLst>
  <p:notesMasterIdLst>
    <p:notesMasterId r:id="rId38"/>
  </p:notesMasterIdLst>
  <p:handoutMasterIdLst>
    <p:handoutMasterId r:id="rId39"/>
  </p:handoutMasterIdLst>
  <p:sldIdLst>
    <p:sldId id="286" r:id="rId2"/>
    <p:sldId id="288" r:id="rId3"/>
    <p:sldId id="289" r:id="rId4"/>
    <p:sldId id="291" r:id="rId5"/>
    <p:sldId id="290" r:id="rId6"/>
    <p:sldId id="292" r:id="rId7"/>
    <p:sldId id="293" r:id="rId8"/>
    <p:sldId id="294" r:id="rId9"/>
    <p:sldId id="295" r:id="rId10"/>
    <p:sldId id="336" r:id="rId11"/>
    <p:sldId id="309" r:id="rId12"/>
    <p:sldId id="337" r:id="rId13"/>
    <p:sldId id="344" r:id="rId14"/>
    <p:sldId id="343" r:id="rId15"/>
    <p:sldId id="338" r:id="rId16"/>
    <p:sldId id="346" r:id="rId17"/>
    <p:sldId id="301" r:id="rId18"/>
    <p:sldId id="306" r:id="rId19"/>
    <p:sldId id="316" r:id="rId20"/>
    <p:sldId id="317" r:id="rId21"/>
    <p:sldId id="318" r:id="rId22"/>
    <p:sldId id="321" r:id="rId23"/>
    <p:sldId id="322" r:id="rId24"/>
    <p:sldId id="323" r:id="rId25"/>
    <p:sldId id="324" r:id="rId26"/>
    <p:sldId id="325" r:id="rId27"/>
    <p:sldId id="326" r:id="rId28"/>
    <p:sldId id="342" r:id="rId29"/>
    <p:sldId id="339" r:id="rId30"/>
    <p:sldId id="328" r:id="rId31"/>
    <p:sldId id="349" r:id="rId32"/>
    <p:sldId id="329" r:id="rId33"/>
    <p:sldId id="331" r:id="rId34"/>
    <p:sldId id="340" r:id="rId35"/>
    <p:sldId id="341" r:id="rId36"/>
    <p:sldId id="279" r:id="rId37"/>
  </p:sldIdLst>
  <p:sldSz cx="6858000" cy="5143500"/>
  <p:notesSz cx="9236075" cy="6950075"/>
  <p:embeddedFontLst>
    <p:embeddedFont>
      <p:font typeface="Dosis" panose="020B0604020202020204" charset="0"/>
      <p:regular r:id="rId40"/>
      <p:bold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Source Sans Pro" panose="020B0604020202020204" charset="0"/>
      <p:regular r:id="rId46"/>
      <p:bold r:id="rId47"/>
      <p:italic r:id="rId48"/>
      <p:boldItalic r:id="rId49"/>
    </p:embeddedFont>
    <p:embeddedFont>
      <p:font typeface="Roboto" panose="020B0604020202020204" charset="0"/>
      <p:regular r:id="rId50"/>
      <p:bold r:id="rId51"/>
      <p:italic r:id="rId52"/>
      <p:boldItalic r:id="rId53"/>
    </p:embeddedFont>
    <p:embeddedFont>
      <p:font typeface="Candara" panose="020E050203030302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7C4"/>
    <a:srgbClr val="415665"/>
    <a:srgbClr val="57A7B5"/>
    <a:srgbClr val="BCDCE1"/>
    <a:srgbClr val="DDEDF0"/>
    <a:srgbClr val="BBDBE1"/>
    <a:srgbClr val="1D405D"/>
    <a:srgbClr val="FFFFFF"/>
    <a:srgbClr val="132A3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1FC27E-6DFC-442C-912E-3FE1B70ECCED}">
  <a:tblStyle styleId="{CC1FC27E-6DFC-442C-912E-3FE1B70ECCE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5411" autoAdjust="0"/>
  </p:normalViewPr>
  <p:slideViewPr>
    <p:cSldViewPr snapToGrid="0">
      <p:cViewPr varScale="1">
        <p:scale>
          <a:sx n="114" d="100"/>
          <a:sy n="114" d="100"/>
        </p:scale>
        <p:origin x="624" y="8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583333333333331E-2"/>
          <c:y val="0.05"/>
          <c:w val="0.95416666666666672"/>
          <c:h val="0.9312500000000000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Pengujian</c:v>
                </c:pt>
                <c:pt idx="1">
                  <c:v>Lainnya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E682A-D3E4-48F0-BEDA-D58D3A675B57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220A2A8-DDBB-4CC5-9C99-C0327E374453}">
      <dgm:prSet phldrT="[Text]" custT="1"/>
      <dgm:spPr/>
      <dgm:t>
        <a:bodyPr/>
        <a:lstStyle/>
        <a:p>
          <a:pPr algn="l"/>
          <a:r>
            <a:rPr lang="en-US" sz="2000" dirty="0" err="1" smtClean="0">
              <a:latin typeface="Source Sans Pro" panose="020B0604020202020204" charset="0"/>
            </a:rPr>
            <a:t>Instrumentasi</a:t>
          </a:r>
          <a:r>
            <a:rPr lang="en-US" sz="2000" dirty="0" smtClean="0">
              <a:latin typeface="Source Sans Pro" panose="020B0604020202020204" charset="0"/>
            </a:rPr>
            <a:t> </a:t>
          </a:r>
          <a:r>
            <a:rPr lang="en-US" sz="2000" dirty="0" err="1" smtClean="0">
              <a:latin typeface="Source Sans Pro" panose="020B0604020202020204" charset="0"/>
            </a:rPr>
            <a:t>Otomatis</a:t>
          </a:r>
          <a:endParaRPr lang="en-US" sz="2000" dirty="0">
            <a:latin typeface="Source Sans Pro" panose="020B0604020202020204" charset="0"/>
          </a:endParaRPr>
        </a:p>
      </dgm:t>
    </dgm:pt>
    <dgm:pt modelId="{03369864-EC30-409E-AD41-C481B2B6A30F}" type="parTrans" cxnId="{A9BB2DCF-8C40-4447-8A0E-8EF865D5AFCA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E4417C8F-800D-40DD-B3FC-F65EEB51BB76}" type="sibTrans" cxnId="{A9BB2DCF-8C40-4447-8A0E-8EF865D5AFCA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93E2913D-92E6-4DB3-B231-31C4B09160C9}">
      <dgm:prSet phldrT="[Text]" custT="1"/>
      <dgm:spPr/>
      <dgm:t>
        <a:bodyPr/>
        <a:lstStyle/>
        <a:p>
          <a:pPr algn="l"/>
          <a:r>
            <a:rPr lang="en-US" sz="2000" dirty="0" err="1" smtClean="0">
              <a:latin typeface="Source Sans Pro" panose="020B0604020202020204" charset="0"/>
            </a:rPr>
            <a:t>Membangkitkan</a:t>
          </a:r>
          <a:r>
            <a:rPr lang="en-US" sz="2000" dirty="0" smtClean="0">
              <a:latin typeface="Source Sans Pro" panose="020B0604020202020204" charset="0"/>
            </a:rPr>
            <a:t> </a:t>
          </a:r>
          <a:r>
            <a:rPr lang="en-US" sz="2000" dirty="0" err="1" smtClean="0">
              <a:latin typeface="Source Sans Pro" panose="020B0604020202020204" charset="0"/>
            </a:rPr>
            <a:t>jalur</a:t>
          </a:r>
          <a:endParaRPr lang="en-US" sz="2000" dirty="0">
            <a:latin typeface="Source Sans Pro" panose="020B0604020202020204" charset="0"/>
          </a:endParaRPr>
        </a:p>
      </dgm:t>
    </dgm:pt>
    <dgm:pt modelId="{BD91C2CF-3916-4535-870A-B84D42353F49}" type="parTrans" cxnId="{B81D651F-D5DC-4EE6-86B6-E249F8C89087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00C5A36F-CAAB-47DD-9C9D-120E03BFE249}" type="sibTrans" cxnId="{B81D651F-D5DC-4EE6-86B6-E249F8C89087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1F82F226-3DFC-4F62-A9ED-D9E7BD2A0AE3}">
      <dgm:prSet phldrT="[Text]" custT="1"/>
      <dgm:spPr/>
      <dgm:t>
        <a:bodyPr/>
        <a:lstStyle/>
        <a:p>
          <a:pPr algn="l"/>
          <a:r>
            <a:rPr lang="en-US" sz="2000" dirty="0" err="1" smtClean="0">
              <a:latin typeface="Source Sans Pro" panose="020B0604020202020204" charset="0"/>
            </a:rPr>
            <a:t>Membangkitkan</a:t>
          </a:r>
          <a:r>
            <a:rPr lang="en-US" sz="2000" dirty="0" smtClean="0">
              <a:latin typeface="Source Sans Pro" panose="020B0604020202020204" charset="0"/>
            </a:rPr>
            <a:t> diagram CFG</a:t>
          </a:r>
          <a:endParaRPr lang="en-US" sz="2000" dirty="0">
            <a:latin typeface="Source Sans Pro" panose="020B0604020202020204" charset="0"/>
          </a:endParaRPr>
        </a:p>
      </dgm:t>
    </dgm:pt>
    <dgm:pt modelId="{E7461648-CC37-4FE9-91CA-D9308F494918}" type="parTrans" cxnId="{2BF683D7-992C-435E-9548-15D5F802C86A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7BB1035E-3628-49A7-A038-A436A39685AA}" type="sibTrans" cxnId="{2BF683D7-992C-435E-9548-15D5F802C86A}">
      <dgm:prSet/>
      <dgm:spPr/>
      <dgm:t>
        <a:bodyPr/>
        <a:lstStyle/>
        <a:p>
          <a:endParaRPr lang="en-US" sz="1600">
            <a:solidFill>
              <a:schemeClr val="accent1">
                <a:lumMod val="50000"/>
              </a:schemeClr>
            </a:solidFill>
            <a:latin typeface="Source Sans Pro" panose="020B0604020202020204" charset="0"/>
          </a:endParaRPr>
        </a:p>
      </dgm:t>
    </dgm:pt>
    <dgm:pt modelId="{F1F4C7DB-5BFF-4FA9-9EC6-4FE07A67B855}">
      <dgm:prSet phldrT="[Text]" custT="1"/>
      <dgm:spPr/>
      <dgm:t>
        <a:bodyPr/>
        <a:lstStyle/>
        <a:p>
          <a:r>
            <a:rPr lang="en-US" sz="1800" dirty="0" err="1" smtClean="0">
              <a:solidFill>
                <a:srgbClr val="415665"/>
              </a:solidFill>
              <a:latin typeface="Source Sans Pro" panose="020B0604020202020204" charset="0"/>
            </a:rPr>
            <a:t>Mempercepat</a:t>
          </a:r>
          <a:endParaRPr lang="en-US" sz="1800" dirty="0">
            <a:solidFill>
              <a:srgbClr val="415665"/>
            </a:solidFill>
            <a:latin typeface="Source Sans Pro" panose="020B0604020202020204" charset="0"/>
          </a:endParaRPr>
        </a:p>
      </dgm:t>
    </dgm:pt>
    <dgm:pt modelId="{9154CA83-7B74-4C0F-AE6B-F75189673601}" type="parTrans" cxnId="{92A7C998-857D-4504-9A37-C847E084E0E7}">
      <dgm:prSet/>
      <dgm:spPr/>
      <dgm:t>
        <a:bodyPr/>
        <a:lstStyle/>
        <a:p>
          <a:endParaRPr lang="en-US"/>
        </a:p>
      </dgm:t>
    </dgm:pt>
    <dgm:pt modelId="{9461E919-9F90-43D8-B58F-2A079D661DCF}" type="sibTrans" cxnId="{92A7C998-857D-4504-9A37-C847E084E0E7}">
      <dgm:prSet/>
      <dgm:spPr/>
      <dgm:t>
        <a:bodyPr/>
        <a:lstStyle/>
        <a:p>
          <a:endParaRPr lang="en-US"/>
        </a:p>
      </dgm:t>
    </dgm:pt>
    <dgm:pt modelId="{F070BD12-8BD2-4183-A545-5112A2DE820E}">
      <dgm:prSet phldrT="[Text]" custT="1"/>
      <dgm:spPr/>
      <dgm:t>
        <a:bodyPr/>
        <a:lstStyle/>
        <a:p>
          <a:r>
            <a:rPr lang="en-US" sz="1800" dirty="0" err="1" smtClean="0">
              <a:solidFill>
                <a:srgbClr val="415665"/>
              </a:solidFill>
              <a:latin typeface="Source Sans Pro" panose="020B0604020202020204" charset="0"/>
            </a:rPr>
            <a:t>Membangkitkan</a:t>
          </a:r>
          <a:r>
            <a:rPr lang="en-US" sz="1800" dirty="0" smtClean="0">
              <a:solidFill>
                <a:srgbClr val="415665"/>
              </a:solidFill>
              <a:latin typeface="Source Sans Pro" panose="020B0604020202020204" charset="0"/>
            </a:rPr>
            <a:t> data </a:t>
          </a:r>
          <a:r>
            <a:rPr lang="en-US" sz="1800" dirty="0" err="1" smtClean="0">
              <a:solidFill>
                <a:srgbClr val="415665"/>
              </a:solidFill>
              <a:latin typeface="Source Sans Pro" panose="020B0604020202020204" charset="0"/>
            </a:rPr>
            <a:t>uji</a:t>
          </a:r>
          <a:endParaRPr lang="en-US" sz="1800" dirty="0">
            <a:solidFill>
              <a:srgbClr val="415665"/>
            </a:solidFill>
            <a:latin typeface="Source Sans Pro" panose="020B0604020202020204" charset="0"/>
          </a:endParaRPr>
        </a:p>
      </dgm:t>
    </dgm:pt>
    <dgm:pt modelId="{B4BF3F13-A10D-4B9E-B618-74AEF7F3FFCA}" type="parTrans" cxnId="{3C9947E8-87DA-4566-9367-B28F817FF1C3}">
      <dgm:prSet/>
      <dgm:spPr/>
      <dgm:t>
        <a:bodyPr/>
        <a:lstStyle/>
        <a:p>
          <a:endParaRPr lang="en-US"/>
        </a:p>
      </dgm:t>
    </dgm:pt>
    <dgm:pt modelId="{CACF5DE3-6874-4465-AB91-0F291D3BF6D3}" type="sibTrans" cxnId="{3C9947E8-87DA-4566-9367-B28F817FF1C3}">
      <dgm:prSet/>
      <dgm:spPr/>
      <dgm:t>
        <a:bodyPr/>
        <a:lstStyle/>
        <a:p>
          <a:endParaRPr lang="en-US"/>
        </a:p>
      </dgm:t>
    </dgm:pt>
    <dgm:pt modelId="{6B45252A-5181-4592-8C36-6A93CA0FD71A}">
      <dgm:prSet phldrT="[Text]" custT="1"/>
      <dgm:spPr/>
      <dgm:t>
        <a:bodyPr/>
        <a:lstStyle/>
        <a:p>
          <a:r>
            <a:rPr lang="en-US" sz="1800" dirty="0" err="1" smtClean="0">
              <a:solidFill>
                <a:srgbClr val="415665"/>
              </a:solidFill>
              <a:latin typeface="Source Sans Pro" panose="020B0604020202020204" charset="0"/>
            </a:rPr>
            <a:t>Memahami</a:t>
          </a:r>
          <a:r>
            <a:rPr lang="en-US" sz="1800" dirty="0" smtClean="0">
              <a:solidFill>
                <a:srgbClr val="415665"/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rgbClr val="415665"/>
              </a:solidFill>
              <a:latin typeface="Source Sans Pro" panose="020B0604020202020204" charset="0"/>
            </a:rPr>
            <a:t>struktur</a:t>
          </a:r>
          <a:r>
            <a:rPr lang="en-US" sz="1800" dirty="0" smtClean="0">
              <a:solidFill>
                <a:srgbClr val="415665"/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rgbClr val="415665"/>
              </a:solidFill>
              <a:latin typeface="Source Sans Pro" panose="020B0604020202020204" charset="0"/>
            </a:rPr>
            <a:t>dan</a:t>
          </a:r>
          <a:r>
            <a:rPr lang="en-US" sz="1800" dirty="0" smtClean="0">
              <a:solidFill>
                <a:srgbClr val="415665"/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rgbClr val="415665"/>
              </a:solidFill>
              <a:latin typeface="Source Sans Pro" panose="020B0604020202020204" charset="0"/>
            </a:rPr>
            <a:t>alur</a:t>
          </a:r>
          <a:r>
            <a:rPr lang="en-US" sz="1800" dirty="0" smtClean="0">
              <a:solidFill>
                <a:srgbClr val="415665"/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rgbClr val="415665"/>
              </a:solidFill>
              <a:latin typeface="Source Sans Pro" panose="020B0604020202020204" charset="0"/>
            </a:rPr>
            <a:t>dari</a:t>
          </a:r>
          <a:r>
            <a:rPr lang="en-US" sz="1800" dirty="0" smtClean="0">
              <a:solidFill>
                <a:srgbClr val="415665"/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rgbClr val="415665"/>
              </a:solidFill>
              <a:latin typeface="Source Sans Pro" panose="020B0604020202020204" charset="0"/>
            </a:rPr>
            <a:t>suatu</a:t>
          </a:r>
          <a:r>
            <a:rPr lang="en-US" sz="1800" dirty="0" smtClean="0">
              <a:solidFill>
                <a:srgbClr val="415665"/>
              </a:solidFill>
              <a:latin typeface="Source Sans Pro" panose="020B0604020202020204" charset="0"/>
            </a:rPr>
            <a:t> program → </a:t>
          </a:r>
          <a:r>
            <a:rPr lang="en-US" sz="1800" i="1" dirty="0" smtClean="0">
              <a:solidFill>
                <a:srgbClr val="415665"/>
              </a:solidFill>
              <a:latin typeface="Source Sans Pro" panose="020B0604020202020204" charset="0"/>
            </a:rPr>
            <a:t>re-engineering </a:t>
          </a:r>
          <a:r>
            <a:rPr lang="en-US" sz="1800" dirty="0" err="1" smtClean="0">
              <a:solidFill>
                <a:srgbClr val="415665"/>
              </a:solidFill>
              <a:latin typeface="Source Sans Pro" panose="020B0604020202020204" charset="0"/>
            </a:rPr>
            <a:t>perangkat</a:t>
          </a:r>
          <a:r>
            <a:rPr lang="en-US" sz="1800" dirty="0" smtClean="0">
              <a:solidFill>
                <a:srgbClr val="415665"/>
              </a:solidFill>
              <a:latin typeface="Source Sans Pro" panose="020B0604020202020204" charset="0"/>
            </a:rPr>
            <a:t> </a:t>
          </a:r>
          <a:r>
            <a:rPr lang="en-US" sz="1800" dirty="0" err="1" smtClean="0">
              <a:solidFill>
                <a:srgbClr val="415665"/>
              </a:solidFill>
              <a:latin typeface="Source Sans Pro" panose="020B0604020202020204" charset="0"/>
            </a:rPr>
            <a:t>lunak</a:t>
          </a:r>
          <a:endParaRPr lang="en-US" sz="1800" dirty="0">
            <a:solidFill>
              <a:srgbClr val="415665"/>
            </a:solidFill>
            <a:latin typeface="Source Sans Pro" panose="020B0604020202020204" charset="0"/>
          </a:endParaRPr>
        </a:p>
      </dgm:t>
    </dgm:pt>
    <dgm:pt modelId="{13E80762-98E1-4F6B-AB00-373884057926}" type="parTrans" cxnId="{E6956B33-592B-4630-89E4-D17B4CC670D1}">
      <dgm:prSet/>
      <dgm:spPr/>
      <dgm:t>
        <a:bodyPr/>
        <a:lstStyle/>
        <a:p>
          <a:endParaRPr lang="en-US"/>
        </a:p>
      </dgm:t>
    </dgm:pt>
    <dgm:pt modelId="{63E127E6-0BB6-4566-959D-061EEDDACDE8}" type="sibTrans" cxnId="{E6956B33-592B-4630-89E4-D17B4CC670D1}">
      <dgm:prSet/>
      <dgm:spPr/>
      <dgm:t>
        <a:bodyPr/>
        <a:lstStyle/>
        <a:p>
          <a:endParaRPr lang="en-US"/>
        </a:p>
      </dgm:t>
    </dgm:pt>
    <dgm:pt modelId="{29612F79-BFB0-4D09-81F4-7C838FED3D43}" type="pres">
      <dgm:prSet presAssocID="{9A3E682A-D3E4-48F0-BEDA-D58D3A675B5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0BA278-9DFA-4F90-B0DB-F6B055FD24F4}" type="pres">
      <dgm:prSet presAssocID="{5220A2A8-DDBB-4CC5-9C99-C0327E374453}" presName="parentLin" presStyleCnt="0"/>
      <dgm:spPr/>
    </dgm:pt>
    <dgm:pt modelId="{495E49E2-937F-4D02-9C32-BD58D14290C7}" type="pres">
      <dgm:prSet presAssocID="{5220A2A8-DDBB-4CC5-9C99-C0327E37445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BCD8459-3D47-47F8-BF66-AABBE5B6DFBF}" type="pres">
      <dgm:prSet presAssocID="{5220A2A8-DDBB-4CC5-9C99-C0327E374453}" presName="parentText" presStyleLbl="node1" presStyleIdx="0" presStyleCnt="3">
        <dgm:presLayoutVars>
          <dgm:chMax val="0"/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13D5DA56-C6B3-4792-8BAF-05636211B93C}" type="pres">
      <dgm:prSet presAssocID="{5220A2A8-DDBB-4CC5-9C99-C0327E374453}" presName="negativeSpace" presStyleCnt="0"/>
      <dgm:spPr/>
    </dgm:pt>
    <dgm:pt modelId="{CF8F5470-7025-497C-8D48-AB568300B584}" type="pres">
      <dgm:prSet presAssocID="{5220A2A8-DDBB-4CC5-9C99-C0327E37445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6140D-11F7-4D44-BE8A-35E81560A839}" type="pres">
      <dgm:prSet presAssocID="{E4417C8F-800D-40DD-B3FC-F65EEB51BB76}" presName="spaceBetweenRectangles" presStyleCnt="0"/>
      <dgm:spPr/>
    </dgm:pt>
    <dgm:pt modelId="{D179A9CB-D35A-4D3D-92F9-7CCAA7888E1B}" type="pres">
      <dgm:prSet presAssocID="{93E2913D-92E6-4DB3-B231-31C4B09160C9}" presName="parentLin" presStyleCnt="0"/>
      <dgm:spPr/>
    </dgm:pt>
    <dgm:pt modelId="{3B96C92D-A293-4F07-9000-8D3A27FCF8BA}" type="pres">
      <dgm:prSet presAssocID="{93E2913D-92E6-4DB3-B231-31C4B09160C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D7712CC-CEDB-4FF7-A5C1-99F50F6893F1}" type="pres">
      <dgm:prSet presAssocID="{93E2913D-92E6-4DB3-B231-31C4B09160C9}" presName="parentText" presStyleLbl="node1" presStyleIdx="1" presStyleCnt="3">
        <dgm:presLayoutVars>
          <dgm:chMax val="0"/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72CA1759-B749-4CF8-817E-7E17F0B1111C}" type="pres">
      <dgm:prSet presAssocID="{93E2913D-92E6-4DB3-B231-31C4B09160C9}" presName="negativeSpace" presStyleCnt="0"/>
      <dgm:spPr/>
    </dgm:pt>
    <dgm:pt modelId="{D3727F0E-0449-49BB-818E-6FDDFE910689}" type="pres">
      <dgm:prSet presAssocID="{93E2913D-92E6-4DB3-B231-31C4B09160C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4C031-65E5-42B7-A9C6-5F29BB640E82}" type="pres">
      <dgm:prSet presAssocID="{00C5A36F-CAAB-47DD-9C9D-120E03BFE249}" presName="spaceBetweenRectangles" presStyleCnt="0"/>
      <dgm:spPr/>
    </dgm:pt>
    <dgm:pt modelId="{B4726AB8-0763-4232-AF6D-4678799332C4}" type="pres">
      <dgm:prSet presAssocID="{1F82F226-3DFC-4F62-A9ED-D9E7BD2A0AE3}" presName="parentLin" presStyleCnt="0"/>
      <dgm:spPr/>
    </dgm:pt>
    <dgm:pt modelId="{624AF949-496D-4B0A-9F09-7C06536E14B8}" type="pres">
      <dgm:prSet presAssocID="{1F82F226-3DFC-4F62-A9ED-D9E7BD2A0AE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CC2F30D-9EFC-485B-BBC2-BFC7DD7677B5}" type="pres">
      <dgm:prSet presAssocID="{1F82F226-3DFC-4F62-A9ED-D9E7BD2A0AE3}" presName="parentText" presStyleLbl="node1" presStyleIdx="2" presStyleCnt="3">
        <dgm:presLayoutVars>
          <dgm:chMax val="0"/>
          <dgm:bulletEnabled val="1"/>
        </dgm:presLayoutVars>
      </dgm:prSet>
      <dgm:spPr>
        <a:prstGeom prst="homePlate">
          <a:avLst/>
        </a:prstGeom>
      </dgm:spPr>
      <dgm:t>
        <a:bodyPr/>
        <a:lstStyle/>
        <a:p>
          <a:endParaRPr lang="en-US"/>
        </a:p>
      </dgm:t>
    </dgm:pt>
    <dgm:pt modelId="{4607290A-2A8A-4405-8127-589ABD6DFFA0}" type="pres">
      <dgm:prSet presAssocID="{1F82F226-3DFC-4F62-A9ED-D9E7BD2A0AE3}" presName="negativeSpace" presStyleCnt="0"/>
      <dgm:spPr/>
    </dgm:pt>
    <dgm:pt modelId="{3EA0EA17-3B05-4FAE-8488-2D590BCB6F8D}" type="pres">
      <dgm:prSet presAssocID="{1F82F226-3DFC-4F62-A9ED-D9E7BD2A0AE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9947E8-87DA-4566-9367-B28F817FF1C3}" srcId="{93E2913D-92E6-4DB3-B231-31C4B09160C9}" destId="{F070BD12-8BD2-4183-A545-5112A2DE820E}" srcOrd="0" destOrd="0" parTransId="{B4BF3F13-A10D-4B9E-B618-74AEF7F3FFCA}" sibTransId="{CACF5DE3-6874-4465-AB91-0F291D3BF6D3}"/>
    <dgm:cxn modelId="{E6956B33-592B-4630-89E4-D17B4CC670D1}" srcId="{1F82F226-3DFC-4F62-A9ED-D9E7BD2A0AE3}" destId="{6B45252A-5181-4592-8C36-6A93CA0FD71A}" srcOrd="0" destOrd="0" parTransId="{13E80762-98E1-4F6B-AB00-373884057926}" sibTransId="{63E127E6-0BB6-4566-959D-061EEDDACDE8}"/>
    <dgm:cxn modelId="{A7D14B3F-11DC-480E-B2E4-FF42409097AE}" type="presOf" srcId="{93E2913D-92E6-4DB3-B231-31C4B09160C9}" destId="{4D7712CC-CEDB-4FF7-A5C1-99F50F6893F1}" srcOrd="1" destOrd="0" presId="urn:microsoft.com/office/officeart/2005/8/layout/list1"/>
    <dgm:cxn modelId="{BEC47E64-80D3-4FAE-8E65-D08F458F582D}" type="presOf" srcId="{9A3E682A-D3E4-48F0-BEDA-D58D3A675B57}" destId="{29612F79-BFB0-4D09-81F4-7C838FED3D43}" srcOrd="0" destOrd="0" presId="urn:microsoft.com/office/officeart/2005/8/layout/list1"/>
    <dgm:cxn modelId="{90892D98-07CF-488D-92ED-DE29FF1CCA8F}" type="presOf" srcId="{93E2913D-92E6-4DB3-B231-31C4B09160C9}" destId="{3B96C92D-A293-4F07-9000-8D3A27FCF8BA}" srcOrd="0" destOrd="0" presId="urn:microsoft.com/office/officeart/2005/8/layout/list1"/>
    <dgm:cxn modelId="{B81D651F-D5DC-4EE6-86B6-E249F8C89087}" srcId="{9A3E682A-D3E4-48F0-BEDA-D58D3A675B57}" destId="{93E2913D-92E6-4DB3-B231-31C4B09160C9}" srcOrd="1" destOrd="0" parTransId="{BD91C2CF-3916-4535-870A-B84D42353F49}" sibTransId="{00C5A36F-CAAB-47DD-9C9D-120E03BFE249}"/>
    <dgm:cxn modelId="{5EEA3C82-2ED1-44EC-9FE9-72F00DC6B17A}" type="presOf" srcId="{6B45252A-5181-4592-8C36-6A93CA0FD71A}" destId="{3EA0EA17-3B05-4FAE-8488-2D590BCB6F8D}" srcOrd="0" destOrd="0" presId="urn:microsoft.com/office/officeart/2005/8/layout/list1"/>
    <dgm:cxn modelId="{92A7C998-857D-4504-9A37-C847E084E0E7}" srcId="{5220A2A8-DDBB-4CC5-9C99-C0327E374453}" destId="{F1F4C7DB-5BFF-4FA9-9EC6-4FE07A67B855}" srcOrd="0" destOrd="0" parTransId="{9154CA83-7B74-4C0F-AE6B-F75189673601}" sibTransId="{9461E919-9F90-43D8-B58F-2A079D661DCF}"/>
    <dgm:cxn modelId="{2998165B-4FFF-4E21-B6DA-E3B070C9B546}" type="presOf" srcId="{5220A2A8-DDBB-4CC5-9C99-C0327E374453}" destId="{CBCD8459-3D47-47F8-BF66-AABBE5B6DFBF}" srcOrd="1" destOrd="0" presId="urn:microsoft.com/office/officeart/2005/8/layout/list1"/>
    <dgm:cxn modelId="{6F9ED973-E7A1-44ED-BBDB-151F2937D933}" type="presOf" srcId="{F1F4C7DB-5BFF-4FA9-9EC6-4FE07A67B855}" destId="{CF8F5470-7025-497C-8D48-AB568300B584}" srcOrd="0" destOrd="0" presId="urn:microsoft.com/office/officeart/2005/8/layout/list1"/>
    <dgm:cxn modelId="{A9BB2DCF-8C40-4447-8A0E-8EF865D5AFCA}" srcId="{9A3E682A-D3E4-48F0-BEDA-D58D3A675B57}" destId="{5220A2A8-DDBB-4CC5-9C99-C0327E374453}" srcOrd="0" destOrd="0" parTransId="{03369864-EC30-409E-AD41-C481B2B6A30F}" sibTransId="{E4417C8F-800D-40DD-B3FC-F65EEB51BB76}"/>
    <dgm:cxn modelId="{920B3C9B-476C-4671-B6D4-542449FCF233}" type="presOf" srcId="{F070BD12-8BD2-4183-A545-5112A2DE820E}" destId="{D3727F0E-0449-49BB-818E-6FDDFE910689}" srcOrd="0" destOrd="0" presId="urn:microsoft.com/office/officeart/2005/8/layout/list1"/>
    <dgm:cxn modelId="{854A96EF-0DBB-4FEE-A235-A6510A17311B}" type="presOf" srcId="{5220A2A8-DDBB-4CC5-9C99-C0327E374453}" destId="{495E49E2-937F-4D02-9C32-BD58D14290C7}" srcOrd="0" destOrd="0" presId="urn:microsoft.com/office/officeart/2005/8/layout/list1"/>
    <dgm:cxn modelId="{B0E3973E-F709-4D26-BA83-FDD5D9053E54}" type="presOf" srcId="{1F82F226-3DFC-4F62-A9ED-D9E7BD2A0AE3}" destId="{ECC2F30D-9EFC-485B-BBC2-BFC7DD7677B5}" srcOrd="1" destOrd="0" presId="urn:microsoft.com/office/officeart/2005/8/layout/list1"/>
    <dgm:cxn modelId="{2BF683D7-992C-435E-9548-15D5F802C86A}" srcId="{9A3E682A-D3E4-48F0-BEDA-D58D3A675B57}" destId="{1F82F226-3DFC-4F62-A9ED-D9E7BD2A0AE3}" srcOrd="2" destOrd="0" parTransId="{E7461648-CC37-4FE9-91CA-D9308F494918}" sibTransId="{7BB1035E-3628-49A7-A038-A436A39685AA}"/>
    <dgm:cxn modelId="{BE5B3259-DCA6-4966-9985-3340941188A4}" type="presOf" srcId="{1F82F226-3DFC-4F62-A9ED-D9E7BD2A0AE3}" destId="{624AF949-496D-4B0A-9F09-7C06536E14B8}" srcOrd="0" destOrd="0" presId="urn:microsoft.com/office/officeart/2005/8/layout/list1"/>
    <dgm:cxn modelId="{2DF06B07-4CBF-4525-B2BE-9E69204A6F54}" type="presParOf" srcId="{29612F79-BFB0-4D09-81F4-7C838FED3D43}" destId="{A00BA278-9DFA-4F90-B0DB-F6B055FD24F4}" srcOrd="0" destOrd="0" presId="urn:microsoft.com/office/officeart/2005/8/layout/list1"/>
    <dgm:cxn modelId="{05A8F728-F8AB-4CC9-B9DE-F89FF2E5AB24}" type="presParOf" srcId="{A00BA278-9DFA-4F90-B0DB-F6B055FD24F4}" destId="{495E49E2-937F-4D02-9C32-BD58D14290C7}" srcOrd="0" destOrd="0" presId="urn:microsoft.com/office/officeart/2005/8/layout/list1"/>
    <dgm:cxn modelId="{76D5F75F-63D0-44BB-A08A-01FC458FC6D9}" type="presParOf" srcId="{A00BA278-9DFA-4F90-B0DB-F6B055FD24F4}" destId="{CBCD8459-3D47-47F8-BF66-AABBE5B6DFBF}" srcOrd="1" destOrd="0" presId="urn:microsoft.com/office/officeart/2005/8/layout/list1"/>
    <dgm:cxn modelId="{9EF974F2-2DA1-4C9D-AF7E-0B1D10C75D1D}" type="presParOf" srcId="{29612F79-BFB0-4D09-81F4-7C838FED3D43}" destId="{13D5DA56-C6B3-4792-8BAF-05636211B93C}" srcOrd="1" destOrd="0" presId="urn:microsoft.com/office/officeart/2005/8/layout/list1"/>
    <dgm:cxn modelId="{D3AEDA79-CB5F-43F2-83B0-C07854680955}" type="presParOf" srcId="{29612F79-BFB0-4D09-81F4-7C838FED3D43}" destId="{CF8F5470-7025-497C-8D48-AB568300B584}" srcOrd="2" destOrd="0" presId="urn:microsoft.com/office/officeart/2005/8/layout/list1"/>
    <dgm:cxn modelId="{5B44D2A3-F8B1-4C37-B2C8-2CE5A13DD393}" type="presParOf" srcId="{29612F79-BFB0-4D09-81F4-7C838FED3D43}" destId="{C826140D-11F7-4D44-BE8A-35E81560A839}" srcOrd="3" destOrd="0" presId="urn:microsoft.com/office/officeart/2005/8/layout/list1"/>
    <dgm:cxn modelId="{4ED69FC2-25BE-43F9-AE16-967CBBD0C971}" type="presParOf" srcId="{29612F79-BFB0-4D09-81F4-7C838FED3D43}" destId="{D179A9CB-D35A-4D3D-92F9-7CCAA7888E1B}" srcOrd="4" destOrd="0" presId="urn:microsoft.com/office/officeart/2005/8/layout/list1"/>
    <dgm:cxn modelId="{856C8609-81F5-4941-8195-5E753D164D81}" type="presParOf" srcId="{D179A9CB-D35A-4D3D-92F9-7CCAA7888E1B}" destId="{3B96C92D-A293-4F07-9000-8D3A27FCF8BA}" srcOrd="0" destOrd="0" presId="urn:microsoft.com/office/officeart/2005/8/layout/list1"/>
    <dgm:cxn modelId="{523E5968-CD9A-4B31-9728-7D34035EB0A8}" type="presParOf" srcId="{D179A9CB-D35A-4D3D-92F9-7CCAA7888E1B}" destId="{4D7712CC-CEDB-4FF7-A5C1-99F50F6893F1}" srcOrd="1" destOrd="0" presId="urn:microsoft.com/office/officeart/2005/8/layout/list1"/>
    <dgm:cxn modelId="{B3B3B788-BDF4-4831-8DBA-48F6CB84F829}" type="presParOf" srcId="{29612F79-BFB0-4D09-81F4-7C838FED3D43}" destId="{72CA1759-B749-4CF8-817E-7E17F0B1111C}" srcOrd="5" destOrd="0" presId="urn:microsoft.com/office/officeart/2005/8/layout/list1"/>
    <dgm:cxn modelId="{42E61815-C6AC-4FEC-A48A-3311FED03CC0}" type="presParOf" srcId="{29612F79-BFB0-4D09-81F4-7C838FED3D43}" destId="{D3727F0E-0449-49BB-818E-6FDDFE910689}" srcOrd="6" destOrd="0" presId="urn:microsoft.com/office/officeart/2005/8/layout/list1"/>
    <dgm:cxn modelId="{532217A0-556D-44A3-864E-B78B9FC22076}" type="presParOf" srcId="{29612F79-BFB0-4D09-81F4-7C838FED3D43}" destId="{A774C031-65E5-42B7-A9C6-5F29BB640E82}" srcOrd="7" destOrd="0" presId="urn:microsoft.com/office/officeart/2005/8/layout/list1"/>
    <dgm:cxn modelId="{276BE946-F9C9-4AB2-9CF1-A90E01B4E6CE}" type="presParOf" srcId="{29612F79-BFB0-4D09-81F4-7C838FED3D43}" destId="{B4726AB8-0763-4232-AF6D-4678799332C4}" srcOrd="8" destOrd="0" presId="urn:microsoft.com/office/officeart/2005/8/layout/list1"/>
    <dgm:cxn modelId="{E919C07F-C79A-46E6-80FA-E855C8014AE4}" type="presParOf" srcId="{B4726AB8-0763-4232-AF6D-4678799332C4}" destId="{624AF949-496D-4B0A-9F09-7C06536E14B8}" srcOrd="0" destOrd="0" presId="urn:microsoft.com/office/officeart/2005/8/layout/list1"/>
    <dgm:cxn modelId="{50A0C989-DEF8-43CE-8171-0C755C03F619}" type="presParOf" srcId="{B4726AB8-0763-4232-AF6D-4678799332C4}" destId="{ECC2F30D-9EFC-485B-BBC2-BFC7DD7677B5}" srcOrd="1" destOrd="0" presId="urn:microsoft.com/office/officeart/2005/8/layout/list1"/>
    <dgm:cxn modelId="{AB1900CD-B926-4EE9-9A4A-3CE383B9F7F9}" type="presParOf" srcId="{29612F79-BFB0-4D09-81F4-7C838FED3D43}" destId="{4607290A-2A8A-4405-8127-589ABD6DFFA0}" srcOrd="9" destOrd="0" presId="urn:microsoft.com/office/officeart/2005/8/layout/list1"/>
    <dgm:cxn modelId="{0D9C20F6-28F7-444B-BFBF-ADE848898DF8}" type="presParOf" srcId="{29612F79-BFB0-4D09-81F4-7C838FED3D43}" destId="{3EA0EA17-3B05-4FAE-8488-2D590BCB6F8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2D01DC-063F-4825-A5A1-71D6C7BFFCF9}" type="doc">
      <dgm:prSet loTypeId="urn:microsoft.com/office/officeart/2005/8/layout/hProcess9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B8FAD32-17BC-4AE0-B0E8-080ED2FE34E7}">
      <dgm:prSet phldrT="[Text]"/>
      <dgm:spPr/>
      <dgm:t>
        <a:bodyPr/>
        <a:lstStyle/>
        <a:p>
          <a:r>
            <a:rPr lang="en-US" dirty="0" err="1" smtClean="0">
              <a:latin typeface="Source Sans Pro" panose="020B0604020202020204" charset="0"/>
            </a:rPr>
            <a:t>Analisis</a:t>
          </a:r>
          <a:endParaRPr lang="en-US" dirty="0">
            <a:latin typeface="Source Sans Pro" panose="020B0604020202020204" charset="0"/>
          </a:endParaRPr>
        </a:p>
      </dgm:t>
    </dgm:pt>
    <dgm:pt modelId="{5BAC0954-65DF-4924-A99F-5D3D385AC6E5}" type="parTrans" cxnId="{B65AB80F-0329-438C-BF27-DD7CB26485F6}">
      <dgm:prSet/>
      <dgm:spPr/>
      <dgm:t>
        <a:bodyPr/>
        <a:lstStyle/>
        <a:p>
          <a:endParaRPr lang="en-US"/>
        </a:p>
      </dgm:t>
    </dgm:pt>
    <dgm:pt modelId="{E3617AEE-DEFD-41A8-BB8C-FDFC3E371ADE}" type="sibTrans" cxnId="{B65AB80F-0329-438C-BF27-DD7CB26485F6}">
      <dgm:prSet/>
      <dgm:spPr/>
      <dgm:t>
        <a:bodyPr/>
        <a:lstStyle/>
        <a:p>
          <a:endParaRPr lang="en-US"/>
        </a:p>
      </dgm:t>
    </dgm:pt>
    <dgm:pt modelId="{E0540BB4-16C3-4BAF-B5A6-6E886C33D24F}">
      <dgm:prSet phldrT="[Text]"/>
      <dgm:spPr/>
      <dgm:t>
        <a:bodyPr/>
        <a:lstStyle/>
        <a:p>
          <a:r>
            <a:rPr lang="en-US" dirty="0" err="1" smtClean="0">
              <a:latin typeface="Source Sans Pro" panose="020B0604020202020204" charset="0"/>
            </a:rPr>
            <a:t>Perancangan</a:t>
          </a:r>
          <a:endParaRPr lang="en-US" dirty="0">
            <a:latin typeface="Source Sans Pro" panose="020B0604020202020204" charset="0"/>
          </a:endParaRPr>
        </a:p>
      </dgm:t>
    </dgm:pt>
    <dgm:pt modelId="{FCC37ED5-2F2D-400F-AF46-2FB2E45C8D9E}" type="parTrans" cxnId="{6A2ABCA6-238A-4992-8D9E-B997CFD67B90}">
      <dgm:prSet/>
      <dgm:spPr/>
      <dgm:t>
        <a:bodyPr/>
        <a:lstStyle/>
        <a:p>
          <a:endParaRPr lang="en-US"/>
        </a:p>
      </dgm:t>
    </dgm:pt>
    <dgm:pt modelId="{AA819EF1-F588-4FFB-90E3-ADEFF7E1C341}" type="sibTrans" cxnId="{6A2ABCA6-238A-4992-8D9E-B997CFD67B90}">
      <dgm:prSet/>
      <dgm:spPr/>
      <dgm:t>
        <a:bodyPr/>
        <a:lstStyle/>
        <a:p>
          <a:endParaRPr lang="en-US"/>
        </a:p>
      </dgm:t>
    </dgm:pt>
    <dgm:pt modelId="{07672D8D-2B67-4BF7-B528-8D2F5EED2ED2}">
      <dgm:prSet phldrT="[Text]"/>
      <dgm:spPr/>
      <dgm:t>
        <a:bodyPr/>
        <a:lstStyle/>
        <a:p>
          <a:r>
            <a:rPr lang="en-US" dirty="0" err="1" smtClean="0">
              <a:latin typeface="Source Sans Pro" panose="020B0604020202020204" charset="0"/>
            </a:rPr>
            <a:t>Implementasi</a:t>
          </a:r>
          <a:endParaRPr lang="en-US" dirty="0">
            <a:latin typeface="Source Sans Pro" panose="020B0604020202020204" charset="0"/>
          </a:endParaRPr>
        </a:p>
      </dgm:t>
    </dgm:pt>
    <dgm:pt modelId="{60942021-9097-48A6-9951-00FC84C5839A}" type="parTrans" cxnId="{1839E42B-17D2-4739-8A58-1738A55AA27D}">
      <dgm:prSet/>
      <dgm:spPr/>
      <dgm:t>
        <a:bodyPr/>
        <a:lstStyle/>
        <a:p>
          <a:endParaRPr lang="en-US"/>
        </a:p>
      </dgm:t>
    </dgm:pt>
    <dgm:pt modelId="{0AF51379-C58A-4382-A144-BDCADEC2B6B9}" type="sibTrans" cxnId="{1839E42B-17D2-4739-8A58-1738A55AA27D}">
      <dgm:prSet/>
      <dgm:spPr/>
      <dgm:t>
        <a:bodyPr/>
        <a:lstStyle/>
        <a:p>
          <a:endParaRPr lang="en-US"/>
        </a:p>
      </dgm:t>
    </dgm:pt>
    <dgm:pt modelId="{A10DA3FA-F606-4D60-BAFD-FF17AC62BD57}">
      <dgm:prSet phldrT="[Text]"/>
      <dgm:spPr/>
      <dgm:t>
        <a:bodyPr/>
        <a:lstStyle/>
        <a:p>
          <a:r>
            <a:rPr lang="en-US" dirty="0" err="1" smtClean="0">
              <a:latin typeface="Source Sans Pro" panose="020B0604020202020204" charset="0"/>
            </a:rPr>
            <a:t>Pengujian</a:t>
          </a:r>
          <a:endParaRPr lang="en-US" dirty="0">
            <a:latin typeface="Source Sans Pro" panose="020B0604020202020204" charset="0"/>
          </a:endParaRPr>
        </a:p>
      </dgm:t>
    </dgm:pt>
    <dgm:pt modelId="{D643CEA7-8738-4E39-8451-001491DFDD0B}" type="parTrans" cxnId="{CF8A9782-6EBE-40AD-8693-6C8C0A37617D}">
      <dgm:prSet/>
      <dgm:spPr/>
      <dgm:t>
        <a:bodyPr/>
        <a:lstStyle/>
        <a:p>
          <a:endParaRPr lang="en-US"/>
        </a:p>
      </dgm:t>
    </dgm:pt>
    <dgm:pt modelId="{C94936D2-4BCE-4EF1-8208-FCBA772776F1}" type="sibTrans" cxnId="{CF8A9782-6EBE-40AD-8693-6C8C0A37617D}">
      <dgm:prSet/>
      <dgm:spPr/>
      <dgm:t>
        <a:bodyPr/>
        <a:lstStyle/>
        <a:p>
          <a:endParaRPr lang="en-US"/>
        </a:p>
      </dgm:t>
    </dgm:pt>
    <dgm:pt modelId="{879FB042-1971-434A-8BA1-FFDC97055FA0}" type="pres">
      <dgm:prSet presAssocID="{712D01DC-063F-4825-A5A1-71D6C7BFFCF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AD735B-45E6-4FFB-9292-3BF4081B5527}" type="pres">
      <dgm:prSet presAssocID="{712D01DC-063F-4825-A5A1-71D6C7BFFCF9}" presName="arrow" presStyleLbl="bgShp" presStyleIdx="0" presStyleCnt="1"/>
      <dgm:spPr/>
    </dgm:pt>
    <dgm:pt modelId="{D5DF2259-ED66-449E-9F52-3ACF6B7AA0A6}" type="pres">
      <dgm:prSet presAssocID="{712D01DC-063F-4825-A5A1-71D6C7BFFCF9}" presName="linearProcess" presStyleCnt="0"/>
      <dgm:spPr/>
    </dgm:pt>
    <dgm:pt modelId="{6F8601C0-123A-4A92-9605-9D9A351038AD}" type="pres">
      <dgm:prSet presAssocID="{4B8FAD32-17BC-4AE0-B0E8-080ED2FE34E7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0C215-168C-4CC1-B5FF-767AB6A980B4}" type="pres">
      <dgm:prSet presAssocID="{E3617AEE-DEFD-41A8-BB8C-FDFC3E371ADE}" presName="sibTrans" presStyleCnt="0"/>
      <dgm:spPr/>
    </dgm:pt>
    <dgm:pt modelId="{0C389756-8E27-425C-93A7-1F122AB3A498}" type="pres">
      <dgm:prSet presAssocID="{E0540BB4-16C3-4BAF-B5A6-6E886C33D24F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ED828-E30E-47E8-BC99-6328A9D8AD7A}" type="pres">
      <dgm:prSet presAssocID="{AA819EF1-F588-4FFB-90E3-ADEFF7E1C341}" presName="sibTrans" presStyleCnt="0"/>
      <dgm:spPr/>
    </dgm:pt>
    <dgm:pt modelId="{8C6F6F11-0F0B-4F42-91AB-3CACEA25B23E}" type="pres">
      <dgm:prSet presAssocID="{07672D8D-2B67-4BF7-B528-8D2F5EED2ED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DDCA35-6BD3-4A0E-B3D0-ABC1425389D5}" type="pres">
      <dgm:prSet presAssocID="{0AF51379-C58A-4382-A144-BDCADEC2B6B9}" presName="sibTrans" presStyleCnt="0"/>
      <dgm:spPr/>
    </dgm:pt>
    <dgm:pt modelId="{ABB1979C-B098-4B33-BBEE-84A63DE08A5F}" type="pres">
      <dgm:prSet presAssocID="{A10DA3FA-F606-4D60-BAFD-FF17AC62BD57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6C3F50-133B-4AD0-B167-9CC91A411D57}" type="presOf" srcId="{712D01DC-063F-4825-A5A1-71D6C7BFFCF9}" destId="{879FB042-1971-434A-8BA1-FFDC97055FA0}" srcOrd="0" destOrd="0" presId="urn:microsoft.com/office/officeart/2005/8/layout/hProcess9"/>
    <dgm:cxn modelId="{5E9C687B-C24B-442F-A6AE-809682F1555B}" type="presOf" srcId="{A10DA3FA-F606-4D60-BAFD-FF17AC62BD57}" destId="{ABB1979C-B098-4B33-BBEE-84A63DE08A5F}" srcOrd="0" destOrd="0" presId="urn:microsoft.com/office/officeart/2005/8/layout/hProcess9"/>
    <dgm:cxn modelId="{6E2A9A54-6149-4A94-960F-6136CECC99B6}" type="presOf" srcId="{07672D8D-2B67-4BF7-B528-8D2F5EED2ED2}" destId="{8C6F6F11-0F0B-4F42-91AB-3CACEA25B23E}" srcOrd="0" destOrd="0" presId="urn:microsoft.com/office/officeart/2005/8/layout/hProcess9"/>
    <dgm:cxn modelId="{1839E42B-17D2-4739-8A58-1738A55AA27D}" srcId="{712D01DC-063F-4825-A5A1-71D6C7BFFCF9}" destId="{07672D8D-2B67-4BF7-B528-8D2F5EED2ED2}" srcOrd="2" destOrd="0" parTransId="{60942021-9097-48A6-9951-00FC84C5839A}" sibTransId="{0AF51379-C58A-4382-A144-BDCADEC2B6B9}"/>
    <dgm:cxn modelId="{6A2ABCA6-238A-4992-8D9E-B997CFD67B90}" srcId="{712D01DC-063F-4825-A5A1-71D6C7BFFCF9}" destId="{E0540BB4-16C3-4BAF-B5A6-6E886C33D24F}" srcOrd="1" destOrd="0" parTransId="{FCC37ED5-2F2D-400F-AF46-2FB2E45C8D9E}" sibTransId="{AA819EF1-F588-4FFB-90E3-ADEFF7E1C341}"/>
    <dgm:cxn modelId="{B65AB80F-0329-438C-BF27-DD7CB26485F6}" srcId="{712D01DC-063F-4825-A5A1-71D6C7BFFCF9}" destId="{4B8FAD32-17BC-4AE0-B0E8-080ED2FE34E7}" srcOrd="0" destOrd="0" parTransId="{5BAC0954-65DF-4924-A99F-5D3D385AC6E5}" sibTransId="{E3617AEE-DEFD-41A8-BB8C-FDFC3E371ADE}"/>
    <dgm:cxn modelId="{CF8A9782-6EBE-40AD-8693-6C8C0A37617D}" srcId="{712D01DC-063F-4825-A5A1-71D6C7BFFCF9}" destId="{A10DA3FA-F606-4D60-BAFD-FF17AC62BD57}" srcOrd="3" destOrd="0" parTransId="{D643CEA7-8738-4E39-8451-001491DFDD0B}" sibTransId="{C94936D2-4BCE-4EF1-8208-FCBA772776F1}"/>
    <dgm:cxn modelId="{0B5158EB-407F-42EC-8534-A3F951B3F5F3}" type="presOf" srcId="{4B8FAD32-17BC-4AE0-B0E8-080ED2FE34E7}" destId="{6F8601C0-123A-4A92-9605-9D9A351038AD}" srcOrd="0" destOrd="0" presId="urn:microsoft.com/office/officeart/2005/8/layout/hProcess9"/>
    <dgm:cxn modelId="{10D7CA8E-4DCE-4045-AA52-40C10F904168}" type="presOf" srcId="{E0540BB4-16C3-4BAF-B5A6-6E886C33D24F}" destId="{0C389756-8E27-425C-93A7-1F122AB3A498}" srcOrd="0" destOrd="0" presId="urn:microsoft.com/office/officeart/2005/8/layout/hProcess9"/>
    <dgm:cxn modelId="{19FB9F0C-828A-41B5-B66F-0B394993C66D}" type="presParOf" srcId="{879FB042-1971-434A-8BA1-FFDC97055FA0}" destId="{63AD735B-45E6-4FFB-9292-3BF4081B5527}" srcOrd="0" destOrd="0" presId="urn:microsoft.com/office/officeart/2005/8/layout/hProcess9"/>
    <dgm:cxn modelId="{30094105-6096-4672-B9E5-45E74A0393DC}" type="presParOf" srcId="{879FB042-1971-434A-8BA1-FFDC97055FA0}" destId="{D5DF2259-ED66-449E-9F52-3ACF6B7AA0A6}" srcOrd="1" destOrd="0" presId="urn:microsoft.com/office/officeart/2005/8/layout/hProcess9"/>
    <dgm:cxn modelId="{2A09F557-F639-4382-87E3-BA21C9A888A3}" type="presParOf" srcId="{D5DF2259-ED66-449E-9F52-3ACF6B7AA0A6}" destId="{6F8601C0-123A-4A92-9605-9D9A351038AD}" srcOrd="0" destOrd="0" presId="urn:microsoft.com/office/officeart/2005/8/layout/hProcess9"/>
    <dgm:cxn modelId="{B16BD0AD-64AF-433D-8D0E-14FBD842EE11}" type="presParOf" srcId="{D5DF2259-ED66-449E-9F52-3ACF6B7AA0A6}" destId="{6EA0C215-168C-4CC1-B5FF-767AB6A980B4}" srcOrd="1" destOrd="0" presId="urn:microsoft.com/office/officeart/2005/8/layout/hProcess9"/>
    <dgm:cxn modelId="{162DD7F9-5DDD-4D44-8B44-BAD6BC539643}" type="presParOf" srcId="{D5DF2259-ED66-449E-9F52-3ACF6B7AA0A6}" destId="{0C389756-8E27-425C-93A7-1F122AB3A498}" srcOrd="2" destOrd="0" presId="urn:microsoft.com/office/officeart/2005/8/layout/hProcess9"/>
    <dgm:cxn modelId="{ABD4BFAA-E0AF-405E-850A-CCFEAE8985C7}" type="presParOf" srcId="{D5DF2259-ED66-449E-9F52-3ACF6B7AA0A6}" destId="{360ED828-E30E-47E8-BC99-6328A9D8AD7A}" srcOrd="3" destOrd="0" presId="urn:microsoft.com/office/officeart/2005/8/layout/hProcess9"/>
    <dgm:cxn modelId="{91D5E721-EE69-441C-95AF-0CD6B2992F72}" type="presParOf" srcId="{D5DF2259-ED66-449E-9F52-3ACF6B7AA0A6}" destId="{8C6F6F11-0F0B-4F42-91AB-3CACEA25B23E}" srcOrd="4" destOrd="0" presId="urn:microsoft.com/office/officeart/2005/8/layout/hProcess9"/>
    <dgm:cxn modelId="{DD86D6B1-6EAE-4F88-AD8A-15429DA9A275}" type="presParOf" srcId="{D5DF2259-ED66-449E-9F52-3ACF6B7AA0A6}" destId="{05DDCA35-6BD3-4A0E-B3D0-ABC1425389D5}" srcOrd="5" destOrd="0" presId="urn:microsoft.com/office/officeart/2005/8/layout/hProcess9"/>
    <dgm:cxn modelId="{F14A1C8A-CC01-4DA2-9E2A-CCE48DFB9452}" type="presParOf" srcId="{D5DF2259-ED66-449E-9F52-3ACF6B7AA0A6}" destId="{ABB1979C-B098-4B33-BBEE-84A63DE08A5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5D7493-1217-4AFD-A389-02D88B717F9C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8476BD9-7F49-4C1D-BCA5-B13C64555A79}">
      <dgm:prSet phldrT="[Text]"/>
      <dgm:spPr/>
      <dgm:t>
        <a:bodyPr/>
        <a:lstStyle/>
        <a:p>
          <a:r>
            <a:rPr lang="en-US" b="0" dirty="0" err="1" smtClean="0">
              <a:latin typeface="Source Sans Pro" panose="020B0604020202020204" charset="0"/>
            </a:rPr>
            <a:t>Mendefinisikan</a:t>
          </a:r>
          <a:r>
            <a:rPr lang="en-US" b="0" dirty="0" smtClean="0">
              <a:latin typeface="Source Sans Pro" panose="020B0604020202020204" charset="0"/>
            </a:rPr>
            <a:t> </a:t>
          </a:r>
          <a:r>
            <a:rPr lang="en-US" b="0" dirty="0" err="1" smtClean="0">
              <a:latin typeface="Source Sans Pro" panose="020B0604020202020204" charset="0"/>
            </a:rPr>
            <a:t>Kebutuhan</a:t>
          </a:r>
          <a:endParaRPr lang="en-US" b="0" dirty="0" smtClean="0">
            <a:latin typeface="Source Sans Pro" panose="020B0604020202020204" charset="0"/>
          </a:endParaRPr>
        </a:p>
      </dgm:t>
    </dgm:pt>
    <dgm:pt modelId="{D3151618-9939-48FD-8492-30505CCEB5D7}" type="parTrans" cxnId="{476C6D67-5229-4221-83B5-E6AF5562DC7F}">
      <dgm:prSet/>
      <dgm:spPr/>
      <dgm:t>
        <a:bodyPr/>
        <a:lstStyle/>
        <a:p>
          <a:endParaRPr lang="en-US"/>
        </a:p>
      </dgm:t>
    </dgm:pt>
    <dgm:pt modelId="{0DE3DB79-9AD0-4CA9-A1E6-79794A986376}" type="sibTrans" cxnId="{476C6D67-5229-4221-83B5-E6AF5562DC7F}">
      <dgm:prSet/>
      <dgm:spPr/>
      <dgm:t>
        <a:bodyPr/>
        <a:lstStyle/>
        <a:p>
          <a:endParaRPr lang="en-US"/>
        </a:p>
      </dgm:t>
    </dgm:pt>
    <dgm:pt modelId="{92980306-C1E3-48CA-948D-EF384944E6B8}">
      <dgm:prSet phldrT="[Text]"/>
      <dgm:spPr/>
      <dgm:t>
        <a:bodyPr/>
        <a:lstStyle/>
        <a:p>
          <a:pPr>
            <a:spcAft>
              <a:spcPts val="600"/>
            </a:spcAft>
          </a:pPr>
          <a:r>
            <a:rPr lang="en-US" b="0" dirty="0" err="1" smtClean="0">
              <a:latin typeface="Source Sans Pro" panose="020B0604020202020204" charset="0"/>
            </a:rPr>
            <a:t>Mengumpulkan</a:t>
          </a:r>
          <a:r>
            <a:rPr lang="en-US" b="0" dirty="0" smtClean="0">
              <a:latin typeface="Source Sans Pro" panose="020B0604020202020204" charset="0"/>
            </a:rPr>
            <a:t> </a:t>
          </a:r>
          <a:r>
            <a:rPr lang="en-US" b="0" dirty="0" err="1" smtClean="0">
              <a:latin typeface="Source Sans Pro" panose="020B0604020202020204" charset="0"/>
            </a:rPr>
            <a:t>contoh</a:t>
          </a:r>
          <a:r>
            <a:rPr lang="en-US" b="0" dirty="0" smtClean="0">
              <a:latin typeface="Source Sans Pro" panose="020B0604020202020204" charset="0"/>
            </a:rPr>
            <a:t> program</a:t>
          </a:r>
          <a:endParaRPr lang="en-US" b="0" dirty="0">
            <a:latin typeface="Source Sans Pro" panose="020B0604020202020204" charset="0"/>
          </a:endParaRPr>
        </a:p>
      </dgm:t>
    </dgm:pt>
    <dgm:pt modelId="{0A9C9A36-607F-4D3D-ABF4-6BC3E43FA1C2}" type="parTrans" cxnId="{8EA03443-DB77-43ED-9751-663F52393E9E}">
      <dgm:prSet/>
      <dgm:spPr/>
      <dgm:t>
        <a:bodyPr/>
        <a:lstStyle/>
        <a:p>
          <a:endParaRPr lang="en-US"/>
        </a:p>
      </dgm:t>
    </dgm:pt>
    <dgm:pt modelId="{EAD8E523-17D1-4657-B32D-D0718D46D070}" type="sibTrans" cxnId="{8EA03443-DB77-43ED-9751-663F52393E9E}">
      <dgm:prSet/>
      <dgm:spPr/>
      <dgm:t>
        <a:bodyPr/>
        <a:lstStyle/>
        <a:p>
          <a:endParaRPr lang="en-US"/>
        </a:p>
      </dgm:t>
    </dgm:pt>
    <dgm:pt modelId="{FE8B4336-3204-4091-B0D6-2308A8A1FFD6}">
      <dgm:prSet phldrT="[Text]"/>
      <dgm:spPr/>
      <dgm:t>
        <a:bodyPr/>
        <a:lstStyle/>
        <a:p>
          <a:pPr>
            <a:spcAft>
              <a:spcPct val="15000"/>
            </a:spcAft>
          </a:pPr>
          <a:r>
            <a:rPr lang="en-US" dirty="0" err="1" smtClean="0">
              <a:solidFill>
                <a:srgbClr val="415665"/>
              </a:solidFill>
              <a:latin typeface="Source Sans Pro" panose="020B0604020202020204" charset="0"/>
            </a:rPr>
            <a:t>Memiliki</a:t>
          </a:r>
          <a:r>
            <a:rPr lang="en-US" dirty="0" smtClean="0">
              <a:solidFill>
                <a:srgbClr val="415665"/>
              </a:solidFill>
              <a:latin typeface="Source Sans Pro" panose="020B0604020202020204" charset="0"/>
            </a:rPr>
            <a:t> </a:t>
          </a:r>
          <a:r>
            <a:rPr lang="en-US" dirty="0" err="1" smtClean="0">
              <a:solidFill>
                <a:srgbClr val="415665"/>
              </a:solidFill>
              <a:latin typeface="Source Sans Pro" panose="020B0604020202020204" charset="0"/>
            </a:rPr>
            <a:t>perintah</a:t>
          </a:r>
          <a:r>
            <a:rPr lang="en-US" dirty="0" smtClean="0">
              <a:solidFill>
                <a:srgbClr val="415665"/>
              </a:solidFill>
              <a:latin typeface="Source Sans Pro" panose="020B0604020202020204" charset="0"/>
            </a:rPr>
            <a:t> </a:t>
          </a:r>
          <a:r>
            <a:rPr lang="en-US" dirty="0" err="1" smtClean="0">
              <a:solidFill>
                <a:srgbClr val="415665"/>
              </a:solidFill>
              <a:latin typeface="Source Sans Pro" panose="020B0604020202020204" charset="0"/>
            </a:rPr>
            <a:t>kontrol</a:t>
          </a:r>
          <a:r>
            <a:rPr lang="en-US" dirty="0" smtClean="0">
              <a:solidFill>
                <a:srgbClr val="415665"/>
              </a:solidFill>
              <a:latin typeface="Source Sans Pro" panose="020B0604020202020204" charset="0"/>
            </a:rPr>
            <a:t> </a:t>
          </a:r>
          <a:r>
            <a:rPr lang="en-US" dirty="0" err="1" smtClean="0">
              <a:solidFill>
                <a:srgbClr val="415665"/>
              </a:solidFill>
              <a:latin typeface="Source Sans Pro" panose="020B0604020202020204" charset="0"/>
            </a:rPr>
            <a:t>struktur</a:t>
          </a:r>
          <a:r>
            <a:rPr lang="en-US" dirty="0" smtClean="0">
              <a:solidFill>
                <a:srgbClr val="415665"/>
              </a:solidFill>
              <a:latin typeface="Source Sans Pro" panose="020B0604020202020204" charset="0"/>
            </a:rPr>
            <a:t> (IF-ELSE-END, SWITCH-CASE, FOR, </a:t>
          </a:r>
          <a:r>
            <a:rPr lang="en-US" dirty="0" err="1" smtClean="0">
              <a:solidFill>
                <a:srgbClr val="415665"/>
              </a:solidFill>
              <a:latin typeface="Source Sans Pro" panose="020B0604020202020204" charset="0"/>
            </a:rPr>
            <a:t>atau</a:t>
          </a:r>
          <a:r>
            <a:rPr lang="en-US" dirty="0" smtClean="0">
              <a:solidFill>
                <a:srgbClr val="415665"/>
              </a:solidFill>
              <a:latin typeface="Source Sans Pro" panose="020B0604020202020204" charset="0"/>
            </a:rPr>
            <a:t> WHILE)</a:t>
          </a:r>
          <a:endParaRPr lang="en-US" dirty="0">
            <a:solidFill>
              <a:srgbClr val="415665"/>
            </a:solidFill>
            <a:latin typeface="Source Sans Pro" panose="020B0604020202020204" charset="0"/>
          </a:endParaRPr>
        </a:p>
      </dgm:t>
    </dgm:pt>
    <dgm:pt modelId="{581A3398-FE6B-4E7F-80D5-2E375A489155}" type="parTrans" cxnId="{66E67805-7073-4FFE-984A-F3CF49469F06}">
      <dgm:prSet/>
      <dgm:spPr/>
      <dgm:t>
        <a:bodyPr/>
        <a:lstStyle/>
        <a:p>
          <a:endParaRPr lang="en-US"/>
        </a:p>
      </dgm:t>
    </dgm:pt>
    <dgm:pt modelId="{45560A82-E88A-4999-AA41-0A6D443C9DDC}" type="sibTrans" cxnId="{66E67805-7073-4FFE-984A-F3CF49469F06}">
      <dgm:prSet/>
      <dgm:spPr/>
      <dgm:t>
        <a:bodyPr/>
        <a:lstStyle/>
        <a:p>
          <a:endParaRPr lang="en-US"/>
        </a:p>
      </dgm:t>
    </dgm:pt>
    <dgm:pt modelId="{355E8FE3-27DC-4529-9883-A5075ED5ED00}">
      <dgm:prSet phldrT="[Text]"/>
      <dgm:spPr/>
      <dgm:t>
        <a:bodyPr/>
        <a:lstStyle/>
        <a:p>
          <a:pPr>
            <a:spcAft>
              <a:spcPct val="15000"/>
            </a:spcAft>
          </a:pPr>
          <a:r>
            <a:rPr lang="en-US" dirty="0" err="1" smtClean="0">
              <a:solidFill>
                <a:srgbClr val="415665"/>
              </a:solidFill>
              <a:latin typeface="Source Sans Pro" panose="020B0604020202020204" charset="0"/>
            </a:rPr>
            <a:t>Diperoleh</a:t>
          </a:r>
          <a:r>
            <a:rPr lang="en-US" dirty="0" smtClean="0">
              <a:solidFill>
                <a:srgbClr val="415665"/>
              </a:solidFill>
              <a:latin typeface="Source Sans Pro" panose="020B0604020202020204" charset="0"/>
            </a:rPr>
            <a:t> </a:t>
          </a:r>
          <a:r>
            <a:rPr lang="en-US" dirty="0" err="1" smtClean="0">
              <a:solidFill>
                <a:srgbClr val="415665"/>
              </a:solidFill>
              <a:latin typeface="Source Sans Pro" panose="020B0604020202020204" charset="0"/>
            </a:rPr>
            <a:t>dari</a:t>
          </a:r>
          <a:r>
            <a:rPr lang="en-US" dirty="0" smtClean="0">
              <a:solidFill>
                <a:srgbClr val="415665"/>
              </a:solidFill>
              <a:latin typeface="Source Sans Pro" panose="020B0604020202020204" charset="0"/>
            </a:rPr>
            <a:t> </a:t>
          </a:r>
          <a:r>
            <a:rPr lang="en-US" dirty="0" err="1" smtClean="0">
              <a:solidFill>
                <a:srgbClr val="415665"/>
              </a:solidFill>
              <a:latin typeface="Source Sans Pro" panose="020B0604020202020204" charset="0"/>
            </a:rPr>
            <a:t>penelitian</a:t>
          </a:r>
          <a:r>
            <a:rPr lang="en-US" dirty="0" smtClean="0">
              <a:solidFill>
                <a:srgbClr val="415665"/>
              </a:solidFill>
              <a:latin typeface="Source Sans Pro" panose="020B0604020202020204" charset="0"/>
            </a:rPr>
            <a:t> yang </a:t>
          </a:r>
          <a:r>
            <a:rPr lang="en-US" dirty="0" err="1" smtClean="0">
              <a:solidFill>
                <a:srgbClr val="415665"/>
              </a:solidFill>
              <a:latin typeface="Source Sans Pro" panose="020B0604020202020204" charset="0"/>
            </a:rPr>
            <a:t>dilakukan</a:t>
          </a:r>
          <a:r>
            <a:rPr lang="en-US" dirty="0" smtClean="0">
              <a:solidFill>
                <a:srgbClr val="415665"/>
              </a:solidFill>
              <a:latin typeface="Source Sans Pro" panose="020B0604020202020204" charset="0"/>
            </a:rPr>
            <a:t> </a:t>
          </a:r>
          <a:r>
            <a:rPr lang="en-US" dirty="0" err="1" smtClean="0">
              <a:solidFill>
                <a:srgbClr val="415665"/>
              </a:solidFill>
              <a:latin typeface="Source Sans Pro" panose="020B0604020202020204" charset="0"/>
            </a:rPr>
            <a:t>oleh</a:t>
          </a:r>
          <a:r>
            <a:rPr lang="en-US" dirty="0" smtClean="0">
              <a:solidFill>
                <a:srgbClr val="415665"/>
              </a:solidFill>
              <a:latin typeface="Source Sans Pro" panose="020B0604020202020204" charset="0"/>
            </a:rPr>
            <a:t> </a:t>
          </a:r>
          <a:r>
            <a:rPr lang="en-US" dirty="0" err="1" smtClean="0">
              <a:solidFill>
                <a:srgbClr val="415665"/>
              </a:solidFill>
              <a:latin typeface="Source Sans Pro" panose="020B0604020202020204" charset="0"/>
            </a:rPr>
            <a:t>Hermadi</a:t>
          </a:r>
          <a:r>
            <a:rPr lang="en-US" dirty="0" smtClean="0">
              <a:solidFill>
                <a:srgbClr val="415665"/>
              </a:solidFill>
              <a:latin typeface="Source Sans Pro" panose="020B0604020202020204" charset="0"/>
            </a:rPr>
            <a:t> (2015)</a:t>
          </a:r>
          <a:endParaRPr lang="en-US" dirty="0">
            <a:solidFill>
              <a:srgbClr val="415665"/>
            </a:solidFill>
            <a:latin typeface="Source Sans Pro" panose="020B0604020202020204" charset="0"/>
          </a:endParaRPr>
        </a:p>
      </dgm:t>
    </dgm:pt>
    <dgm:pt modelId="{0D32771A-8DDC-4365-97F4-AFD973C5B7FF}" type="parTrans" cxnId="{C2BFFC49-56CD-42A2-94E8-9B9BA804B908}">
      <dgm:prSet/>
      <dgm:spPr/>
      <dgm:t>
        <a:bodyPr/>
        <a:lstStyle/>
        <a:p>
          <a:endParaRPr lang="en-US"/>
        </a:p>
      </dgm:t>
    </dgm:pt>
    <dgm:pt modelId="{55D046BE-DA03-4441-9474-3B6DBB042833}" type="sibTrans" cxnId="{C2BFFC49-56CD-42A2-94E8-9B9BA804B908}">
      <dgm:prSet/>
      <dgm:spPr/>
      <dgm:t>
        <a:bodyPr/>
        <a:lstStyle/>
        <a:p>
          <a:endParaRPr lang="en-US"/>
        </a:p>
      </dgm:t>
    </dgm:pt>
    <dgm:pt modelId="{9E38137F-B690-422E-9698-86284C392048}" type="pres">
      <dgm:prSet presAssocID="{9B5D7493-1217-4AFD-A389-02D88B717F9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CE81E1-F538-48D2-BDDA-DB3AB83F3823}" type="pres">
      <dgm:prSet presAssocID="{E8476BD9-7F49-4C1D-BCA5-B13C64555A79}" presName="parentLin" presStyleCnt="0"/>
      <dgm:spPr/>
      <dgm:t>
        <a:bodyPr/>
        <a:lstStyle/>
        <a:p>
          <a:endParaRPr lang="en-US"/>
        </a:p>
      </dgm:t>
    </dgm:pt>
    <dgm:pt modelId="{AE81FE8D-329A-4641-8DD0-8D97F3577F0F}" type="pres">
      <dgm:prSet presAssocID="{E8476BD9-7F49-4C1D-BCA5-B13C64555A7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27F1B25-53DD-4CAA-973F-68226C938809}" type="pres">
      <dgm:prSet presAssocID="{E8476BD9-7F49-4C1D-BCA5-B13C64555A7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34E0CD-D5A9-4277-A205-2E21977E4248}" type="pres">
      <dgm:prSet presAssocID="{E8476BD9-7F49-4C1D-BCA5-B13C64555A79}" presName="negativeSpace" presStyleCnt="0"/>
      <dgm:spPr/>
      <dgm:t>
        <a:bodyPr/>
        <a:lstStyle/>
        <a:p>
          <a:endParaRPr lang="en-US"/>
        </a:p>
      </dgm:t>
    </dgm:pt>
    <dgm:pt modelId="{40BDC8C7-2CCD-4D47-B159-87A068A2FC65}" type="pres">
      <dgm:prSet presAssocID="{E8476BD9-7F49-4C1D-BCA5-B13C64555A79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14811-EE1F-4443-A0B6-52005A54A510}" type="pres">
      <dgm:prSet presAssocID="{0DE3DB79-9AD0-4CA9-A1E6-79794A986376}" presName="spaceBetweenRectangles" presStyleCnt="0"/>
      <dgm:spPr/>
      <dgm:t>
        <a:bodyPr/>
        <a:lstStyle/>
        <a:p>
          <a:endParaRPr lang="en-US"/>
        </a:p>
      </dgm:t>
    </dgm:pt>
    <dgm:pt modelId="{F4A889AF-12B4-4721-AD47-C5B9C86F5E1E}" type="pres">
      <dgm:prSet presAssocID="{92980306-C1E3-48CA-948D-EF384944E6B8}" presName="parentLin" presStyleCnt="0"/>
      <dgm:spPr/>
      <dgm:t>
        <a:bodyPr/>
        <a:lstStyle/>
        <a:p>
          <a:endParaRPr lang="en-US"/>
        </a:p>
      </dgm:t>
    </dgm:pt>
    <dgm:pt modelId="{C7280EA2-1C96-49A2-9E49-E76685C425B8}" type="pres">
      <dgm:prSet presAssocID="{92980306-C1E3-48CA-948D-EF384944E6B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9DC4BDF-AE1D-4B9F-AE90-878B2A86172A}" type="pres">
      <dgm:prSet presAssocID="{92980306-C1E3-48CA-948D-EF384944E6B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0BD03-4552-4C49-9C43-E90F50F3FE66}" type="pres">
      <dgm:prSet presAssocID="{92980306-C1E3-48CA-948D-EF384944E6B8}" presName="negativeSpace" presStyleCnt="0"/>
      <dgm:spPr/>
      <dgm:t>
        <a:bodyPr/>
        <a:lstStyle/>
        <a:p>
          <a:endParaRPr lang="en-US"/>
        </a:p>
      </dgm:t>
    </dgm:pt>
    <dgm:pt modelId="{01A14B6F-87B7-4581-A7D4-2EF2A7802D5F}" type="pres">
      <dgm:prSet presAssocID="{92980306-C1E3-48CA-948D-EF384944E6B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6C6D67-5229-4221-83B5-E6AF5562DC7F}" srcId="{9B5D7493-1217-4AFD-A389-02D88B717F9C}" destId="{E8476BD9-7F49-4C1D-BCA5-B13C64555A79}" srcOrd="0" destOrd="0" parTransId="{D3151618-9939-48FD-8492-30505CCEB5D7}" sibTransId="{0DE3DB79-9AD0-4CA9-A1E6-79794A986376}"/>
    <dgm:cxn modelId="{7B50F98D-4530-4929-9977-CF3987EB2EAA}" type="presOf" srcId="{355E8FE3-27DC-4529-9883-A5075ED5ED00}" destId="{01A14B6F-87B7-4581-A7D4-2EF2A7802D5F}" srcOrd="0" destOrd="1" presId="urn:microsoft.com/office/officeart/2005/8/layout/list1"/>
    <dgm:cxn modelId="{589E7E52-F3BF-4020-A636-DE149CA17DED}" type="presOf" srcId="{9B5D7493-1217-4AFD-A389-02D88B717F9C}" destId="{9E38137F-B690-422E-9698-86284C392048}" srcOrd="0" destOrd="0" presId="urn:microsoft.com/office/officeart/2005/8/layout/list1"/>
    <dgm:cxn modelId="{EBFA8E6F-74DC-4E97-8C5B-8B5F0F44B25B}" type="presOf" srcId="{FE8B4336-3204-4091-B0D6-2308A8A1FFD6}" destId="{01A14B6F-87B7-4581-A7D4-2EF2A7802D5F}" srcOrd="0" destOrd="0" presId="urn:microsoft.com/office/officeart/2005/8/layout/list1"/>
    <dgm:cxn modelId="{C88CA742-7CC8-4435-8E7E-4B8FE6BC221B}" type="presOf" srcId="{E8476BD9-7F49-4C1D-BCA5-B13C64555A79}" destId="{AE81FE8D-329A-4641-8DD0-8D97F3577F0F}" srcOrd="0" destOrd="0" presId="urn:microsoft.com/office/officeart/2005/8/layout/list1"/>
    <dgm:cxn modelId="{8EA03443-DB77-43ED-9751-663F52393E9E}" srcId="{9B5D7493-1217-4AFD-A389-02D88B717F9C}" destId="{92980306-C1E3-48CA-948D-EF384944E6B8}" srcOrd="1" destOrd="0" parTransId="{0A9C9A36-607F-4D3D-ABF4-6BC3E43FA1C2}" sibTransId="{EAD8E523-17D1-4657-B32D-D0718D46D070}"/>
    <dgm:cxn modelId="{CE08CAF0-CA54-4701-886B-31C493E71490}" type="presOf" srcId="{E8476BD9-7F49-4C1D-BCA5-B13C64555A79}" destId="{D27F1B25-53DD-4CAA-973F-68226C938809}" srcOrd="1" destOrd="0" presId="urn:microsoft.com/office/officeart/2005/8/layout/list1"/>
    <dgm:cxn modelId="{EEBC2735-C422-4F55-BE51-AC5EC37A7517}" type="presOf" srcId="{92980306-C1E3-48CA-948D-EF384944E6B8}" destId="{39DC4BDF-AE1D-4B9F-AE90-878B2A86172A}" srcOrd="1" destOrd="0" presId="urn:microsoft.com/office/officeart/2005/8/layout/list1"/>
    <dgm:cxn modelId="{C2BFFC49-56CD-42A2-94E8-9B9BA804B908}" srcId="{92980306-C1E3-48CA-948D-EF384944E6B8}" destId="{355E8FE3-27DC-4529-9883-A5075ED5ED00}" srcOrd="1" destOrd="0" parTransId="{0D32771A-8DDC-4365-97F4-AFD973C5B7FF}" sibTransId="{55D046BE-DA03-4441-9474-3B6DBB042833}"/>
    <dgm:cxn modelId="{C79D374C-8A6C-4B38-ADD9-F9109F5723C7}" type="presOf" srcId="{92980306-C1E3-48CA-948D-EF384944E6B8}" destId="{C7280EA2-1C96-49A2-9E49-E76685C425B8}" srcOrd="0" destOrd="0" presId="urn:microsoft.com/office/officeart/2005/8/layout/list1"/>
    <dgm:cxn modelId="{66E67805-7073-4FFE-984A-F3CF49469F06}" srcId="{92980306-C1E3-48CA-948D-EF384944E6B8}" destId="{FE8B4336-3204-4091-B0D6-2308A8A1FFD6}" srcOrd="0" destOrd="0" parTransId="{581A3398-FE6B-4E7F-80D5-2E375A489155}" sibTransId="{45560A82-E88A-4999-AA41-0A6D443C9DDC}"/>
    <dgm:cxn modelId="{5DE7A1C6-06A6-46E9-A39D-743A6661EE5A}" type="presParOf" srcId="{9E38137F-B690-422E-9698-86284C392048}" destId="{5ACE81E1-F538-48D2-BDDA-DB3AB83F3823}" srcOrd="0" destOrd="0" presId="urn:microsoft.com/office/officeart/2005/8/layout/list1"/>
    <dgm:cxn modelId="{E8F48938-CCD3-46E7-A41D-DF840B5F1075}" type="presParOf" srcId="{5ACE81E1-F538-48D2-BDDA-DB3AB83F3823}" destId="{AE81FE8D-329A-4641-8DD0-8D97F3577F0F}" srcOrd="0" destOrd="0" presId="urn:microsoft.com/office/officeart/2005/8/layout/list1"/>
    <dgm:cxn modelId="{169D7036-12D3-44F6-B2ED-B80630A054A0}" type="presParOf" srcId="{5ACE81E1-F538-48D2-BDDA-DB3AB83F3823}" destId="{D27F1B25-53DD-4CAA-973F-68226C938809}" srcOrd="1" destOrd="0" presId="urn:microsoft.com/office/officeart/2005/8/layout/list1"/>
    <dgm:cxn modelId="{3B08E87D-2029-45B7-9B55-74753F5DADA6}" type="presParOf" srcId="{9E38137F-B690-422E-9698-86284C392048}" destId="{0334E0CD-D5A9-4277-A205-2E21977E4248}" srcOrd="1" destOrd="0" presId="urn:microsoft.com/office/officeart/2005/8/layout/list1"/>
    <dgm:cxn modelId="{B1CC6BF9-130B-47D4-9867-ED37B6E961DB}" type="presParOf" srcId="{9E38137F-B690-422E-9698-86284C392048}" destId="{40BDC8C7-2CCD-4D47-B159-87A068A2FC65}" srcOrd="2" destOrd="0" presId="urn:microsoft.com/office/officeart/2005/8/layout/list1"/>
    <dgm:cxn modelId="{A29B8585-D977-483C-8724-EB2272B8B51A}" type="presParOf" srcId="{9E38137F-B690-422E-9698-86284C392048}" destId="{5E714811-EE1F-4443-A0B6-52005A54A510}" srcOrd="3" destOrd="0" presId="urn:microsoft.com/office/officeart/2005/8/layout/list1"/>
    <dgm:cxn modelId="{8AD709BE-4231-42A6-BAFC-87F6A797E477}" type="presParOf" srcId="{9E38137F-B690-422E-9698-86284C392048}" destId="{F4A889AF-12B4-4721-AD47-C5B9C86F5E1E}" srcOrd="4" destOrd="0" presId="urn:microsoft.com/office/officeart/2005/8/layout/list1"/>
    <dgm:cxn modelId="{0DC0291A-343A-4D3B-9CBC-0F581A31CC9B}" type="presParOf" srcId="{F4A889AF-12B4-4721-AD47-C5B9C86F5E1E}" destId="{C7280EA2-1C96-49A2-9E49-E76685C425B8}" srcOrd="0" destOrd="0" presId="urn:microsoft.com/office/officeart/2005/8/layout/list1"/>
    <dgm:cxn modelId="{10886F98-CDFE-4659-B57F-FC31EA099EF8}" type="presParOf" srcId="{F4A889AF-12B4-4721-AD47-C5B9C86F5E1E}" destId="{39DC4BDF-AE1D-4B9F-AE90-878B2A86172A}" srcOrd="1" destOrd="0" presId="urn:microsoft.com/office/officeart/2005/8/layout/list1"/>
    <dgm:cxn modelId="{6B3EC427-74C3-4BB9-901D-61AA97355A42}" type="presParOf" srcId="{9E38137F-B690-422E-9698-86284C392048}" destId="{1FD0BD03-4552-4C49-9C43-E90F50F3FE66}" srcOrd="5" destOrd="0" presId="urn:microsoft.com/office/officeart/2005/8/layout/list1"/>
    <dgm:cxn modelId="{D8D54D5D-2BD8-44F5-B6CA-AD66E43737A0}" type="presParOf" srcId="{9E38137F-B690-422E-9698-86284C392048}" destId="{01A14B6F-87B7-4581-A7D4-2EF2A7802D5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E6544D-6339-47C0-B9E5-E0699EACA9D4}" type="doc">
      <dgm:prSet loTypeId="urn:microsoft.com/office/officeart/2005/8/layout/radial2" loCatId="relationship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916FF670-A723-44F3-9BEB-7A8B7CF90DDE}">
      <dgm:prSet phldrT="[Text]"/>
      <dgm:spPr/>
      <dgm:t>
        <a:bodyPr/>
        <a:lstStyle/>
        <a:p>
          <a:r>
            <a:rPr lang="en-US" dirty="0" err="1" smtClean="0"/>
            <a:t>Elemen</a:t>
          </a:r>
          <a:endParaRPr lang="en-US" dirty="0"/>
        </a:p>
      </dgm:t>
    </dgm:pt>
    <dgm:pt modelId="{849EC98F-54AE-47F9-B6D8-2FFCB53658CA}" type="parTrans" cxnId="{C041A3E7-FF24-409F-8B0C-2C0EC93206BB}">
      <dgm:prSet/>
      <dgm:spPr/>
      <dgm:t>
        <a:bodyPr/>
        <a:lstStyle/>
        <a:p>
          <a:endParaRPr lang="en-US"/>
        </a:p>
      </dgm:t>
    </dgm:pt>
    <dgm:pt modelId="{20903D30-1C96-44C0-B14E-1BDA841C9834}" type="sibTrans" cxnId="{C041A3E7-FF24-409F-8B0C-2C0EC93206BB}">
      <dgm:prSet/>
      <dgm:spPr/>
      <dgm:t>
        <a:bodyPr/>
        <a:lstStyle/>
        <a:p>
          <a:endParaRPr lang="en-US"/>
        </a:p>
      </dgm:t>
    </dgm:pt>
    <dgm:pt modelId="{976655A8-F26F-4CDD-A602-A540A955ED6C}">
      <dgm:prSet phldrT="[Text]"/>
      <dgm:spPr/>
      <dgm:t>
        <a:bodyPr/>
        <a:lstStyle/>
        <a:p>
          <a:r>
            <a:rPr lang="en-US" dirty="0" err="1" smtClean="0"/>
            <a:t>Atribut</a:t>
          </a:r>
          <a:endParaRPr lang="en-US" dirty="0"/>
        </a:p>
      </dgm:t>
    </dgm:pt>
    <dgm:pt modelId="{AFE9F277-9CA1-437C-B37C-8EF753108727}" type="parTrans" cxnId="{7BBAF999-168B-48A5-962B-3B67CE50B763}">
      <dgm:prSet/>
      <dgm:spPr/>
      <dgm:t>
        <a:bodyPr/>
        <a:lstStyle/>
        <a:p>
          <a:endParaRPr lang="en-US"/>
        </a:p>
      </dgm:t>
    </dgm:pt>
    <dgm:pt modelId="{8952CF63-DF79-411F-8753-5B7F6E63FE99}" type="sibTrans" cxnId="{7BBAF999-168B-48A5-962B-3B67CE50B763}">
      <dgm:prSet/>
      <dgm:spPr/>
      <dgm:t>
        <a:bodyPr/>
        <a:lstStyle/>
        <a:p>
          <a:endParaRPr lang="en-US"/>
        </a:p>
      </dgm:t>
    </dgm:pt>
    <dgm:pt modelId="{C7DA22DE-70EA-4C52-86E0-1F4D368E4DBD}">
      <dgm:prSet phldrT="[Text]"/>
      <dgm:spPr/>
      <dgm:t>
        <a:bodyPr/>
        <a:lstStyle/>
        <a:p>
          <a:r>
            <a:rPr lang="en-US" dirty="0" err="1" smtClean="0">
              <a:solidFill>
                <a:srgbClr val="415665"/>
              </a:solidFill>
            </a:rPr>
            <a:t>Informasi</a:t>
          </a:r>
          <a:r>
            <a:rPr lang="en-US" dirty="0" smtClean="0">
              <a:solidFill>
                <a:srgbClr val="415665"/>
              </a:solidFill>
            </a:rPr>
            <a:t> </a:t>
          </a:r>
          <a:r>
            <a:rPr lang="en-US" dirty="0" err="1" smtClean="0">
              <a:solidFill>
                <a:srgbClr val="415665"/>
              </a:solidFill>
            </a:rPr>
            <a:t>tambahan</a:t>
          </a:r>
          <a:r>
            <a:rPr lang="en-US" dirty="0" smtClean="0">
              <a:solidFill>
                <a:srgbClr val="415665"/>
              </a:solidFill>
            </a:rPr>
            <a:t> </a:t>
          </a:r>
          <a:r>
            <a:rPr lang="en-US" dirty="0" err="1" smtClean="0">
              <a:solidFill>
                <a:srgbClr val="415665"/>
              </a:solidFill>
            </a:rPr>
            <a:t>setiap</a:t>
          </a:r>
          <a:r>
            <a:rPr lang="en-US" dirty="0" smtClean="0">
              <a:solidFill>
                <a:srgbClr val="415665"/>
              </a:solidFill>
            </a:rPr>
            <a:t> </a:t>
          </a:r>
          <a:r>
            <a:rPr lang="en-US" dirty="0" err="1" smtClean="0">
              <a:solidFill>
                <a:srgbClr val="415665"/>
              </a:solidFill>
            </a:rPr>
            <a:t>elemen</a:t>
          </a:r>
          <a:endParaRPr lang="en-US" dirty="0">
            <a:solidFill>
              <a:srgbClr val="415665"/>
            </a:solidFill>
          </a:endParaRPr>
        </a:p>
      </dgm:t>
    </dgm:pt>
    <dgm:pt modelId="{8E435298-DD78-4DE6-8518-416399F2346D}" type="parTrans" cxnId="{9AFD3E32-BAB2-4188-AD39-BA00C943FD61}">
      <dgm:prSet/>
      <dgm:spPr/>
      <dgm:t>
        <a:bodyPr/>
        <a:lstStyle/>
        <a:p>
          <a:endParaRPr lang="en-US"/>
        </a:p>
      </dgm:t>
    </dgm:pt>
    <dgm:pt modelId="{5738654A-8799-44EF-9A42-0DBE1A161310}" type="sibTrans" cxnId="{9AFD3E32-BAB2-4188-AD39-BA00C943FD61}">
      <dgm:prSet/>
      <dgm:spPr/>
      <dgm:t>
        <a:bodyPr/>
        <a:lstStyle/>
        <a:p>
          <a:endParaRPr lang="en-US"/>
        </a:p>
      </dgm:t>
    </dgm:pt>
    <dgm:pt modelId="{61D33E0D-254E-46CB-9738-1E06B4D4A19A}">
      <dgm:prSet phldrT="[Text]"/>
      <dgm:spPr/>
      <dgm:t>
        <a:bodyPr/>
        <a:lstStyle/>
        <a:p>
          <a:r>
            <a:rPr lang="en-US" dirty="0" err="1" smtClean="0">
              <a:solidFill>
                <a:srgbClr val="415665"/>
              </a:solidFill>
            </a:rPr>
            <a:t>Menggambarkan</a:t>
          </a:r>
          <a:r>
            <a:rPr lang="en-US" dirty="0" smtClean="0">
              <a:solidFill>
                <a:srgbClr val="415665"/>
              </a:solidFill>
            </a:rPr>
            <a:t> </a:t>
          </a:r>
          <a:r>
            <a:rPr lang="en-US" dirty="0" err="1" smtClean="0">
              <a:solidFill>
                <a:srgbClr val="415665"/>
              </a:solidFill>
            </a:rPr>
            <a:t>struktur</a:t>
          </a:r>
          <a:r>
            <a:rPr lang="en-US" dirty="0" smtClean="0">
              <a:solidFill>
                <a:srgbClr val="415665"/>
              </a:solidFill>
            </a:rPr>
            <a:t> </a:t>
          </a:r>
          <a:r>
            <a:rPr lang="en-US" dirty="0" err="1" smtClean="0">
              <a:solidFill>
                <a:srgbClr val="415665"/>
              </a:solidFill>
            </a:rPr>
            <a:t>dokumen</a:t>
          </a:r>
          <a:endParaRPr lang="en-US" dirty="0">
            <a:solidFill>
              <a:srgbClr val="415665"/>
            </a:solidFill>
          </a:endParaRPr>
        </a:p>
      </dgm:t>
    </dgm:pt>
    <dgm:pt modelId="{814F7706-F322-4BA3-A43A-FA2EF78C0500}" type="parTrans" cxnId="{540A0057-776B-47DD-9309-1CD0E6B41AF8}">
      <dgm:prSet/>
      <dgm:spPr/>
      <dgm:t>
        <a:bodyPr/>
        <a:lstStyle/>
        <a:p>
          <a:endParaRPr lang="en-US"/>
        </a:p>
      </dgm:t>
    </dgm:pt>
    <dgm:pt modelId="{389B2CED-84E5-43D1-98C4-BC92652D9FFC}" type="sibTrans" cxnId="{540A0057-776B-47DD-9309-1CD0E6B41AF8}">
      <dgm:prSet/>
      <dgm:spPr/>
      <dgm:t>
        <a:bodyPr/>
        <a:lstStyle/>
        <a:p>
          <a:endParaRPr lang="en-US"/>
        </a:p>
      </dgm:t>
    </dgm:pt>
    <dgm:pt modelId="{64B6F502-1ABF-49FA-855F-3A10841D8185}" type="pres">
      <dgm:prSet presAssocID="{5DE6544D-6339-47C0-B9E5-E0699EACA9D4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A7C833-CD8A-4DE9-AF48-27CB5E4096E9}" type="pres">
      <dgm:prSet presAssocID="{5DE6544D-6339-47C0-B9E5-E0699EACA9D4}" presName="cycle" presStyleCnt="0"/>
      <dgm:spPr/>
    </dgm:pt>
    <dgm:pt modelId="{62B6A4A2-8609-46D2-9840-32AEF7729EB7}" type="pres">
      <dgm:prSet presAssocID="{5DE6544D-6339-47C0-B9E5-E0699EACA9D4}" presName="centerShape" presStyleCnt="0"/>
      <dgm:spPr/>
    </dgm:pt>
    <dgm:pt modelId="{B13B7D9A-035E-4F31-AD4B-F257C5B9943E}" type="pres">
      <dgm:prSet presAssocID="{5DE6544D-6339-47C0-B9E5-E0699EACA9D4}" presName="connSite" presStyleLbl="node1" presStyleIdx="0" presStyleCnt="3"/>
      <dgm:spPr/>
    </dgm:pt>
    <dgm:pt modelId="{DA3A1A91-0499-4E3B-9C1A-783010B9DF77}" type="pres">
      <dgm:prSet presAssocID="{5DE6544D-6339-47C0-B9E5-E0699EACA9D4}" presName="visible" presStyleLbl="node1" presStyleIdx="0" presStyleCnt="3" custScaleX="88336" custScaleY="90470" custLinFactNeighborX="3440" custLinFactNeighborY="-7167"/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243BB063-ABBA-4974-BA37-23D7CD84FD37}" type="pres">
      <dgm:prSet presAssocID="{849EC98F-54AE-47F9-B6D8-2FFCB53658CA}" presName="Name25" presStyleLbl="parChTrans1D1" presStyleIdx="0" presStyleCnt="2"/>
      <dgm:spPr/>
      <dgm:t>
        <a:bodyPr/>
        <a:lstStyle/>
        <a:p>
          <a:endParaRPr lang="en-US"/>
        </a:p>
      </dgm:t>
    </dgm:pt>
    <dgm:pt modelId="{333AAFD5-4334-48BA-8CAA-62C20E2EF069}" type="pres">
      <dgm:prSet presAssocID="{916FF670-A723-44F3-9BEB-7A8B7CF90DDE}" presName="node" presStyleCnt="0"/>
      <dgm:spPr/>
    </dgm:pt>
    <dgm:pt modelId="{68FB99BD-C535-4618-AB9F-048238826CE9}" type="pres">
      <dgm:prSet presAssocID="{916FF670-A723-44F3-9BEB-7A8B7CF90DDE}" presName="parentNode" presStyleLbl="node1" presStyleIdx="1" presStyleCnt="3" custScaleX="106544" custScaleY="110588" custLinFactNeighborX="-15024" custLinFactNeighborY="5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16681-D3BC-4030-93A5-5DCECBE24348}" type="pres">
      <dgm:prSet presAssocID="{916FF670-A723-44F3-9BEB-7A8B7CF90DDE}" presName="child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DB433-B974-4179-AA2E-DE90A950C112}" type="pres">
      <dgm:prSet presAssocID="{AFE9F277-9CA1-437C-B37C-8EF753108727}" presName="Name25" presStyleLbl="parChTrans1D1" presStyleIdx="1" presStyleCnt="2"/>
      <dgm:spPr/>
      <dgm:t>
        <a:bodyPr/>
        <a:lstStyle/>
        <a:p>
          <a:endParaRPr lang="en-US"/>
        </a:p>
      </dgm:t>
    </dgm:pt>
    <dgm:pt modelId="{66FFE382-7608-4E7B-99BE-DED12D751072}" type="pres">
      <dgm:prSet presAssocID="{976655A8-F26F-4CDD-A602-A540A955ED6C}" presName="node" presStyleCnt="0"/>
      <dgm:spPr/>
    </dgm:pt>
    <dgm:pt modelId="{EE3BCBBE-2D89-44CB-B053-B1A7CF57059F}" type="pres">
      <dgm:prSet presAssocID="{976655A8-F26F-4CDD-A602-A540A955ED6C}" presName="parentNode" presStyleLbl="node1" presStyleIdx="2" presStyleCnt="3" custScaleX="106544" custScaleY="110588" custLinFactNeighborX="-13166" custLinFactNeighborY="-370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0A7D4-0735-45A0-ACC1-EAED31E67AAF}" type="pres">
      <dgm:prSet presAssocID="{976655A8-F26F-4CDD-A602-A540A955ED6C}" presName="child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8B22F7-2130-48E7-83CB-B4FF64F78601}" type="presOf" srcId="{AFE9F277-9CA1-437C-B37C-8EF753108727}" destId="{D47DB433-B974-4179-AA2E-DE90A950C112}" srcOrd="0" destOrd="0" presId="urn:microsoft.com/office/officeart/2005/8/layout/radial2"/>
    <dgm:cxn modelId="{C041A3E7-FF24-409F-8B0C-2C0EC93206BB}" srcId="{5DE6544D-6339-47C0-B9E5-E0699EACA9D4}" destId="{916FF670-A723-44F3-9BEB-7A8B7CF90DDE}" srcOrd="0" destOrd="0" parTransId="{849EC98F-54AE-47F9-B6D8-2FFCB53658CA}" sibTransId="{20903D30-1C96-44C0-B14E-1BDA841C9834}"/>
    <dgm:cxn modelId="{9AFD3E32-BAB2-4188-AD39-BA00C943FD61}" srcId="{976655A8-F26F-4CDD-A602-A540A955ED6C}" destId="{C7DA22DE-70EA-4C52-86E0-1F4D368E4DBD}" srcOrd="0" destOrd="0" parTransId="{8E435298-DD78-4DE6-8518-416399F2346D}" sibTransId="{5738654A-8799-44EF-9A42-0DBE1A161310}"/>
    <dgm:cxn modelId="{8D5EDB50-1CD7-4E65-BFB8-7C34D6D80E32}" type="presOf" srcId="{849EC98F-54AE-47F9-B6D8-2FFCB53658CA}" destId="{243BB063-ABBA-4974-BA37-23D7CD84FD37}" srcOrd="0" destOrd="0" presId="urn:microsoft.com/office/officeart/2005/8/layout/radial2"/>
    <dgm:cxn modelId="{AE458A6F-A4A2-4AF3-A053-DA658D7DCBA1}" type="presOf" srcId="{976655A8-F26F-4CDD-A602-A540A955ED6C}" destId="{EE3BCBBE-2D89-44CB-B053-B1A7CF57059F}" srcOrd="0" destOrd="0" presId="urn:microsoft.com/office/officeart/2005/8/layout/radial2"/>
    <dgm:cxn modelId="{929E6A1C-B36D-488D-9B2E-B4220E53CFE5}" type="presOf" srcId="{916FF670-A723-44F3-9BEB-7A8B7CF90DDE}" destId="{68FB99BD-C535-4618-AB9F-048238826CE9}" srcOrd="0" destOrd="0" presId="urn:microsoft.com/office/officeart/2005/8/layout/radial2"/>
    <dgm:cxn modelId="{540A0057-776B-47DD-9309-1CD0E6B41AF8}" srcId="{916FF670-A723-44F3-9BEB-7A8B7CF90DDE}" destId="{61D33E0D-254E-46CB-9738-1E06B4D4A19A}" srcOrd="0" destOrd="0" parTransId="{814F7706-F322-4BA3-A43A-FA2EF78C0500}" sibTransId="{389B2CED-84E5-43D1-98C4-BC92652D9FFC}"/>
    <dgm:cxn modelId="{7BBAF999-168B-48A5-962B-3B67CE50B763}" srcId="{5DE6544D-6339-47C0-B9E5-E0699EACA9D4}" destId="{976655A8-F26F-4CDD-A602-A540A955ED6C}" srcOrd="1" destOrd="0" parTransId="{AFE9F277-9CA1-437C-B37C-8EF753108727}" sibTransId="{8952CF63-DF79-411F-8753-5B7F6E63FE99}"/>
    <dgm:cxn modelId="{9280B282-B315-4DE8-A544-C56744CC0368}" type="presOf" srcId="{61D33E0D-254E-46CB-9738-1E06B4D4A19A}" destId="{83D16681-D3BC-4030-93A5-5DCECBE24348}" srcOrd="0" destOrd="0" presId="urn:microsoft.com/office/officeart/2005/8/layout/radial2"/>
    <dgm:cxn modelId="{1EDCE537-C843-469F-986F-0E193445DAD8}" type="presOf" srcId="{C7DA22DE-70EA-4C52-86E0-1F4D368E4DBD}" destId="{5400A7D4-0735-45A0-ACC1-EAED31E67AAF}" srcOrd="0" destOrd="0" presId="urn:microsoft.com/office/officeart/2005/8/layout/radial2"/>
    <dgm:cxn modelId="{4EBE494D-ECDC-4297-9DDE-7B14B8F42B4E}" type="presOf" srcId="{5DE6544D-6339-47C0-B9E5-E0699EACA9D4}" destId="{64B6F502-1ABF-49FA-855F-3A10841D8185}" srcOrd="0" destOrd="0" presId="urn:microsoft.com/office/officeart/2005/8/layout/radial2"/>
    <dgm:cxn modelId="{06969567-7147-4DAE-8316-576EC00EE39A}" type="presParOf" srcId="{64B6F502-1ABF-49FA-855F-3A10841D8185}" destId="{F3A7C833-CD8A-4DE9-AF48-27CB5E4096E9}" srcOrd="0" destOrd="0" presId="urn:microsoft.com/office/officeart/2005/8/layout/radial2"/>
    <dgm:cxn modelId="{B494FE7D-1CCD-41C4-8DE8-7B8B68EDAFD0}" type="presParOf" srcId="{F3A7C833-CD8A-4DE9-AF48-27CB5E4096E9}" destId="{62B6A4A2-8609-46D2-9840-32AEF7729EB7}" srcOrd="0" destOrd="0" presId="urn:microsoft.com/office/officeart/2005/8/layout/radial2"/>
    <dgm:cxn modelId="{0BE67DB3-8E27-4B22-AB6F-D023617E0582}" type="presParOf" srcId="{62B6A4A2-8609-46D2-9840-32AEF7729EB7}" destId="{B13B7D9A-035E-4F31-AD4B-F257C5B9943E}" srcOrd="0" destOrd="0" presId="urn:microsoft.com/office/officeart/2005/8/layout/radial2"/>
    <dgm:cxn modelId="{FC392461-5CD6-4E6D-A633-390118A88A4B}" type="presParOf" srcId="{62B6A4A2-8609-46D2-9840-32AEF7729EB7}" destId="{DA3A1A91-0499-4E3B-9C1A-783010B9DF77}" srcOrd="1" destOrd="0" presId="urn:microsoft.com/office/officeart/2005/8/layout/radial2"/>
    <dgm:cxn modelId="{58D2A0A6-AC36-4A8B-9870-4D1742FDEB2A}" type="presParOf" srcId="{F3A7C833-CD8A-4DE9-AF48-27CB5E4096E9}" destId="{243BB063-ABBA-4974-BA37-23D7CD84FD37}" srcOrd="1" destOrd="0" presId="urn:microsoft.com/office/officeart/2005/8/layout/radial2"/>
    <dgm:cxn modelId="{C7944C37-1CAE-4BFC-BD0F-BEA5FDF2A0B4}" type="presParOf" srcId="{F3A7C833-CD8A-4DE9-AF48-27CB5E4096E9}" destId="{333AAFD5-4334-48BA-8CAA-62C20E2EF069}" srcOrd="2" destOrd="0" presId="urn:microsoft.com/office/officeart/2005/8/layout/radial2"/>
    <dgm:cxn modelId="{C90C05D1-C7D8-4417-B178-8766DA5FCB8A}" type="presParOf" srcId="{333AAFD5-4334-48BA-8CAA-62C20E2EF069}" destId="{68FB99BD-C535-4618-AB9F-048238826CE9}" srcOrd="0" destOrd="0" presId="urn:microsoft.com/office/officeart/2005/8/layout/radial2"/>
    <dgm:cxn modelId="{14856580-0F8D-4946-BA5C-BE0C2992F003}" type="presParOf" srcId="{333AAFD5-4334-48BA-8CAA-62C20E2EF069}" destId="{83D16681-D3BC-4030-93A5-5DCECBE24348}" srcOrd="1" destOrd="0" presId="urn:microsoft.com/office/officeart/2005/8/layout/radial2"/>
    <dgm:cxn modelId="{0B3E5A20-AE40-488F-A046-9D6ECE01F3C1}" type="presParOf" srcId="{F3A7C833-CD8A-4DE9-AF48-27CB5E4096E9}" destId="{D47DB433-B974-4179-AA2E-DE90A950C112}" srcOrd="3" destOrd="0" presId="urn:microsoft.com/office/officeart/2005/8/layout/radial2"/>
    <dgm:cxn modelId="{82D7C37A-6598-4E5C-9BA5-ADE041D0EB97}" type="presParOf" srcId="{F3A7C833-CD8A-4DE9-AF48-27CB5E4096E9}" destId="{66FFE382-7608-4E7B-99BE-DED12D751072}" srcOrd="4" destOrd="0" presId="urn:microsoft.com/office/officeart/2005/8/layout/radial2"/>
    <dgm:cxn modelId="{9FE726D6-916F-4CFC-8053-8BADBDFFA719}" type="presParOf" srcId="{66FFE382-7608-4E7B-99BE-DED12D751072}" destId="{EE3BCBBE-2D89-44CB-B053-B1A7CF57059F}" srcOrd="0" destOrd="0" presId="urn:microsoft.com/office/officeart/2005/8/layout/radial2"/>
    <dgm:cxn modelId="{9486145E-CEAD-42E3-96D5-4779323A5750}" type="presParOf" srcId="{66FFE382-7608-4E7B-99BE-DED12D751072}" destId="{5400A7D4-0735-45A0-ACC1-EAED31E67AA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F5470-7025-497C-8D48-AB568300B584}">
      <dsp:nvSpPr>
        <dsp:cNvPr id="0" name=""/>
        <dsp:cNvSpPr/>
      </dsp:nvSpPr>
      <dsp:spPr>
        <a:xfrm>
          <a:off x="0" y="254971"/>
          <a:ext cx="5813202" cy="74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169" tIns="354076" rIns="4511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rgbClr val="415665"/>
              </a:solidFill>
              <a:latin typeface="Source Sans Pro" panose="020B0604020202020204" charset="0"/>
            </a:rPr>
            <a:t>Mempercepat</a:t>
          </a:r>
          <a:endParaRPr lang="en-US" sz="1800" kern="1200" dirty="0">
            <a:solidFill>
              <a:srgbClr val="415665"/>
            </a:solidFill>
            <a:latin typeface="Source Sans Pro" panose="020B0604020202020204" charset="0"/>
          </a:endParaRPr>
        </a:p>
      </dsp:txBody>
      <dsp:txXfrm>
        <a:off x="0" y="254971"/>
        <a:ext cx="5813202" cy="749700"/>
      </dsp:txXfrm>
    </dsp:sp>
    <dsp:sp modelId="{CBCD8459-3D47-47F8-BF66-AABBE5B6DFBF}">
      <dsp:nvSpPr>
        <dsp:cNvPr id="0" name=""/>
        <dsp:cNvSpPr/>
      </dsp:nvSpPr>
      <dsp:spPr>
        <a:xfrm>
          <a:off x="290660" y="4051"/>
          <a:ext cx="4069241" cy="50184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808" tIns="0" rIns="15380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Source Sans Pro" panose="020B0604020202020204" charset="0"/>
            </a:rPr>
            <a:t>Instrumentasi</a:t>
          </a:r>
          <a:r>
            <a:rPr lang="en-US" sz="2000" kern="1200" dirty="0" smtClean="0">
              <a:latin typeface="Source Sans Pro" panose="020B0604020202020204" charset="0"/>
            </a:rPr>
            <a:t> </a:t>
          </a:r>
          <a:r>
            <a:rPr lang="en-US" sz="2000" kern="1200" dirty="0" err="1" smtClean="0">
              <a:latin typeface="Source Sans Pro" panose="020B0604020202020204" charset="0"/>
            </a:rPr>
            <a:t>Otomatis</a:t>
          </a:r>
          <a:endParaRPr lang="en-US" sz="2000" kern="1200" dirty="0">
            <a:latin typeface="Source Sans Pro" panose="020B0604020202020204" charset="0"/>
          </a:endParaRPr>
        </a:p>
      </dsp:txBody>
      <dsp:txXfrm>
        <a:off x="290660" y="4051"/>
        <a:ext cx="3943781" cy="501840"/>
      </dsp:txXfrm>
    </dsp:sp>
    <dsp:sp modelId="{D3727F0E-0449-49BB-818E-6FDDFE910689}">
      <dsp:nvSpPr>
        <dsp:cNvPr id="0" name=""/>
        <dsp:cNvSpPr/>
      </dsp:nvSpPr>
      <dsp:spPr>
        <a:xfrm>
          <a:off x="0" y="1347391"/>
          <a:ext cx="5813202" cy="74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169" tIns="354076" rIns="4511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rgbClr val="415665"/>
              </a:solidFill>
              <a:latin typeface="Source Sans Pro" panose="020B0604020202020204" charset="0"/>
            </a:rPr>
            <a:t>Membangkitkan</a:t>
          </a:r>
          <a:r>
            <a:rPr lang="en-US" sz="1800" kern="1200" dirty="0" smtClean="0">
              <a:solidFill>
                <a:srgbClr val="415665"/>
              </a:solidFill>
              <a:latin typeface="Source Sans Pro" panose="020B0604020202020204" charset="0"/>
            </a:rPr>
            <a:t> data </a:t>
          </a:r>
          <a:r>
            <a:rPr lang="en-US" sz="1800" kern="1200" dirty="0" err="1" smtClean="0">
              <a:solidFill>
                <a:srgbClr val="415665"/>
              </a:solidFill>
              <a:latin typeface="Source Sans Pro" panose="020B0604020202020204" charset="0"/>
            </a:rPr>
            <a:t>uji</a:t>
          </a:r>
          <a:endParaRPr lang="en-US" sz="1800" kern="1200" dirty="0">
            <a:solidFill>
              <a:srgbClr val="415665"/>
            </a:solidFill>
            <a:latin typeface="Source Sans Pro" panose="020B0604020202020204" charset="0"/>
          </a:endParaRPr>
        </a:p>
      </dsp:txBody>
      <dsp:txXfrm>
        <a:off x="0" y="1347391"/>
        <a:ext cx="5813202" cy="749700"/>
      </dsp:txXfrm>
    </dsp:sp>
    <dsp:sp modelId="{4D7712CC-CEDB-4FF7-A5C1-99F50F6893F1}">
      <dsp:nvSpPr>
        <dsp:cNvPr id="0" name=""/>
        <dsp:cNvSpPr/>
      </dsp:nvSpPr>
      <dsp:spPr>
        <a:xfrm>
          <a:off x="290660" y="1096471"/>
          <a:ext cx="4069241" cy="50184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808" tIns="0" rIns="15380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Source Sans Pro" panose="020B0604020202020204" charset="0"/>
            </a:rPr>
            <a:t>Membangkitkan</a:t>
          </a:r>
          <a:r>
            <a:rPr lang="en-US" sz="2000" kern="1200" dirty="0" smtClean="0">
              <a:latin typeface="Source Sans Pro" panose="020B0604020202020204" charset="0"/>
            </a:rPr>
            <a:t> </a:t>
          </a:r>
          <a:r>
            <a:rPr lang="en-US" sz="2000" kern="1200" dirty="0" err="1" smtClean="0">
              <a:latin typeface="Source Sans Pro" panose="020B0604020202020204" charset="0"/>
            </a:rPr>
            <a:t>jalur</a:t>
          </a:r>
          <a:endParaRPr lang="en-US" sz="2000" kern="1200" dirty="0">
            <a:latin typeface="Source Sans Pro" panose="020B0604020202020204" charset="0"/>
          </a:endParaRPr>
        </a:p>
      </dsp:txBody>
      <dsp:txXfrm>
        <a:off x="290660" y="1096471"/>
        <a:ext cx="3943781" cy="501840"/>
      </dsp:txXfrm>
    </dsp:sp>
    <dsp:sp modelId="{3EA0EA17-3B05-4FAE-8488-2D590BCB6F8D}">
      <dsp:nvSpPr>
        <dsp:cNvPr id="0" name=""/>
        <dsp:cNvSpPr/>
      </dsp:nvSpPr>
      <dsp:spPr>
        <a:xfrm>
          <a:off x="0" y="2439811"/>
          <a:ext cx="5813202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169" tIns="354076" rIns="45116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rgbClr val="415665"/>
              </a:solidFill>
              <a:latin typeface="Source Sans Pro" panose="020B0604020202020204" charset="0"/>
            </a:rPr>
            <a:t>Memahami</a:t>
          </a:r>
          <a:r>
            <a:rPr lang="en-US" sz="1800" kern="1200" dirty="0" smtClean="0">
              <a:solidFill>
                <a:srgbClr val="415665"/>
              </a:solidFill>
              <a:latin typeface="Source Sans Pro" panose="020B0604020202020204" charset="0"/>
            </a:rPr>
            <a:t> </a:t>
          </a:r>
          <a:r>
            <a:rPr lang="en-US" sz="1800" kern="1200" dirty="0" err="1" smtClean="0">
              <a:solidFill>
                <a:srgbClr val="415665"/>
              </a:solidFill>
              <a:latin typeface="Source Sans Pro" panose="020B0604020202020204" charset="0"/>
            </a:rPr>
            <a:t>struktur</a:t>
          </a:r>
          <a:r>
            <a:rPr lang="en-US" sz="1800" kern="1200" dirty="0" smtClean="0">
              <a:solidFill>
                <a:srgbClr val="415665"/>
              </a:solidFill>
              <a:latin typeface="Source Sans Pro" panose="020B0604020202020204" charset="0"/>
            </a:rPr>
            <a:t> </a:t>
          </a:r>
          <a:r>
            <a:rPr lang="en-US" sz="1800" kern="1200" dirty="0" err="1" smtClean="0">
              <a:solidFill>
                <a:srgbClr val="415665"/>
              </a:solidFill>
              <a:latin typeface="Source Sans Pro" panose="020B0604020202020204" charset="0"/>
            </a:rPr>
            <a:t>dan</a:t>
          </a:r>
          <a:r>
            <a:rPr lang="en-US" sz="1800" kern="1200" dirty="0" smtClean="0">
              <a:solidFill>
                <a:srgbClr val="415665"/>
              </a:solidFill>
              <a:latin typeface="Source Sans Pro" panose="020B0604020202020204" charset="0"/>
            </a:rPr>
            <a:t> </a:t>
          </a:r>
          <a:r>
            <a:rPr lang="en-US" sz="1800" kern="1200" dirty="0" err="1" smtClean="0">
              <a:solidFill>
                <a:srgbClr val="415665"/>
              </a:solidFill>
              <a:latin typeface="Source Sans Pro" panose="020B0604020202020204" charset="0"/>
            </a:rPr>
            <a:t>alur</a:t>
          </a:r>
          <a:r>
            <a:rPr lang="en-US" sz="1800" kern="1200" dirty="0" smtClean="0">
              <a:solidFill>
                <a:srgbClr val="415665"/>
              </a:solidFill>
              <a:latin typeface="Source Sans Pro" panose="020B0604020202020204" charset="0"/>
            </a:rPr>
            <a:t> </a:t>
          </a:r>
          <a:r>
            <a:rPr lang="en-US" sz="1800" kern="1200" dirty="0" err="1" smtClean="0">
              <a:solidFill>
                <a:srgbClr val="415665"/>
              </a:solidFill>
              <a:latin typeface="Source Sans Pro" panose="020B0604020202020204" charset="0"/>
            </a:rPr>
            <a:t>dari</a:t>
          </a:r>
          <a:r>
            <a:rPr lang="en-US" sz="1800" kern="1200" dirty="0" smtClean="0">
              <a:solidFill>
                <a:srgbClr val="415665"/>
              </a:solidFill>
              <a:latin typeface="Source Sans Pro" panose="020B0604020202020204" charset="0"/>
            </a:rPr>
            <a:t> </a:t>
          </a:r>
          <a:r>
            <a:rPr lang="en-US" sz="1800" kern="1200" dirty="0" err="1" smtClean="0">
              <a:solidFill>
                <a:srgbClr val="415665"/>
              </a:solidFill>
              <a:latin typeface="Source Sans Pro" panose="020B0604020202020204" charset="0"/>
            </a:rPr>
            <a:t>suatu</a:t>
          </a:r>
          <a:r>
            <a:rPr lang="en-US" sz="1800" kern="1200" dirty="0" smtClean="0">
              <a:solidFill>
                <a:srgbClr val="415665"/>
              </a:solidFill>
              <a:latin typeface="Source Sans Pro" panose="020B0604020202020204" charset="0"/>
            </a:rPr>
            <a:t> program → </a:t>
          </a:r>
          <a:r>
            <a:rPr lang="en-US" sz="1800" i="1" kern="1200" dirty="0" smtClean="0">
              <a:solidFill>
                <a:srgbClr val="415665"/>
              </a:solidFill>
              <a:latin typeface="Source Sans Pro" panose="020B0604020202020204" charset="0"/>
            </a:rPr>
            <a:t>re-engineering </a:t>
          </a:r>
          <a:r>
            <a:rPr lang="en-US" sz="1800" kern="1200" dirty="0" err="1" smtClean="0">
              <a:solidFill>
                <a:srgbClr val="415665"/>
              </a:solidFill>
              <a:latin typeface="Source Sans Pro" panose="020B0604020202020204" charset="0"/>
            </a:rPr>
            <a:t>perangkat</a:t>
          </a:r>
          <a:r>
            <a:rPr lang="en-US" sz="1800" kern="1200" dirty="0" smtClean="0">
              <a:solidFill>
                <a:srgbClr val="415665"/>
              </a:solidFill>
              <a:latin typeface="Source Sans Pro" panose="020B0604020202020204" charset="0"/>
            </a:rPr>
            <a:t> </a:t>
          </a:r>
          <a:r>
            <a:rPr lang="en-US" sz="1800" kern="1200" dirty="0" err="1" smtClean="0">
              <a:solidFill>
                <a:srgbClr val="415665"/>
              </a:solidFill>
              <a:latin typeface="Source Sans Pro" panose="020B0604020202020204" charset="0"/>
            </a:rPr>
            <a:t>lunak</a:t>
          </a:r>
          <a:endParaRPr lang="en-US" sz="1800" kern="1200" dirty="0">
            <a:solidFill>
              <a:srgbClr val="415665"/>
            </a:solidFill>
            <a:latin typeface="Source Sans Pro" panose="020B0604020202020204" charset="0"/>
          </a:endParaRPr>
        </a:p>
      </dsp:txBody>
      <dsp:txXfrm>
        <a:off x="0" y="2439811"/>
        <a:ext cx="5813202" cy="1017450"/>
      </dsp:txXfrm>
    </dsp:sp>
    <dsp:sp modelId="{ECC2F30D-9EFC-485B-BBC2-BFC7DD7677B5}">
      <dsp:nvSpPr>
        <dsp:cNvPr id="0" name=""/>
        <dsp:cNvSpPr/>
      </dsp:nvSpPr>
      <dsp:spPr>
        <a:xfrm>
          <a:off x="290660" y="2188891"/>
          <a:ext cx="4069241" cy="50184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808" tIns="0" rIns="15380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Source Sans Pro" panose="020B0604020202020204" charset="0"/>
            </a:rPr>
            <a:t>Membangkitkan</a:t>
          </a:r>
          <a:r>
            <a:rPr lang="en-US" sz="2000" kern="1200" dirty="0" smtClean="0">
              <a:latin typeface="Source Sans Pro" panose="020B0604020202020204" charset="0"/>
            </a:rPr>
            <a:t> diagram CFG</a:t>
          </a:r>
          <a:endParaRPr lang="en-US" sz="2000" kern="1200" dirty="0">
            <a:latin typeface="Source Sans Pro" panose="020B0604020202020204" charset="0"/>
          </a:endParaRPr>
        </a:p>
      </dsp:txBody>
      <dsp:txXfrm>
        <a:off x="290660" y="2188891"/>
        <a:ext cx="3943781" cy="501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02299" cy="348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40" y="2"/>
            <a:ext cx="4002299" cy="348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7DE1C-13B2-47C9-806C-1318394A983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01366"/>
            <a:ext cx="4002299" cy="348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40" y="6601366"/>
            <a:ext cx="4002299" cy="348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00847-AF53-4B40-A6F2-B22E0BCB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0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881313" y="522288"/>
            <a:ext cx="3473450" cy="26050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23610" y="3301286"/>
            <a:ext cx="7388858" cy="31275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52946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81313" y="522288"/>
            <a:ext cx="3473450" cy="2605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54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81313" y="522288"/>
            <a:ext cx="3473450" cy="2605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06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81313" y="522288"/>
            <a:ext cx="3473450" cy="2605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81313" y="522288"/>
            <a:ext cx="3473450" cy="2605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1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81313" y="522288"/>
            <a:ext cx="3473450" cy="2605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01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81313" y="522288"/>
            <a:ext cx="3473450" cy="2605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62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2881313" y="522288"/>
            <a:ext cx="3473450" cy="26050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923610" y="3301286"/>
            <a:ext cx="7388858" cy="312753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42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81313" y="522288"/>
            <a:ext cx="3473450" cy="2605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79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81313" y="522288"/>
            <a:ext cx="3473450" cy="2605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57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81313" y="522288"/>
            <a:ext cx="3473450" cy="2605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4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81313" y="522288"/>
            <a:ext cx="3473450" cy="2605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73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81313" y="522288"/>
            <a:ext cx="3473450" cy="2605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64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81313" y="522288"/>
            <a:ext cx="3473450" cy="2605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5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81313" y="522288"/>
            <a:ext cx="3473450" cy="2605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30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81313" y="522288"/>
            <a:ext cx="3473450" cy="2605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8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55" y="1"/>
            <a:ext cx="5021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7" name="Shape 27"/>
          <p:cNvSpPr/>
          <p:nvPr/>
        </p:nvSpPr>
        <p:spPr>
          <a:xfrm flipH="1">
            <a:off x="-55" y="1"/>
            <a:ext cx="5021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33319" y="5598"/>
            <a:ext cx="6001524" cy="879774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33319" y="1357087"/>
            <a:ext cx="6001524" cy="3568888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56" y="1"/>
            <a:ext cx="5021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7" name="Shape 10"/>
          <p:cNvSpPr/>
          <p:nvPr userDrawn="1"/>
        </p:nvSpPr>
        <p:spPr>
          <a:xfrm>
            <a:off x="5087004" y="1098371"/>
            <a:ext cx="541350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8" name="Shape 11"/>
          <p:cNvSpPr/>
          <p:nvPr userDrawn="1"/>
        </p:nvSpPr>
        <p:spPr>
          <a:xfrm>
            <a:off x="5628215" y="1098371"/>
            <a:ext cx="54135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9" name="Shape 12"/>
          <p:cNvSpPr/>
          <p:nvPr userDrawn="1"/>
        </p:nvSpPr>
        <p:spPr>
          <a:xfrm>
            <a:off x="633319" y="1098371"/>
            <a:ext cx="541350" cy="45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0" name="Shape 13"/>
          <p:cNvSpPr/>
          <p:nvPr userDrawn="1"/>
        </p:nvSpPr>
        <p:spPr>
          <a:xfrm>
            <a:off x="1174388" y="1098371"/>
            <a:ext cx="3912524" cy="4571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55" y="1"/>
            <a:ext cx="5021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63" name="Shape 63"/>
          <p:cNvSpPr/>
          <p:nvPr/>
        </p:nvSpPr>
        <p:spPr>
          <a:xfrm flipH="1">
            <a:off x="-55" y="1"/>
            <a:ext cx="5021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56" y="1"/>
            <a:ext cx="5021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0DB7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471" y="577850"/>
            <a:ext cx="6065044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476" y="3155157"/>
            <a:ext cx="5190863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5763" y="4809335"/>
            <a:ext cx="2314575" cy="171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AEAD291-DF67-4094-9F24-9BEBF498ADE0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5763" y="4916023"/>
            <a:ext cx="2828925" cy="171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CA160E6-AFB4-41D4-AAA3-32C5F66A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87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33319" y="5598"/>
            <a:ext cx="2664450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33319" y="1538076"/>
            <a:ext cx="3876750" cy="3387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56" y="1"/>
            <a:ext cx="502199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algn="ctr"/>
            <a:fld id="{00000000-1234-1234-1234-123412341234}" type="slidenum">
              <a:rPr lang="en" sz="2400" smtClean="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algn="ctr"/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59" r:id="rId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cabe.com/pdf/mccabe-nist235r.pdf.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B7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851776"/>
            <a:ext cx="6858000" cy="1879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969402" y="3048970"/>
            <a:ext cx="57863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atin typeface="Candara" panose="020E0502030303020204" pitchFamily="34" charset="0"/>
              </a:rPr>
              <a:t>Instrumentasi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Kode</a:t>
            </a:r>
            <a:r>
              <a:rPr lang="en-US" sz="2800" dirty="0">
                <a:latin typeface="Candara" panose="020E0502030303020204" pitchFamily="34" charset="0"/>
              </a:rPr>
              <a:t> Program</a:t>
            </a:r>
            <a:r>
              <a:rPr lang="en-US" sz="2800" i="1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Secara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Otomatis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untuk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i="1" dirty="0">
                <a:latin typeface="Candara" panose="020E0502030303020204" pitchFamily="34" charset="0"/>
              </a:rPr>
              <a:t>Path Testing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51721" y="4090651"/>
            <a:ext cx="3252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Raden Asri Ramadhina </a:t>
            </a:r>
            <a:r>
              <a:rPr lang="en-US" sz="1600" dirty="0" err="1">
                <a:latin typeface="Candara" panose="020E0502030303020204" pitchFamily="34" charset="0"/>
              </a:rPr>
              <a:t>Fitriani</a:t>
            </a:r>
            <a:r>
              <a:rPr lang="en-US" sz="1600" dirty="0">
                <a:latin typeface="Candara" panose="020E0502030303020204" pitchFamily="34" charset="0"/>
              </a:rPr>
              <a:t/>
            </a:r>
            <a:br>
              <a:rPr lang="en-US" sz="1600" dirty="0">
                <a:latin typeface="Candara" panose="020E0502030303020204" pitchFamily="34" charset="0"/>
              </a:rPr>
            </a:br>
            <a:r>
              <a:rPr lang="en-US" sz="1600" dirty="0">
                <a:latin typeface="Candara" panose="020E0502030303020204" pitchFamily="34" charset="0"/>
              </a:rPr>
              <a:t>G64154007</a:t>
            </a:r>
            <a:br>
              <a:rPr lang="en-US" sz="1600" dirty="0">
                <a:latin typeface="Candara" panose="020E0502030303020204" pitchFamily="34" charset="0"/>
              </a:rPr>
            </a:b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85567" y="4090651"/>
            <a:ext cx="2970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andara" panose="020E0502030303020204" pitchFamily="34" charset="0"/>
              </a:rPr>
              <a:t>Pembimbing</a:t>
            </a:r>
            <a:r>
              <a:rPr lang="en-US" sz="1600" dirty="0">
                <a:latin typeface="Candara" panose="020E0502030303020204" pitchFamily="34" charset="0"/>
              </a:rPr>
              <a:t/>
            </a:r>
            <a:br>
              <a:rPr lang="en-US" sz="1600" dirty="0">
                <a:latin typeface="Candara" panose="020E0502030303020204" pitchFamily="34" charset="0"/>
              </a:rPr>
            </a:br>
            <a:r>
              <a:rPr lang="en-US" sz="1600" dirty="0" err="1">
                <a:latin typeface="Candara" panose="020E0502030303020204" pitchFamily="34" charset="0"/>
              </a:rPr>
              <a:t>Irman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 err="1">
                <a:latin typeface="Candara" panose="020E0502030303020204" pitchFamily="34" charset="0"/>
              </a:rPr>
              <a:t>Hermadi</a:t>
            </a:r>
            <a:r>
              <a:rPr lang="en-US" sz="1600" dirty="0">
                <a:latin typeface="Candara" panose="020E0502030303020204" pitchFamily="34" charset="0"/>
              </a:rPr>
              <a:t>, </a:t>
            </a:r>
            <a:r>
              <a:rPr lang="en-US" sz="1600" dirty="0" err="1">
                <a:latin typeface="Candara" panose="020E0502030303020204" pitchFamily="34" charset="0"/>
              </a:rPr>
              <a:t>Skom</a:t>
            </a:r>
            <a:r>
              <a:rPr lang="en-US" sz="1600" dirty="0">
                <a:latin typeface="Candara" panose="020E0502030303020204" pitchFamily="34" charset="0"/>
              </a:rPr>
              <a:t>, MS, PhD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5" y="4787212"/>
            <a:ext cx="48535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Alih</a:t>
            </a: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Jenis</a:t>
            </a: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 - </a:t>
            </a: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Departemen</a:t>
            </a: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Ilmu</a:t>
            </a: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Komputer</a:t>
            </a:r>
            <a:endParaRPr lang="en-US" sz="1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40025" y="4790934"/>
            <a:ext cx="31129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Institut</a:t>
            </a: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ndara" panose="020E0502030303020204" pitchFamily="34" charset="0"/>
              </a:rPr>
              <a:t>Pertanian</a:t>
            </a: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 Bogor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7" y="3153742"/>
            <a:ext cx="1063094" cy="7555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00" y="131926"/>
            <a:ext cx="4684342" cy="262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1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1979" y="130112"/>
            <a:ext cx="5410201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Analisis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63713479"/>
              </p:ext>
            </p:extLst>
          </p:nvPr>
        </p:nvGraphicFramePr>
        <p:xfrm>
          <a:off x="677353" y="1574955"/>
          <a:ext cx="5974907" cy="2754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7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1979" y="130112"/>
            <a:ext cx="5996941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16" name="Subtitle 6"/>
          <p:cNvSpPr txBox="1">
            <a:spLocks/>
          </p:cNvSpPr>
          <p:nvPr/>
        </p:nvSpPr>
        <p:spPr>
          <a:xfrm>
            <a:off x="2400121" y="4760179"/>
            <a:ext cx="2400656" cy="32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dirty="0" err="1">
                <a:solidFill>
                  <a:srgbClr val="0DB7C4"/>
                </a:solidFill>
                <a:latin typeface="Source Sans Pro" panose="020B0604020202020204" charset="0"/>
              </a:rPr>
              <a:t>Arsitektur</a:t>
            </a:r>
            <a:r>
              <a:rPr lang="en-US" sz="1100" dirty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>
                <a:solidFill>
                  <a:srgbClr val="0DB7C4"/>
                </a:solidFill>
                <a:latin typeface="Source Sans Pro" panose="020B0604020202020204" charset="0"/>
              </a:rPr>
              <a:t>Perangkat</a:t>
            </a:r>
            <a:r>
              <a:rPr lang="en-US" sz="1100" dirty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>
                <a:solidFill>
                  <a:srgbClr val="0DB7C4"/>
                </a:solidFill>
                <a:latin typeface="Source Sans Pro" panose="020B0604020202020204" charset="0"/>
              </a:rPr>
              <a:t>Lunak</a:t>
            </a:r>
            <a:endParaRPr lang="en-US" sz="1100" dirty="0">
              <a:solidFill>
                <a:srgbClr val="0DB7C4"/>
              </a:solidFill>
              <a:latin typeface="Source Sans Pro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1" y="1258116"/>
            <a:ext cx="6610873" cy="35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657" y="1235123"/>
            <a:ext cx="5981701" cy="1097833"/>
          </a:xfrm>
        </p:spPr>
        <p:txBody>
          <a:bodyPr/>
          <a:lstStyle/>
          <a:p>
            <a:r>
              <a:rPr lang="en-US" sz="2000" dirty="0" err="1"/>
              <a:t>Penguraian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 </a:t>
            </a:r>
            <a:r>
              <a:rPr lang="en-US" sz="2000" dirty="0" err="1"/>
              <a:t>matlab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file format XML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i="1" dirty="0"/>
              <a:t>library </a:t>
            </a:r>
            <a:r>
              <a:rPr lang="en-US" sz="2000" dirty="0"/>
              <a:t> MATLAB-PARSER  yang </a:t>
            </a:r>
            <a:r>
              <a:rPr lang="en-US" sz="2000" dirty="0" err="1"/>
              <a:t>dibangun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Suffos</a:t>
            </a:r>
            <a:r>
              <a:rPr lang="en-US" sz="2000" dirty="0"/>
              <a:t> (2015). 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9" y="130112"/>
            <a:ext cx="5791201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Perancangan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06095829"/>
              </p:ext>
            </p:extLst>
          </p:nvPr>
        </p:nvGraphicFramePr>
        <p:xfrm>
          <a:off x="1213240" y="2332956"/>
          <a:ext cx="4811041" cy="2373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1738628" y="2922165"/>
            <a:ext cx="12676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i="1" dirty="0">
                <a:solidFill>
                  <a:schemeClr val="bg1"/>
                </a:solidFill>
                <a:latin typeface="Source Sans Pro" panose="020B0604020202020204" charset="0"/>
              </a:rPr>
              <a:t>Extensible Markup Language</a:t>
            </a:r>
            <a:r>
              <a:rPr lang="en-US" sz="1600" dirty="0">
                <a:solidFill>
                  <a:schemeClr val="bg1"/>
                </a:solidFill>
                <a:latin typeface="Source Sans Pro" panose="020B0604020202020204" charset="0"/>
              </a:rPr>
              <a:t> (XML)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531606" y="4912668"/>
            <a:ext cx="24003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Hartwell J. 2017. C# and XML Primer. </a:t>
            </a:r>
            <a:r>
              <a:rPr lang="en-US" sz="900" dirty="0" err="1">
                <a:solidFill>
                  <a:srgbClr val="415665"/>
                </a:solidFill>
                <a:latin typeface="Source Sans Pro" panose="020B0604020202020204" charset="0"/>
              </a:rPr>
              <a:t>Apress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886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1979" y="130112"/>
            <a:ext cx="5996941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2400121" y="4760179"/>
            <a:ext cx="2400656" cy="32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dirty="0" err="1">
                <a:solidFill>
                  <a:srgbClr val="0DB7C4"/>
                </a:solidFill>
                <a:latin typeface="Source Sans Pro" panose="020B0604020202020204" charset="0"/>
              </a:rPr>
              <a:t>Arsitektur</a:t>
            </a:r>
            <a:r>
              <a:rPr lang="en-US" sz="1100" dirty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>
                <a:solidFill>
                  <a:srgbClr val="0DB7C4"/>
                </a:solidFill>
                <a:latin typeface="Source Sans Pro" panose="020B0604020202020204" charset="0"/>
              </a:rPr>
              <a:t>Perangkat</a:t>
            </a:r>
            <a:r>
              <a:rPr lang="en-US" sz="1100" dirty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>
                <a:solidFill>
                  <a:srgbClr val="0DB7C4"/>
                </a:solidFill>
                <a:latin typeface="Source Sans Pro" panose="020B0604020202020204" charset="0"/>
              </a:rPr>
              <a:t>Lunak</a:t>
            </a:r>
            <a:endParaRPr lang="en-US" sz="1100" dirty="0">
              <a:solidFill>
                <a:srgbClr val="0DB7C4"/>
              </a:solidFill>
              <a:latin typeface="Source Sans Pro" panose="020B06040202020202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1" y="1258116"/>
            <a:ext cx="6610873" cy="35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143" y="1140000"/>
            <a:ext cx="6214215" cy="3772667"/>
          </a:xfrm>
        </p:spPr>
        <p:txBody>
          <a:bodyPr/>
          <a:lstStyle/>
          <a:p>
            <a:pPr lvl="1"/>
            <a:r>
              <a:rPr lang="en-US" sz="2000" b="1" dirty="0" err="1"/>
              <a:t>Membangkitkan</a:t>
            </a:r>
            <a:r>
              <a:rPr lang="en-US" sz="2000" b="1" dirty="0"/>
              <a:t> </a:t>
            </a:r>
            <a:r>
              <a:rPr lang="en-US" sz="2000" b="1" dirty="0" err="1" smtClean="0"/>
              <a:t>Jalur</a:t>
            </a:r>
            <a:endParaRPr lang="en-US" sz="2000" b="1" dirty="0" smtClean="0"/>
          </a:p>
          <a:p>
            <a:pPr marL="268288" lvl="2"/>
            <a:r>
              <a:rPr lang="en-US" sz="1800" i="1" dirty="0" err="1"/>
              <a:t>Cabang</a:t>
            </a:r>
            <a:r>
              <a:rPr lang="en-US" sz="1800" i="1" dirty="0"/>
              <a:t> -&gt; </a:t>
            </a:r>
          </a:p>
          <a:p>
            <a:pPr marL="541338" lvl="3"/>
            <a:r>
              <a:rPr lang="en-US" sz="1800" dirty="0"/>
              <a:t>(T) </a:t>
            </a:r>
            <a:r>
              <a:rPr lang="en-US" sz="1800" dirty="0" smtClean="0"/>
              <a:t>: </a:t>
            </a:r>
            <a:r>
              <a:rPr lang="en-US" sz="1800" i="1" dirty="0" smtClean="0"/>
              <a:t>edge</a:t>
            </a:r>
            <a:r>
              <a:rPr lang="en-US" sz="1800" dirty="0"/>
              <a:t>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</a:t>
            </a:r>
            <a:r>
              <a:rPr lang="en-US" sz="1800" i="1" dirty="0" smtClean="0"/>
              <a:t>true</a:t>
            </a:r>
            <a:endParaRPr lang="en-US" sz="1800" i="1" dirty="0"/>
          </a:p>
          <a:p>
            <a:pPr marL="541338" lvl="3"/>
            <a:r>
              <a:rPr lang="en-US" sz="1800" dirty="0"/>
              <a:t>(F) </a:t>
            </a:r>
            <a:r>
              <a:rPr lang="en-US" sz="1800" dirty="0" smtClean="0"/>
              <a:t>: </a:t>
            </a:r>
            <a:r>
              <a:rPr lang="en-US" sz="1800" i="1" dirty="0" smtClean="0"/>
              <a:t>edge </a:t>
            </a:r>
            <a:r>
              <a:rPr lang="en-US" sz="1800" dirty="0" smtClean="0"/>
              <a:t>yang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</a:t>
            </a:r>
            <a:r>
              <a:rPr lang="en-US" sz="1800" dirty="0" err="1" smtClean="0"/>
              <a:t>tipe</a:t>
            </a:r>
            <a:r>
              <a:rPr lang="en-US" sz="1800" dirty="0" smtClean="0"/>
              <a:t> </a:t>
            </a:r>
            <a:r>
              <a:rPr lang="en-US" sz="1800" i="1" dirty="0"/>
              <a:t>false</a:t>
            </a:r>
            <a:r>
              <a:rPr lang="en-US" sz="1800" dirty="0"/>
              <a:t> </a:t>
            </a:r>
          </a:p>
          <a:p>
            <a:pPr marL="269875" lvl="2"/>
            <a:r>
              <a:rPr lang="en-US" sz="1800" dirty="0"/>
              <a:t>FOR </a:t>
            </a:r>
            <a:r>
              <a:rPr lang="en-US" sz="1800" dirty="0" err="1"/>
              <a:t>dan</a:t>
            </a:r>
            <a:r>
              <a:rPr lang="en-US" sz="1800" dirty="0"/>
              <a:t> WHILE -&gt; </a:t>
            </a:r>
            <a:r>
              <a:rPr lang="en-US" sz="1800" dirty="0" err="1"/>
              <a:t>maksimal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kali </a:t>
            </a:r>
            <a:r>
              <a:rPr lang="en-US" sz="1800" dirty="0" err="1" smtClean="0"/>
              <a:t>pengulangan</a:t>
            </a:r>
            <a:r>
              <a:rPr lang="en-US" sz="1800" dirty="0" smtClean="0"/>
              <a:t>.</a:t>
            </a:r>
          </a:p>
          <a:p>
            <a:pPr lvl="1">
              <a:buNone/>
            </a:pPr>
            <a:endParaRPr lang="en-US" sz="2000" b="1" dirty="0" smtClean="0"/>
          </a:p>
          <a:p>
            <a:pPr lvl="1"/>
            <a:r>
              <a:rPr lang="en-US" sz="2000" b="1" dirty="0" err="1" smtClean="0"/>
              <a:t>Transformasi</a:t>
            </a:r>
            <a:r>
              <a:rPr lang="en-US" sz="2000" b="1" dirty="0" smtClean="0"/>
              <a:t> </a:t>
            </a:r>
            <a:r>
              <a:rPr lang="en-US" sz="2000" b="1" dirty="0" err="1"/>
              <a:t>ke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Format Bahasa </a:t>
            </a:r>
            <a:r>
              <a:rPr lang="en-US" sz="2000" b="1" i="1" dirty="0" smtClean="0"/>
              <a:t>Dot</a:t>
            </a:r>
            <a:endParaRPr lang="en-US" sz="2000" dirty="0"/>
          </a:p>
          <a:p>
            <a:pPr marL="269875" lvl="1">
              <a:buNone/>
            </a:pPr>
            <a:r>
              <a:rPr lang="en-US" sz="1800" dirty="0" smtClean="0"/>
              <a:t>Bahasa </a:t>
            </a:r>
            <a:r>
              <a:rPr lang="en-US" sz="1800" dirty="0"/>
              <a:t>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mengambar</a:t>
            </a:r>
            <a:r>
              <a:rPr lang="en-US" sz="1800" dirty="0"/>
              <a:t> </a:t>
            </a:r>
            <a:r>
              <a:rPr lang="en-US" sz="1800" i="1" dirty="0"/>
              <a:t>graph</a:t>
            </a:r>
            <a:r>
              <a:rPr lang="en-US" sz="1800" dirty="0"/>
              <a:t> </a:t>
            </a:r>
            <a:r>
              <a:rPr lang="en-US" sz="1800" dirty="0" err="1" smtClean="0"/>
              <a:t>berarah</a:t>
            </a:r>
            <a:r>
              <a:rPr lang="en-US" sz="1800" dirty="0" smtClean="0"/>
              <a:t>.</a:t>
            </a:r>
            <a:r>
              <a:rPr lang="en-US" sz="1800" dirty="0"/>
              <a:t> </a:t>
            </a:r>
            <a:endParaRPr lang="en-US" sz="1800" dirty="0" smtClean="0"/>
          </a:p>
          <a:p>
            <a:pPr marL="269875" lvl="1">
              <a:buNone/>
            </a:pP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/>
              <a:t>mendeskripsikan</a:t>
            </a:r>
            <a:r>
              <a:rPr lang="en-US" sz="1800" dirty="0"/>
              <a:t> 3 </a:t>
            </a:r>
            <a:r>
              <a:rPr lang="en-US" sz="1800" dirty="0" err="1"/>
              <a:t>macam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,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i="1" dirty="0"/>
              <a:t>graph, nodes,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i="1" dirty="0"/>
              <a:t>edges</a:t>
            </a:r>
            <a:r>
              <a:rPr lang="en-US" sz="1800" dirty="0" smtClean="0"/>
              <a:t> (</a:t>
            </a:r>
            <a:r>
              <a:rPr lang="en-US" sz="1800" dirty="0" err="1" smtClean="0"/>
              <a:t>Ganser</a:t>
            </a:r>
            <a:r>
              <a:rPr lang="en-US" sz="1800" dirty="0" smtClean="0"/>
              <a:t> </a:t>
            </a:r>
            <a:r>
              <a:rPr lang="en-US" sz="1800" i="1" dirty="0"/>
              <a:t>et all</a:t>
            </a:r>
            <a:r>
              <a:rPr lang="en-US" sz="1800" dirty="0"/>
              <a:t> 2015).</a:t>
            </a:r>
          </a:p>
          <a:p>
            <a:pPr lvl="1"/>
            <a:endParaRPr lang="en-US" sz="2000" b="1" dirty="0" smtClean="0"/>
          </a:p>
          <a:p>
            <a:pPr marL="269875" lvl="2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9" y="130112"/>
            <a:ext cx="5791201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04662" y="4774168"/>
            <a:ext cx="4635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/>
            <a:r>
              <a:rPr lang="en-US" sz="900" dirty="0" err="1">
                <a:solidFill>
                  <a:srgbClr val="415665"/>
                </a:solidFill>
                <a:latin typeface="Source Sans Pro" panose="020B0604020202020204" charset="0"/>
              </a:rPr>
              <a:t>Gansner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 E R, </a:t>
            </a:r>
            <a:r>
              <a:rPr lang="en-US" sz="900" dirty="0" err="1">
                <a:solidFill>
                  <a:srgbClr val="415665"/>
                </a:solidFill>
                <a:latin typeface="Source Sans Pro" panose="020B0604020202020204" charset="0"/>
              </a:rPr>
              <a:t>Koutsofios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, </a:t>
            </a:r>
            <a:r>
              <a:rPr lang="en-US" sz="900" dirty="0" err="1">
                <a:solidFill>
                  <a:srgbClr val="415665"/>
                </a:solidFill>
                <a:latin typeface="Source Sans Pro" panose="020B0604020202020204" charset="0"/>
              </a:rPr>
              <a:t>Eleftherios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, </a:t>
            </a:r>
            <a:r>
              <a:rPr lang="en-US" sz="900" dirty="0" err="1">
                <a:solidFill>
                  <a:srgbClr val="415665"/>
                </a:solidFill>
                <a:latin typeface="Source Sans Pro" panose="020B0604020202020204" charset="0"/>
              </a:rPr>
              <a:t>dan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 North S. 2015. “Drawing graphs with dot”. [Internet]. [</a:t>
            </a:r>
            <a:r>
              <a:rPr lang="en-US" sz="900" dirty="0" err="1">
                <a:solidFill>
                  <a:srgbClr val="415665"/>
                </a:solidFill>
                <a:latin typeface="Source Sans Pro" panose="020B0604020202020204" charset="0"/>
              </a:rPr>
              <a:t>diunduh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 2017 </a:t>
            </a:r>
            <a:r>
              <a:rPr lang="en-US" sz="900" dirty="0" err="1">
                <a:solidFill>
                  <a:srgbClr val="415665"/>
                </a:solidFill>
                <a:latin typeface="Source Sans Pro" panose="020B0604020202020204" charset="0"/>
              </a:rPr>
              <a:t>Desember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 25]. </a:t>
            </a:r>
            <a:r>
              <a:rPr lang="en-US" sz="900" dirty="0" err="1">
                <a:solidFill>
                  <a:srgbClr val="415665"/>
                </a:solidFill>
                <a:latin typeface="Source Sans Pro" panose="020B0604020202020204" charset="0"/>
              </a:rPr>
              <a:t>Tersedia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900" dirty="0" err="1">
                <a:solidFill>
                  <a:srgbClr val="415665"/>
                </a:solidFill>
                <a:latin typeface="Source Sans Pro" panose="020B0604020202020204" charset="0"/>
              </a:rPr>
              <a:t>pada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: www.graphviz.org/pdf/dotguide.pdf.</a:t>
            </a:r>
          </a:p>
        </p:txBody>
      </p:sp>
    </p:spTree>
    <p:extLst>
      <p:ext uri="{BB962C8B-B14F-4D97-AF65-F5344CB8AC3E}">
        <p14:creationId xmlns:p14="http://schemas.microsoft.com/office/powerpoint/2010/main" val="31232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599" y="130112"/>
            <a:ext cx="5791201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38628" y="2922165"/>
            <a:ext cx="12676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i="1" dirty="0">
                <a:solidFill>
                  <a:schemeClr val="bg1"/>
                </a:solidFill>
                <a:latin typeface="Source Sans Pro" panose="020B0604020202020204" charset="0"/>
              </a:rPr>
              <a:t>Extensible Markup Language</a:t>
            </a:r>
            <a:r>
              <a:rPr lang="en-US" sz="1600" dirty="0">
                <a:solidFill>
                  <a:schemeClr val="bg1"/>
                </a:solidFill>
                <a:latin typeface="Source Sans Pro" panose="020B0604020202020204" charset="0"/>
              </a:rPr>
              <a:t> (XML)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916477" y="4863128"/>
            <a:ext cx="21747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  <a:ea typeface="Times New Roman" panose="02020603050405020304" pitchFamily="18" charset="0"/>
              </a:rPr>
              <a:t>(Watson </a:t>
            </a:r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  <a:ea typeface="Times New Roman" panose="02020603050405020304" pitchFamily="18" charset="0"/>
              </a:rPr>
              <a:t>dan</a:t>
            </a:r>
            <a:r>
              <a:rPr lang="en-US" sz="1050" dirty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  <a:ea typeface="Times New Roman" panose="02020603050405020304" pitchFamily="18" charset="0"/>
              </a:rPr>
              <a:t> McCabe 1996). </a:t>
            </a:r>
            <a:endParaRPr lang="en-US" sz="1050" dirty="0">
              <a:solidFill>
                <a:schemeClr val="accent4">
                  <a:lumMod val="75000"/>
                </a:schemeClr>
              </a:solidFill>
              <a:latin typeface="Source Sans Pro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39"/>
          <a:stretch/>
        </p:blipFill>
        <p:spPr>
          <a:xfrm>
            <a:off x="1819521" y="3188541"/>
            <a:ext cx="4465166" cy="1561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19" r="69177"/>
          <a:stretch/>
        </p:blipFill>
        <p:spPr>
          <a:xfrm>
            <a:off x="477113" y="4027328"/>
            <a:ext cx="1265848" cy="662059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391887" y="1235122"/>
            <a:ext cx="6466114" cy="3677545"/>
          </a:xfrm>
        </p:spPr>
        <p:txBody>
          <a:bodyPr/>
          <a:lstStyle/>
          <a:p>
            <a:pPr lvl="1"/>
            <a:r>
              <a:rPr lang="en-US" sz="2000" b="1" dirty="0" err="1"/>
              <a:t>Memvisualisasikan</a:t>
            </a:r>
            <a:r>
              <a:rPr lang="en-US" sz="2000" b="1" dirty="0"/>
              <a:t> </a:t>
            </a:r>
            <a:r>
              <a:rPr lang="en-US" sz="2000" b="1" i="1" dirty="0"/>
              <a:t>Graph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bentuk</a:t>
            </a:r>
            <a:r>
              <a:rPr lang="en-US" sz="2000" b="1" dirty="0"/>
              <a:t> </a:t>
            </a:r>
            <a:r>
              <a:rPr lang="en-US" sz="2000" b="1" dirty="0" smtClean="0"/>
              <a:t>CFG</a:t>
            </a:r>
          </a:p>
          <a:p>
            <a:pPr marL="354013" lvl="2"/>
            <a:r>
              <a:rPr lang="en-US" sz="1800" i="1" dirty="0"/>
              <a:t>Nodes </a:t>
            </a:r>
            <a:r>
              <a:rPr lang="en-US" sz="1800" dirty="0" err="1"/>
              <a:t>merepresentasikan</a:t>
            </a:r>
            <a:r>
              <a:rPr lang="en-US" sz="1800" dirty="0"/>
              <a:t> </a:t>
            </a:r>
            <a:r>
              <a:rPr lang="en-US" sz="1800" dirty="0" err="1" smtClean="0"/>
              <a:t>perintah</a:t>
            </a:r>
            <a:endParaRPr lang="en-US" sz="1800" dirty="0" smtClean="0"/>
          </a:p>
          <a:p>
            <a:pPr marL="354013" lvl="2"/>
            <a:r>
              <a:rPr lang="en-US" sz="1800" i="1" dirty="0" smtClean="0"/>
              <a:t>edges </a:t>
            </a:r>
            <a:r>
              <a:rPr lang="en-US" sz="1800" dirty="0" err="1"/>
              <a:t>merepresentasikan</a:t>
            </a:r>
            <a:r>
              <a:rPr lang="en-US" sz="1800" dirty="0"/>
              <a:t> transfer </a:t>
            </a:r>
            <a:r>
              <a:rPr lang="en-US" sz="1800" dirty="0" err="1" smtClean="0"/>
              <a:t>kontrol</a:t>
            </a:r>
            <a:r>
              <a:rPr lang="en-US" sz="1800" dirty="0" smtClean="0"/>
              <a:t> </a:t>
            </a:r>
            <a:r>
              <a:rPr lang="en-US" sz="1800" dirty="0" err="1" smtClean="0"/>
              <a:t>antar</a:t>
            </a:r>
            <a:r>
              <a:rPr lang="en-US" sz="1800" dirty="0" smtClean="0"/>
              <a:t> </a:t>
            </a:r>
            <a:r>
              <a:rPr lang="en-US" sz="1800" i="1" dirty="0" smtClean="0"/>
              <a:t>nodes</a:t>
            </a:r>
          </a:p>
          <a:p>
            <a:pPr marL="354013" lvl="2"/>
            <a:r>
              <a:rPr lang="en-US" sz="1800" dirty="0" smtClean="0"/>
              <a:t>CFG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/>
              <a:t>divisualisasikan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i="1" dirty="0"/>
              <a:t>library</a:t>
            </a:r>
            <a:r>
              <a:rPr lang="en-US" sz="1800" dirty="0"/>
              <a:t> </a:t>
            </a:r>
            <a:r>
              <a:rPr lang="en-US" sz="1800" i="1" dirty="0" err="1" smtClean="0"/>
              <a:t>Graphviz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Ellson</a:t>
            </a:r>
            <a:r>
              <a:rPr lang="en-US" sz="1800" dirty="0" smtClean="0"/>
              <a:t> </a:t>
            </a:r>
            <a:r>
              <a:rPr lang="en-US" sz="1800" i="1" dirty="0"/>
              <a:t>et all </a:t>
            </a:r>
            <a:r>
              <a:rPr lang="en-US" sz="1800" dirty="0"/>
              <a:t>2003).</a:t>
            </a:r>
          </a:p>
          <a:p>
            <a:pPr marL="354013" lvl="2"/>
            <a:endParaRPr lang="en-US" sz="1800" dirty="0"/>
          </a:p>
        </p:txBody>
      </p:sp>
      <p:sp>
        <p:nvSpPr>
          <p:cNvPr id="12" name="Subtitle 6"/>
          <p:cNvSpPr txBox="1">
            <a:spLocks/>
          </p:cNvSpPr>
          <p:nvPr/>
        </p:nvSpPr>
        <p:spPr>
          <a:xfrm>
            <a:off x="2372443" y="2885509"/>
            <a:ext cx="2392069" cy="510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dirty="0" err="1">
                <a:solidFill>
                  <a:srgbClr val="415665"/>
                </a:solidFill>
                <a:latin typeface="Source Sans Pro" panose="020B0604020202020204" charset="0"/>
              </a:rPr>
              <a:t>Notasi</a:t>
            </a:r>
            <a:r>
              <a:rPr lang="en-US" sz="1100" dirty="0">
                <a:solidFill>
                  <a:srgbClr val="415665"/>
                </a:solidFill>
                <a:latin typeface="Source Sans Pro" panose="020B0604020202020204" charset="0"/>
              </a:rPr>
              <a:t> Control Flow Graph (CFG)</a:t>
            </a:r>
          </a:p>
        </p:txBody>
      </p:sp>
    </p:spTree>
    <p:extLst>
      <p:ext uri="{BB962C8B-B14F-4D97-AF65-F5344CB8AC3E}">
        <p14:creationId xmlns:p14="http://schemas.microsoft.com/office/powerpoint/2010/main" val="37295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1979" y="130112"/>
            <a:ext cx="5996941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2400121" y="4760179"/>
            <a:ext cx="2400656" cy="32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dirty="0" err="1">
                <a:solidFill>
                  <a:srgbClr val="0DB7C4"/>
                </a:solidFill>
                <a:latin typeface="Source Sans Pro" panose="020B0604020202020204" charset="0"/>
              </a:rPr>
              <a:t>Arsitektur</a:t>
            </a:r>
            <a:r>
              <a:rPr lang="en-US" sz="1100" dirty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>
                <a:solidFill>
                  <a:srgbClr val="0DB7C4"/>
                </a:solidFill>
                <a:latin typeface="Source Sans Pro" panose="020B0604020202020204" charset="0"/>
              </a:rPr>
              <a:t>Perangkat</a:t>
            </a:r>
            <a:r>
              <a:rPr lang="en-US" sz="1100" dirty="0">
                <a:solidFill>
                  <a:srgbClr val="0DB7C4"/>
                </a:solidFill>
                <a:latin typeface="Source Sans Pro" panose="020B0604020202020204" charset="0"/>
              </a:rPr>
              <a:t> </a:t>
            </a:r>
            <a:r>
              <a:rPr lang="en-US" sz="1100" dirty="0" err="1">
                <a:solidFill>
                  <a:srgbClr val="0DB7C4"/>
                </a:solidFill>
                <a:latin typeface="Source Sans Pro" panose="020B0604020202020204" charset="0"/>
              </a:rPr>
              <a:t>Lunak</a:t>
            </a:r>
            <a:endParaRPr lang="en-US" sz="1100" dirty="0">
              <a:solidFill>
                <a:srgbClr val="0DB7C4"/>
              </a:solidFill>
              <a:latin typeface="Source Sans Pro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1" y="1258116"/>
            <a:ext cx="6610873" cy="35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0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319" y="130112"/>
            <a:ext cx="5693522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br>
              <a:rPr lang="en-US" dirty="0" smtClean="0"/>
            </a:b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319" y="1357087"/>
            <a:ext cx="5693522" cy="356888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Berbasis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web</a:t>
            </a:r>
          </a:p>
          <a:p>
            <a:pPr>
              <a:spcAft>
                <a:spcPts val="600"/>
              </a:spcAft>
            </a:pP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Menggunakan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bahasa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pemrograman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/>
              <a:t>C#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Editor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menggunakan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/>
              <a:t>IDE Microsoft Visual Studio Ultimate 2013 </a:t>
            </a:r>
            <a:endParaRPr lang="en-US" sz="1800" dirty="0">
              <a:latin typeface="Source Sans Pro" panose="020B0604020202020204" charset="0"/>
              <a:ea typeface="Roboto" panose="020B0604020202020204" charset="0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CFG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akan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divisualisasikan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dengan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menggunakan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i="1" dirty="0">
                <a:latin typeface="Source Sans Pro" panose="020B0604020202020204" charset="0"/>
                <a:ea typeface="Roboto" panose="020B0604020202020204" charset="0"/>
              </a:rPr>
              <a:t>library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i="1" dirty="0" err="1"/>
              <a:t>Graphviz.Net</a:t>
            </a:r>
            <a:r>
              <a:rPr lang="en-US" sz="1800" i="1" dirty="0"/>
              <a:t> </a:t>
            </a:r>
          </a:p>
          <a:p>
            <a:pPr>
              <a:spcAft>
                <a:spcPts val="600"/>
              </a:spcAft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/>
            </a:r>
            <a:br>
              <a:rPr lang="en-US" sz="1800" dirty="0">
                <a:latin typeface="Source Sans Pro" panose="020B0604020202020204" charset="0"/>
                <a:ea typeface="Roboto" panose="020B0604020202020204" charset="0"/>
              </a:rPr>
            </a:br>
            <a:endParaRPr lang="en-US" sz="1800" dirty="0">
              <a:latin typeface="Source Sans Pro" panose="020B0604020202020204" charset="0"/>
              <a:ea typeface="Roboto" panose="020B0604020202020204" charset="0"/>
            </a:endParaRPr>
          </a:p>
          <a:p>
            <a:pPr>
              <a:spcAft>
                <a:spcPts val="600"/>
              </a:spcAft>
            </a:pPr>
            <a:endParaRPr lang="en-US" sz="1800" dirty="0">
              <a:latin typeface="Source Sans Pro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-298575" y="3863428"/>
            <a:ext cx="7521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DB7C4"/>
              </a:buClr>
              <a:buSzPct val="100000"/>
            </a:pP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/>
            </a:r>
            <a:b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</a:br>
            <a:endParaRPr lang="en-US" sz="1800" dirty="0">
              <a:solidFill>
                <a:srgbClr val="415665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4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231" y="130112"/>
            <a:ext cx="5759675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br>
              <a:rPr lang="en-US" dirty="0" smtClean="0"/>
            </a:br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18565" y="1446726"/>
            <a:ext cx="4504764" cy="4429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Validasi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18565" y="3563470"/>
            <a:ext cx="4504764" cy="6175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Efisiensi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4231" y="4176908"/>
            <a:ext cx="6094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DB7C4"/>
              </a:buClr>
              <a:buSzPct val="100000"/>
            </a:pP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Membandingkan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waktu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eksekusi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yang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dilaukan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secara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manual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dengan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waktu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eksekusi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oleh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aplikasi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. 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51259" y="1845134"/>
            <a:ext cx="5997388" cy="1113219"/>
          </a:xfrm>
        </p:spPr>
        <p:txBody>
          <a:bodyPr/>
          <a:lstStyle/>
          <a:p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Membandingkan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hasil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yang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ada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pada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penelitian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sebelumnya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dengan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hasil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yang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dikeluarkan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oleh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aplikasi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. </a:t>
            </a:r>
          </a:p>
          <a:p>
            <a:r>
              <a:rPr lang="en-US" sz="1800" i="1" dirty="0">
                <a:latin typeface="Source Sans Pro" panose="020B0604020202020204" charset="0"/>
                <a:ea typeface="Roboto" panose="020B0604020202020204" charset="0"/>
              </a:rPr>
              <a:t>Graph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yang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ada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pada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penelitian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sebelumnya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direpresentasikan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ke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dalam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bentuk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i="1" dirty="0">
                <a:latin typeface="Source Sans Pro" panose="020B0604020202020204" charset="0"/>
                <a:ea typeface="Roboto" panose="020B0604020202020204" charset="0"/>
              </a:rPr>
              <a:t>adjacency list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terlebih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dahulu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  <a:ea typeface="Roboto" panose="020B0604020202020204" charset="0"/>
              </a:rPr>
              <a:t>secara</a:t>
            </a:r>
            <a:r>
              <a:rPr lang="en-US" sz="1800" dirty="0">
                <a:latin typeface="Source Sans Pro" panose="020B0604020202020204" charset="0"/>
                <a:ea typeface="Roboto" panose="020B0604020202020204" charset="0"/>
              </a:rPr>
              <a:t> manual.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31" y="4105873"/>
            <a:ext cx="2520000" cy="710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31" y="1805932"/>
            <a:ext cx="2520000" cy="7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2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19" y="130112"/>
            <a:ext cx="5913121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br>
              <a:rPr lang="en-US" dirty="0" smtClean="0"/>
            </a:br>
            <a:r>
              <a:rPr lang="en-US" dirty="0" smtClean="0"/>
              <a:t>Program </a:t>
            </a:r>
            <a:r>
              <a:rPr lang="en-US" dirty="0" err="1" smtClean="0"/>
              <a:t>Uji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34603"/>
              </p:ext>
            </p:extLst>
          </p:nvPr>
        </p:nvGraphicFramePr>
        <p:xfrm>
          <a:off x="30480" y="1209496"/>
          <a:ext cx="6766560" cy="387512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17634"/>
                <a:gridCol w="1237355"/>
                <a:gridCol w="765482"/>
                <a:gridCol w="4446089"/>
              </a:tblGrid>
              <a:tr h="204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ource Sans Pro" panose="020B0604020202020204" charset="0"/>
                        </a:rPr>
                        <a:t>No</a:t>
                      </a:r>
                      <a:endParaRPr lang="en-US" sz="12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Program Uji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Nama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Deskripsi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</a:tr>
              <a:tr h="4093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ource Sans Pro" panose="020B0604020202020204" charset="0"/>
                        </a:rPr>
                        <a:t>1</a:t>
                      </a:r>
                      <a:endParaRPr lang="en-US" sz="12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ource Sans Pro" panose="020B0604020202020204" charset="0"/>
                        </a:rPr>
                        <a:t>Triangle Ahmed</a:t>
                      </a:r>
                      <a:endParaRPr lang="en-US" sz="12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tA2008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Menentukan tipe dari segitiga apakah termasuk equilateral, isosceles, scalene, atau not triangle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</a:tr>
              <a:tr h="362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2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Minimaxi Ahmed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mmA2008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Menentukan nilai minimal dan maksimal dari inputan berupa bilangan dalam array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</a:tr>
              <a:tr h="362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3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ource Sans Pro" panose="020B0604020202020204" charset="0"/>
                        </a:rPr>
                        <a:t>Insertion Ahmed</a:t>
                      </a:r>
                      <a:endParaRPr lang="en-US" sz="12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iA2008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Mengurutkan bilangan dalam array menggunakan metode insertion sort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</a:tr>
              <a:tr h="5548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4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Binary Ahmed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binA2008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d-ID" sz="1200" dirty="0">
                          <a:effectLst/>
                          <a:latin typeface="Source Sans Pro" panose="020B0604020202020204" charset="0"/>
                        </a:rPr>
                        <a:t>mencari </a:t>
                      </a:r>
                      <a:r>
                        <a:rPr lang="en-US" sz="1200" dirty="0" err="1">
                          <a:effectLst/>
                          <a:latin typeface="Source Sans Pro" panose="020B0604020202020204" charset="0"/>
                        </a:rPr>
                        <a:t>indeks</a:t>
                      </a:r>
                      <a:r>
                        <a:rPr lang="id-ID" sz="1200" dirty="0">
                          <a:effectLst/>
                          <a:latin typeface="Source Sans Pro" panose="020B0604020202020204" charset="0"/>
                        </a:rPr>
                        <a:t> sebuah </a:t>
                      </a:r>
                      <a:r>
                        <a:rPr lang="en-US" sz="1200" dirty="0" err="1">
                          <a:effectLst/>
                          <a:latin typeface="Source Sans Pro" panose="020B0604020202020204" charset="0"/>
                        </a:rPr>
                        <a:t>bilangan</a:t>
                      </a:r>
                      <a:r>
                        <a:rPr lang="en-US" sz="1200" dirty="0">
                          <a:effectLst/>
                          <a:latin typeface="Source Sans Pro" panose="020B060402020202020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ource Sans Pro" panose="020B0604020202020204" charset="0"/>
                        </a:rPr>
                        <a:t>dalam</a:t>
                      </a:r>
                      <a:r>
                        <a:rPr lang="en-US" sz="1200" dirty="0">
                          <a:effectLst/>
                          <a:latin typeface="Source Sans Pro" panose="020B0604020202020204" charset="0"/>
                        </a:rPr>
                        <a:t> </a:t>
                      </a:r>
                      <a:r>
                        <a:rPr lang="id-ID" sz="1200" dirty="0">
                          <a:effectLst/>
                          <a:latin typeface="Source Sans Pro" panose="020B0604020202020204" charset="0"/>
                        </a:rPr>
                        <a:t>array dengan mengembalikan indeks jika ditemukan dan tidak jika tidak ditemukan</a:t>
                      </a:r>
                      <a:r>
                        <a:rPr lang="en-US" sz="1200" dirty="0">
                          <a:effectLst/>
                          <a:latin typeface="Source Sans Pro" panose="020B0604020202020204" charset="0"/>
                        </a:rPr>
                        <a:t>.</a:t>
                      </a:r>
                      <a:endParaRPr lang="en-US" sz="1100" dirty="0">
                        <a:effectLst/>
                        <a:latin typeface="Source Sans Pro" panose="020B0604020202020204" charset="0"/>
                      </a:endParaRPr>
                    </a:p>
                  </a:txBody>
                  <a:tcPr marL="32491" marR="32491" marT="0" marB="0" anchor="ctr"/>
                </a:tc>
              </a:tr>
              <a:tr h="362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5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Bubble Ahmed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bubA2008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Mengurutkan bilangan dalam array menggunakan metode bubble sort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</a:tr>
              <a:tr h="362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6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Expint Bueno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eB2002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Fungsi eksponensial yang dapat memproses bilangan integer dan float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</a:tr>
              <a:tr h="3070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7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Gcd Ahmed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gA2008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Menghitung GCD atau pembagi dua bilangan terbesar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</a:tr>
              <a:tr h="362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8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Quotient Bueno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qB2002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Menghitung hasil bagi dan sisa hasil bagi dari dua buah bilangan bulat positif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</a:tr>
              <a:tr h="204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9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Flex Gong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fG2011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Sebuah utilitas unix yang diambil dari situs GNU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</a:tr>
              <a:tr h="362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ource Sans Pro" panose="020B0604020202020204" charset="0"/>
                        </a:rPr>
                        <a:t>10</a:t>
                      </a:r>
                      <a:endParaRPr lang="en-US" sz="12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Fitness Minimaxi Hermadi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ource Sans Pro" panose="020B0604020202020204" charset="0"/>
                        </a:rPr>
                        <a:t>fmH2015</a:t>
                      </a:r>
                      <a:endParaRPr lang="en-US" sz="120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Source Sans Pro" panose="020B0604020202020204" charset="0"/>
                        </a:rPr>
                        <a:t>Menghitung</a:t>
                      </a:r>
                      <a:r>
                        <a:rPr lang="en-US" sz="1200" dirty="0">
                          <a:effectLst/>
                          <a:latin typeface="Source Sans Pro" panose="020B060402020202020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ource Sans Pro" panose="020B0604020202020204" charset="0"/>
                        </a:rPr>
                        <a:t>fungsi</a:t>
                      </a:r>
                      <a:r>
                        <a:rPr lang="en-US" sz="1200" dirty="0">
                          <a:effectLst/>
                          <a:latin typeface="Source Sans Pro" panose="020B0604020202020204" charset="0"/>
                        </a:rPr>
                        <a:t> fitness </a:t>
                      </a:r>
                      <a:r>
                        <a:rPr lang="en-US" sz="1200" dirty="0" err="1">
                          <a:effectLst/>
                          <a:latin typeface="Source Sans Pro" panose="020B0604020202020204" charset="0"/>
                        </a:rPr>
                        <a:t>dari</a:t>
                      </a:r>
                      <a:r>
                        <a:rPr lang="en-US" sz="1200" dirty="0">
                          <a:effectLst/>
                          <a:latin typeface="Source Sans Pro" panose="020B060402020202020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Source Sans Pro" panose="020B0604020202020204" charset="0"/>
                        </a:rPr>
                        <a:t>fungsi</a:t>
                      </a:r>
                      <a:r>
                        <a:rPr lang="en-US" sz="1200" dirty="0">
                          <a:effectLst/>
                          <a:latin typeface="Source Sans Pro" panose="020B0604020202020204" charset="0"/>
                        </a:rPr>
                        <a:t> minimaxiAhmed2008</a:t>
                      </a:r>
                      <a:endParaRPr lang="en-US" sz="1200" dirty="0">
                        <a:effectLst/>
                        <a:latin typeface="Source Sans Pro" panose="020B060402020202020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2491" marR="3249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1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 smtClean="0"/>
              <a:t>Penting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465832" y="1670304"/>
            <a:ext cx="3853945" cy="3255671"/>
          </a:xfrm>
        </p:spPr>
        <p:txBody>
          <a:bodyPr/>
          <a:lstStyle/>
          <a:p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seharusnya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kepercayaan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CA160E6-AFB4-41D4-AAA3-32C5F66AE599}" type="slidenum">
              <a:rPr lang="en-US" smtClean="0"/>
              <a:t>1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0405" y="1554235"/>
            <a:ext cx="1581287" cy="159408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07" y="1973333"/>
            <a:ext cx="870064" cy="105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30112"/>
            <a:ext cx="5781041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br>
              <a:rPr lang="en-US" dirty="0" smtClean="0"/>
            </a:br>
            <a:r>
              <a:rPr lang="en-US" dirty="0" err="1" smtClean="0"/>
              <a:t>Perancangan</a:t>
            </a:r>
            <a:r>
              <a:rPr lang="en-US" dirty="0" smtClean="0"/>
              <a:t>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932449" y="1956589"/>
            <a:ext cx="4749894" cy="188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130112"/>
            <a:ext cx="5974081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br>
              <a:rPr lang="en-US" dirty="0" smtClean="0"/>
            </a:b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2051" name="Picture 3" descr="Copy of Copy of Copy of Copy of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5" y="2026921"/>
            <a:ext cx="3364076" cy="193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Copy of Copy of Copy of Copy of Copy of 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406" y="1226820"/>
            <a:ext cx="3290394" cy="393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9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59" y="130112"/>
            <a:ext cx="7083697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br>
              <a:rPr lang="en-US" dirty="0" smtClean="0"/>
            </a:b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kasus</a:t>
            </a:r>
            <a:r>
              <a:rPr lang="en-US" sz="2000" dirty="0" smtClean="0"/>
              <a:t> tA2008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09772"/>
              </p:ext>
            </p:extLst>
          </p:nvPr>
        </p:nvGraphicFramePr>
        <p:xfrm>
          <a:off x="619760" y="1228878"/>
          <a:ext cx="6024880" cy="3764280"/>
        </p:xfrm>
        <a:graphic>
          <a:graphicData uri="http://schemas.openxmlformats.org/drawingml/2006/table">
            <a:tbl>
              <a:tblPr firstRow="1" firstCol="1" bandRow="1">
                <a:tableStyleId>{CC1FC27E-6DFC-442C-912E-3FE1B70ECCED}</a:tableStyleId>
              </a:tblPr>
              <a:tblGrid>
                <a:gridCol w="428214"/>
                <a:gridCol w="5596666"/>
              </a:tblGrid>
              <a:tr h="349552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3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sz="13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function type = triangle(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A =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(1); % First side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B =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(2); % Second side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C =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(3); % Third side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if ((A+B &gt; C) &amp;&amp; (B+C &gt; A) &amp;&amp; (C+A &gt; B))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if ((A ~= B) &amp;&amp; (B ~= C) &amp;&amp; (C ~= A))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type = 'Scalene';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else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if (((A == B) &amp;&amp; (B ~= C)) || ((B == C) &amp;&amp; (C ~= A)) || ((C == A) &amp;&amp; (A ~= B)))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	type = 'Isosceles';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else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	type = 'Equilateral';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end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end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else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type = 'Not a triangle';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end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end </a:t>
                      </a:r>
                      <a:endParaRPr lang="en-US" sz="13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8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01" y="130112"/>
            <a:ext cx="7116156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err="1" smtClean="0"/>
              <a:t>Penguraian</a:t>
            </a:r>
            <a:r>
              <a:rPr lang="en-US" sz="2000" dirty="0" smtClean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 tA2008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format 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7301" y="1223817"/>
            <a:ext cx="5917613" cy="3848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8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130112"/>
            <a:ext cx="5933441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err="1" smtClean="0"/>
              <a:t>Membangkitkan</a:t>
            </a:r>
            <a:r>
              <a:rPr lang="en-US" sz="2000" dirty="0" smtClean="0"/>
              <a:t> Graph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16200"/>
              </p:ext>
            </p:extLst>
          </p:nvPr>
        </p:nvGraphicFramePr>
        <p:xfrm>
          <a:off x="640080" y="1228878"/>
          <a:ext cx="6096000" cy="3764280"/>
        </p:xfrm>
        <a:graphic>
          <a:graphicData uri="http://schemas.openxmlformats.org/drawingml/2006/table">
            <a:tbl>
              <a:tblPr firstRow="1" firstCol="1" bandRow="1">
                <a:tableStyleId>{CC1FC27E-6DFC-442C-912E-3FE1B70ECCED}</a:tableStyleId>
              </a:tblPr>
              <a:tblGrid>
                <a:gridCol w="416222"/>
                <a:gridCol w="763074"/>
                <a:gridCol w="4916704"/>
              </a:tblGrid>
              <a:tr h="340528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3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sz="13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1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2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3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4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5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6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7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9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 </a:t>
                      </a:r>
                    </a:p>
                    <a:p>
                      <a:r>
                        <a:rPr lang="en-US" sz="1300" b="0" i="0" u="none" strike="noStrike" cap="none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Node 8</a:t>
                      </a:r>
                      <a:endParaRPr lang="en-US" sz="1300" b="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function type = triangle(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A =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(1); % First side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B =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(2); % Second side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C = </a:t>
                      </a:r>
                      <a:r>
                        <a:rPr lang="en-US" sz="13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sideLengths</a:t>
                      </a:r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(3); % Third side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if ((A+B &gt; C) &amp;&amp; (B+C &gt; A) &amp;&amp; (C+A &gt; B))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if ((A ~= B) &amp;&amp; (B ~= C) &amp;&amp; (C ~= A))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type = 'Scalene';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else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if (((A == B) &amp;&amp; (B ~= C)) || ((B == C) &amp;&amp; (C ~= A)) || ((C == A) &amp;&amp; (A ~= B)))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	type = 'Isosceles';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else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	type = 'Equilateral';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	end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end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else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	type = 'Not a triangle'; 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	end</a:t>
                      </a:r>
                    </a:p>
                    <a:p>
                      <a:pPr defTabSz="358775"/>
                      <a:r>
                        <a:rPr lang="en-US" sz="13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Arial"/>
                        </a:rPr>
                        <a:t>end</a:t>
                      </a:r>
                      <a:endParaRPr lang="en-US" sz="13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0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19" y="130112"/>
            <a:ext cx="5974081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err="1" smtClean="0"/>
              <a:t>Representasi</a:t>
            </a:r>
            <a:r>
              <a:rPr lang="en-US" sz="2000" dirty="0" smtClean="0"/>
              <a:t> tA2008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6161" y="1178610"/>
            <a:ext cx="3826241" cy="383840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63230"/>
              </p:ext>
            </p:extLst>
          </p:nvPr>
        </p:nvGraphicFramePr>
        <p:xfrm>
          <a:off x="4419600" y="1468641"/>
          <a:ext cx="2325998" cy="2625839"/>
        </p:xfrm>
        <a:graphic>
          <a:graphicData uri="http://schemas.openxmlformats.org/drawingml/2006/table">
            <a:tbl>
              <a:tblPr firstRow="1" firstCol="1" bandRow="1">
                <a:tableStyleId>{CC1FC27E-6DFC-442C-912E-3FE1B70ECCED}</a:tableStyleId>
              </a:tblPr>
              <a:tblGrid>
                <a:gridCol w="314960"/>
                <a:gridCol w="2011038"/>
              </a:tblGrid>
              <a:tr h="2625839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sz="105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digraph G { </a:t>
                      </a:r>
                      <a:b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graph [label="" </a:t>
                      </a:r>
                      <a:r>
                        <a:rPr lang="en-US" sz="105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nodesep</a:t>
                      </a: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=0.8]  </a:t>
                      </a:r>
                      <a:b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1-&gt;2;</a:t>
                      </a:r>
                      <a:b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2-&gt;3 [ label="</a:t>
                      </a:r>
                      <a:r>
                        <a:rPr lang="en-US" sz="10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True“ ];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2-&gt;9 [ label="False“ ];</a:t>
                      </a: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3-&gt;4 [ label="</a:t>
                      </a:r>
                      <a:r>
                        <a:rPr lang="en-US" sz="10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True“ ];</a:t>
                      </a: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3-&gt;5 [ label="</a:t>
                      </a:r>
                      <a:r>
                        <a:rPr lang="en-US" sz="10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False“</a:t>
                      </a:r>
                      <a:r>
                        <a:rPr lang="en-US" sz="1050" baseline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0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4-&gt;8;</a:t>
                      </a: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5-&gt;6 [ label="True" </a:t>
                      </a:r>
                      <a:r>
                        <a:rPr lang="en-US" sz="10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5-&gt;7 [ label="False" </a:t>
                      </a:r>
                      <a:r>
                        <a:rPr lang="en-US" sz="10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0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6-&gt;8;</a:t>
                      </a: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7-&gt;8</a:t>
                      </a:r>
                      <a:r>
                        <a:rPr lang="en-US" sz="10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9-&gt;8;</a:t>
                      </a:r>
                      <a:b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0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05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Subtitle 6"/>
          <p:cNvSpPr txBox="1">
            <a:spLocks/>
          </p:cNvSpPr>
          <p:nvPr/>
        </p:nvSpPr>
        <p:spPr>
          <a:xfrm>
            <a:off x="1729705" y="4856124"/>
            <a:ext cx="2400656" cy="32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dirty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Adjacency List</a:t>
            </a: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5151287" y="4094481"/>
            <a:ext cx="1015833" cy="314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dirty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Bahasa Dot</a:t>
            </a:r>
          </a:p>
        </p:txBody>
      </p:sp>
    </p:spTree>
    <p:extLst>
      <p:ext uri="{BB962C8B-B14F-4D97-AF65-F5344CB8AC3E}">
        <p14:creationId xmlns:p14="http://schemas.microsoft.com/office/powerpoint/2010/main" val="37947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39" y="130112"/>
            <a:ext cx="5509261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err="1" smtClean="0"/>
              <a:t>Representasi</a:t>
            </a:r>
            <a:r>
              <a:rPr lang="en-US" sz="2000" dirty="0" smtClean="0"/>
              <a:t> tA2008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37434" y="1139999"/>
            <a:ext cx="3463415" cy="40035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700849" y="1235123"/>
            <a:ext cx="4188940" cy="3690853"/>
          </a:xfrm>
        </p:spPr>
        <p:txBody>
          <a:bodyPr/>
          <a:lstStyle/>
          <a:p>
            <a:r>
              <a:rPr lang="en-US" sz="2000" i="1" dirty="0" err="1">
                <a:latin typeface="Source Sans Pro" panose="020B0604020202020204" charset="0"/>
              </a:rPr>
              <a:t>Cyclomatic</a:t>
            </a:r>
            <a:r>
              <a:rPr lang="en-US" sz="2000" i="1" dirty="0">
                <a:latin typeface="Source Sans Pro" panose="020B0604020202020204" charset="0"/>
              </a:rPr>
              <a:t> complexity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r>
              <a:rPr lang="en-US" sz="2000" dirty="0" err="1">
                <a:latin typeface="Source Sans Pro" panose="020B0604020202020204" charset="0"/>
              </a:rPr>
              <a:t>Jalur</a:t>
            </a:r>
            <a:r>
              <a:rPr lang="en-US" sz="2000" dirty="0">
                <a:latin typeface="Source Sans Pro" panose="020B0604020202020204" charset="0"/>
              </a:rPr>
              <a:t> yang </a:t>
            </a:r>
            <a:r>
              <a:rPr lang="en-US" sz="2000" dirty="0" err="1">
                <a:latin typeface="Source Sans Pro" panose="020B0604020202020204" charset="0"/>
              </a:rPr>
              <a:t>terbentuk</a:t>
            </a:r>
            <a:endParaRPr lang="en-US" sz="2000" dirty="0">
              <a:latin typeface="Source Sans Pro" panose="020B0604020202020204" charset="0"/>
            </a:endParaRPr>
          </a:p>
          <a:p>
            <a:pPr marL="185738" lvl="2"/>
            <a:r>
              <a:rPr lang="en-US" sz="2000" dirty="0"/>
              <a:t>1 2 (T) 3 (T) 4 8</a:t>
            </a:r>
          </a:p>
          <a:p>
            <a:pPr marL="185738" lvl="2"/>
            <a:r>
              <a:rPr lang="en-US" sz="2000" dirty="0"/>
              <a:t>1 2 (T) 3 (F) 5 (T) 6 8</a:t>
            </a:r>
          </a:p>
          <a:p>
            <a:pPr marL="185738" lvl="2"/>
            <a:r>
              <a:rPr lang="en-US" sz="2000" dirty="0"/>
              <a:t>1 2 (T) 3 (F) 5 (F) 7 8</a:t>
            </a:r>
          </a:p>
          <a:p>
            <a:pPr marL="185738" lvl="2"/>
            <a:r>
              <a:rPr lang="en-US" sz="2000" dirty="0"/>
              <a:t>1 2 (F) 9 8</a:t>
            </a:r>
          </a:p>
          <a:p>
            <a:pPr marL="185738" lvl="2"/>
            <a:endParaRPr lang="en-US" sz="2000" i="1" dirty="0">
              <a:latin typeface="Source Sans Pro" panose="020B0604020202020204" charset="0"/>
            </a:endParaRPr>
          </a:p>
          <a:p>
            <a:endParaRPr lang="en-US" sz="2000" dirty="0">
              <a:latin typeface="Source Sans Pro" panose="020B0604020202020204" charset="0"/>
            </a:endParaRPr>
          </a:p>
          <a:p>
            <a:endParaRPr lang="en-US" sz="2000" dirty="0">
              <a:latin typeface="Source Sans Pro" panose="020B0604020202020204" charset="0"/>
            </a:endParaRPr>
          </a:p>
          <a:p>
            <a:endParaRPr lang="en-US" sz="2000" dirty="0">
              <a:latin typeface="Source Sans Pro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38339" y="1736790"/>
            <a:ext cx="1889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DB7C4"/>
              </a:buClr>
              <a:buSzPct val="100000"/>
            </a:pPr>
            <a:r>
              <a:rPr lang="en-US" sz="1800" dirty="0">
                <a:solidFill>
                  <a:srgbClr val="415665"/>
                </a:solidFill>
                <a:latin typeface="Source Sans Pro"/>
                <a:sym typeface="Source Sans Pro"/>
              </a:rPr>
              <a:t>Nodes(N) = 9</a:t>
            </a:r>
          </a:p>
          <a:p>
            <a:pPr lvl="0">
              <a:buClr>
                <a:srgbClr val="0DB7C4"/>
              </a:buClr>
              <a:buSzPct val="100000"/>
            </a:pPr>
            <a:r>
              <a:rPr lang="en-US" sz="1800" dirty="0">
                <a:solidFill>
                  <a:srgbClr val="415665"/>
                </a:solidFill>
                <a:latin typeface="Source Sans Pro"/>
                <a:sym typeface="Source Sans Pro"/>
              </a:rPr>
              <a:t>Edges(E) = 11</a:t>
            </a:r>
          </a:p>
          <a:p>
            <a:pPr lvl="0">
              <a:buClr>
                <a:srgbClr val="0DB7C4"/>
              </a:buClr>
              <a:buSzPct val="100000"/>
            </a:pPr>
            <a:r>
              <a:rPr lang="en-US" sz="1800" dirty="0">
                <a:solidFill>
                  <a:srgbClr val="415665"/>
                </a:solidFill>
                <a:latin typeface="Source Sans Pro"/>
                <a:sym typeface="Source Sans Pro"/>
              </a:rPr>
              <a:t>V(G) = E - N + 2</a:t>
            </a:r>
          </a:p>
          <a:p>
            <a:pPr lvl="0">
              <a:buClr>
                <a:srgbClr val="0DB7C4"/>
              </a:buClr>
              <a:buSzPct val="100000"/>
            </a:pPr>
            <a:r>
              <a:rPr lang="en-US" sz="1800" dirty="0">
                <a:solidFill>
                  <a:srgbClr val="415665"/>
                </a:solidFill>
                <a:latin typeface="Source Sans Pro"/>
                <a:sym typeface="Source Sans Pro"/>
              </a:rPr>
              <a:t>         = 4</a:t>
            </a:r>
          </a:p>
        </p:txBody>
      </p:sp>
    </p:spTree>
    <p:extLst>
      <p:ext uri="{BB962C8B-B14F-4D97-AF65-F5344CB8AC3E}">
        <p14:creationId xmlns:p14="http://schemas.microsoft.com/office/powerpoint/2010/main" val="6505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130112"/>
            <a:ext cx="5638801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Instrumentasi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49532"/>
              </p:ext>
            </p:extLst>
          </p:nvPr>
        </p:nvGraphicFramePr>
        <p:xfrm>
          <a:off x="231648" y="1168956"/>
          <a:ext cx="3736848" cy="3962400"/>
        </p:xfrm>
        <a:graphic>
          <a:graphicData uri="http://schemas.openxmlformats.org/drawingml/2006/table">
            <a:tbl>
              <a:tblPr firstRow="1" firstCol="1" bandRow="1">
                <a:tableStyleId>{CC1FC27E-6DFC-442C-912E-3FE1B70ECCED}</a:tableStyleId>
              </a:tblPr>
              <a:tblGrid>
                <a:gridCol w="230521"/>
                <a:gridCol w="3506327"/>
              </a:tblGrid>
              <a:tr h="3878532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sz="650" dirty="0" smtClean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endParaRPr lang="en-US" sz="6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8112" marR="3811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</a:rPr>
                        <a:t> </a:t>
                      </a: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function [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,type</a:t>
                      </a: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] = triangle(</a:t>
                      </a:r>
                      <a:r>
                        <a:rPr lang="en-US" sz="650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sideLengths</a:t>
                      </a: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)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= [];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= [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'1 ' ];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A = </a:t>
                      </a:r>
                      <a:r>
                        <a:rPr lang="en-US" sz="650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sideLengths</a:t>
                      </a: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(1); % First side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B = </a:t>
                      </a:r>
                      <a:r>
                        <a:rPr lang="en-US" sz="650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sideLengths</a:t>
                      </a: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(2); % Second side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C = </a:t>
                      </a:r>
                      <a:r>
                        <a:rPr lang="en-US" sz="650" dirty="0" err="1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sideLengths</a:t>
                      </a: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(3); % Third side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% instrument Branch # 1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= [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'2 ' ];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if ((A+B &gt; C) &amp;&amp; (B+C &gt; A) &amp;&amp; (C+A &gt; B))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	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= [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'(T) ' ];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	% instrument Branch # 2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	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= [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'3 ' ];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	if ((A ~= B) &amp;&amp; (B ~= C) &amp;&amp; (C ~= A))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		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= [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'(T) ' ];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= [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'4 ' ];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		type = 'Scalene';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	else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defTabSz="179388"/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			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= [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'(F) ' ];</a:t>
                      </a: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		% instrument Branch # 3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		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= [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'5 ' ];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indent="0"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		if (((A == B) &amp;&amp; (B ~= C)) || ((B == C) &amp;&amp; (C ~= A)) 		|| ((C 	== A) &amp;&amp; (A ~= B)))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			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= [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'(T) ' ];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	</a:t>
                      </a: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= [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'6 ' ];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			type = 'Isosceles';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		else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			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= [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'(F) ' ];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	</a:t>
                      </a: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= [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'7 ' ];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			type = 'Equilateral';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		end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	end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else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	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= [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'(F) ' ];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= [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'9 ' ];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	type = 'Not a triangle'; 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end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just" defTabSz="179388">
                        <a:spcAft>
                          <a:spcPts val="0"/>
                        </a:spcAft>
                      </a:pPr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= [</a:t>
                      </a:r>
                      <a:r>
                        <a:rPr lang="en-US" sz="650" dirty="0" err="1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traversedPath</a:t>
                      </a:r>
                      <a:r>
                        <a:rPr lang="en-US" sz="65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'8 ' ];</a:t>
                      </a:r>
                      <a:endParaRPr lang="en-US" sz="65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defTabSz="179388"/>
                      <a:r>
                        <a:rPr lang="en-US" sz="650" dirty="0" smtClean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end</a:t>
                      </a:r>
                      <a:endParaRPr lang="en-US" sz="6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38112" marR="38112" marT="0" marB="0"/>
                </a:tc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126992" y="2298192"/>
            <a:ext cx="2651760" cy="12077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Subtitle 6"/>
          <p:cNvSpPr txBox="1">
            <a:spLocks/>
          </p:cNvSpPr>
          <p:nvPr/>
        </p:nvSpPr>
        <p:spPr>
          <a:xfrm>
            <a:off x="4759111" y="3505962"/>
            <a:ext cx="1422233" cy="32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dirty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Output </a:t>
            </a:r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dari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 </a:t>
            </a:r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matlab</a:t>
            </a:r>
            <a:endParaRPr lang="en-US" sz="1100" dirty="0">
              <a:solidFill>
                <a:schemeClr val="accent4">
                  <a:lumMod val="75000"/>
                </a:schemeClr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1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39" y="130112"/>
            <a:ext cx="4983481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Testing – </a:t>
            </a:r>
            <a:r>
              <a:rPr lang="en-US" sz="2000" dirty="0" err="1" smtClean="0"/>
              <a:t>Uji</a:t>
            </a:r>
            <a:r>
              <a:rPr lang="en-US" sz="2000" dirty="0" smtClean="0"/>
              <a:t> </a:t>
            </a:r>
            <a:r>
              <a:rPr lang="en-US" sz="2000" dirty="0" err="1" smtClean="0"/>
              <a:t>Validasi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3767654" y="1277196"/>
            <a:ext cx="2915086" cy="3650643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4611" y="1333500"/>
            <a:ext cx="3471550" cy="2982730"/>
            <a:chOff x="99060" y="1185720"/>
            <a:chExt cx="4726500" cy="38511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60" y="1242060"/>
              <a:ext cx="4639441" cy="3794760"/>
            </a:xfrm>
            <a:prstGeom prst="rect">
              <a:avLst/>
            </a:prstGeom>
          </p:spPr>
        </p:pic>
        <p:sp>
          <p:nvSpPr>
            <p:cNvPr id="25" name="Oval 24"/>
            <p:cNvSpPr/>
            <p:nvPr/>
          </p:nvSpPr>
          <p:spPr>
            <a:xfrm>
              <a:off x="2057400" y="1185720"/>
              <a:ext cx="304800" cy="29438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961580" y="1914240"/>
              <a:ext cx="304800" cy="29438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028700" y="3631740"/>
              <a:ext cx="304800" cy="29438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961580" y="2790540"/>
              <a:ext cx="304800" cy="29438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089339" y="2790540"/>
              <a:ext cx="304800" cy="29438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167320" y="3644790"/>
              <a:ext cx="304800" cy="29438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3309180" y="3641178"/>
              <a:ext cx="304800" cy="29438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4520760" y="3665856"/>
              <a:ext cx="304800" cy="29438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057400" y="4521090"/>
              <a:ext cx="304800" cy="294383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751475" y="1140000"/>
            <a:ext cx="1144981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0" indent="-182563">
              <a:buFont typeface="Symbol" panose="05050102010706020507" pitchFamily="18" charset="2"/>
              <a:buChar char=""/>
            </a:pPr>
            <a:r>
              <a:rPr lang="en-US" sz="1050" dirty="0">
                <a:solidFill>
                  <a:srgbClr val="415665"/>
                </a:solidFill>
              </a:rPr>
              <a:t>1 -&gt; 2</a:t>
            </a:r>
          </a:p>
          <a:p>
            <a:pPr marL="182563" lvl="0" indent="-182563">
              <a:buFont typeface="Symbol" panose="05050102010706020507" pitchFamily="18" charset="2"/>
              <a:buChar char=""/>
            </a:pPr>
            <a:r>
              <a:rPr lang="en-US" sz="1050" dirty="0">
                <a:solidFill>
                  <a:srgbClr val="415665"/>
                </a:solidFill>
              </a:rPr>
              <a:t>2 -&gt; 3 -&gt; 5</a:t>
            </a:r>
          </a:p>
          <a:p>
            <a:pPr marL="182563" lvl="0" indent="-182563">
              <a:buFont typeface="Symbol" panose="05050102010706020507" pitchFamily="18" charset="2"/>
              <a:buChar char=""/>
            </a:pPr>
            <a:r>
              <a:rPr lang="en-US" sz="1050" dirty="0">
                <a:solidFill>
                  <a:srgbClr val="415665"/>
                </a:solidFill>
              </a:rPr>
              <a:t>3 -&gt; 4 -&gt; 6</a:t>
            </a:r>
          </a:p>
          <a:p>
            <a:pPr marL="182563" lvl="0" indent="-182563">
              <a:buFont typeface="Symbol" panose="05050102010706020507" pitchFamily="18" charset="2"/>
              <a:buChar char=""/>
            </a:pPr>
            <a:r>
              <a:rPr lang="en-US" sz="1050" dirty="0">
                <a:solidFill>
                  <a:srgbClr val="415665"/>
                </a:solidFill>
              </a:rPr>
              <a:t>5 -&gt; 9</a:t>
            </a:r>
          </a:p>
          <a:p>
            <a:pPr marL="182563" lvl="0" indent="-182563">
              <a:buFont typeface="Symbol" panose="05050102010706020507" pitchFamily="18" charset="2"/>
              <a:buChar char=""/>
            </a:pPr>
            <a:r>
              <a:rPr lang="en-US" sz="1050" dirty="0">
                <a:solidFill>
                  <a:srgbClr val="415665"/>
                </a:solidFill>
              </a:rPr>
              <a:t>4 -&gt; 7 -&gt; 8</a:t>
            </a:r>
          </a:p>
          <a:p>
            <a:pPr marL="182563" lvl="0" indent="-182563">
              <a:buFont typeface="Symbol" panose="05050102010706020507" pitchFamily="18" charset="2"/>
              <a:buChar char=""/>
            </a:pPr>
            <a:r>
              <a:rPr lang="en-US" sz="1050" dirty="0">
                <a:solidFill>
                  <a:srgbClr val="415665"/>
                </a:solidFill>
              </a:rPr>
              <a:t>6 -&gt; 9</a:t>
            </a:r>
          </a:p>
          <a:p>
            <a:pPr marL="182563" lvl="0" indent="-182563">
              <a:buFont typeface="Symbol" panose="05050102010706020507" pitchFamily="18" charset="2"/>
              <a:buChar char=""/>
            </a:pPr>
            <a:r>
              <a:rPr lang="en-US" sz="1050" dirty="0">
                <a:solidFill>
                  <a:srgbClr val="415665"/>
                </a:solidFill>
              </a:rPr>
              <a:t>7 -&gt; 9</a:t>
            </a:r>
          </a:p>
          <a:p>
            <a:pPr marL="182563" lvl="0" indent="-182563">
              <a:buFont typeface="Symbol" panose="05050102010706020507" pitchFamily="18" charset="2"/>
              <a:buChar char=""/>
            </a:pPr>
            <a:r>
              <a:rPr lang="en-US" sz="1050" dirty="0">
                <a:solidFill>
                  <a:srgbClr val="415665"/>
                </a:solidFill>
              </a:rPr>
              <a:t>9</a:t>
            </a:r>
          </a:p>
          <a:p>
            <a:pPr marL="182563" lvl="0" indent="-182563">
              <a:buFont typeface="Symbol" panose="05050102010706020507" pitchFamily="18" charset="2"/>
              <a:buChar char=""/>
            </a:pPr>
            <a:r>
              <a:rPr lang="en-US" sz="1050" dirty="0">
                <a:solidFill>
                  <a:srgbClr val="415665"/>
                </a:solidFill>
              </a:rPr>
              <a:t>8 -&gt; 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96456" y="1140000"/>
            <a:ext cx="1241673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0" indent="-182563">
              <a:buFont typeface="Symbol" panose="05050102010706020507" pitchFamily="18" charset="2"/>
              <a:buChar char=""/>
            </a:pPr>
            <a:r>
              <a:rPr lang="en-US" sz="1050" dirty="0">
                <a:solidFill>
                  <a:srgbClr val="415665"/>
                </a:solidFill>
              </a:rPr>
              <a:t>1 -&gt; 2</a:t>
            </a:r>
          </a:p>
          <a:p>
            <a:pPr marL="182563" lvl="0" indent="-182563">
              <a:buFont typeface="Symbol" panose="05050102010706020507" pitchFamily="18" charset="2"/>
              <a:buChar char=""/>
            </a:pPr>
            <a:r>
              <a:rPr lang="en-US" sz="1050" dirty="0">
                <a:solidFill>
                  <a:srgbClr val="415665"/>
                </a:solidFill>
              </a:rPr>
              <a:t>2 -&gt; 3 -&gt; 9</a:t>
            </a:r>
          </a:p>
          <a:p>
            <a:pPr marL="182563" lvl="0" indent="-182563">
              <a:buFont typeface="Symbol" panose="05050102010706020507" pitchFamily="18" charset="2"/>
              <a:buChar char=""/>
            </a:pPr>
            <a:r>
              <a:rPr lang="en-US" sz="1050" dirty="0">
                <a:solidFill>
                  <a:srgbClr val="415665"/>
                </a:solidFill>
              </a:rPr>
              <a:t>3 -&gt; 4 -&gt; 5</a:t>
            </a:r>
          </a:p>
          <a:p>
            <a:pPr marL="182563" lvl="0" indent="-182563">
              <a:buFont typeface="Symbol" panose="05050102010706020507" pitchFamily="18" charset="2"/>
              <a:buChar char=""/>
            </a:pPr>
            <a:r>
              <a:rPr lang="en-US" sz="1050" dirty="0">
                <a:solidFill>
                  <a:srgbClr val="415665"/>
                </a:solidFill>
              </a:rPr>
              <a:t>4 -&gt; 8</a:t>
            </a:r>
          </a:p>
          <a:p>
            <a:pPr marL="182563" lvl="0" indent="-182563">
              <a:buFont typeface="Symbol" panose="05050102010706020507" pitchFamily="18" charset="2"/>
              <a:buChar char=""/>
            </a:pPr>
            <a:r>
              <a:rPr lang="en-US" sz="1050" dirty="0">
                <a:solidFill>
                  <a:srgbClr val="415665"/>
                </a:solidFill>
              </a:rPr>
              <a:t>5 -&gt; 6 -&gt; 7</a:t>
            </a:r>
          </a:p>
          <a:p>
            <a:pPr marL="182563" lvl="0" indent="-182563">
              <a:buFont typeface="Symbol" panose="05050102010706020507" pitchFamily="18" charset="2"/>
              <a:buChar char=""/>
            </a:pPr>
            <a:r>
              <a:rPr lang="en-US" sz="1050" dirty="0">
                <a:solidFill>
                  <a:srgbClr val="415665"/>
                </a:solidFill>
              </a:rPr>
              <a:t>6 -&gt; 8</a:t>
            </a:r>
          </a:p>
          <a:p>
            <a:pPr marL="182563" lvl="0" indent="-182563">
              <a:buFont typeface="Symbol" panose="05050102010706020507" pitchFamily="18" charset="2"/>
              <a:buChar char=""/>
            </a:pPr>
            <a:r>
              <a:rPr lang="en-US" sz="1050" dirty="0">
                <a:solidFill>
                  <a:srgbClr val="415665"/>
                </a:solidFill>
              </a:rPr>
              <a:t>7 -&gt; 8</a:t>
            </a:r>
          </a:p>
          <a:p>
            <a:pPr marL="182563" lvl="0" indent="-182563">
              <a:buFont typeface="Symbol" panose="05050102010706020507" pitchFamily="18" charset="2"/>
              <a:buChar char=""/>
            </a:pPr>
            <a:r>
              <a:rPr lang="en-US" sz="1050" dirty="0">
                <a:solidFill>
                  <a:srgbClr val="415665"/>
                </a:solidFill>
              </a:rPr>
              <a:t>8</a:t>
            </a:r>
          </a:p>
          <a:p>
            <a:pPr marL="182563" lvl="0" indent="-182563">
              <a:buFont typeface="Symbol" panose="05050102010706020507" pitchFamily="18" charset="2"/>
              <a:buChar char=""/>
            </a:pPr>
            <a:r>
              <a:rPr lang="en-US" sz="1050" dirty="0">
                <a:solidFill>
                  <a:srgbClr val="415665"/>
                </a:solidFill>
              </a:rPr>
              <a:t>9 -&gt; 8 </a:t>
            </a:r>
            <a:endParaRPr lang="en-US" sz="1050" dirty="0">
              <a:solidFill>
                <a:srgbClr val="415665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Subtitle 6"/>
          <p:cNvSpPr txBox="1">
            <a:spLocks/>
          </p:cNvSpPr>
          <p:nvPr/>
        </p:nvSpPr>
        <p:spPr>
          <a:xfrm>
            <a:off x="797308" y="4453665"/>
            <a:ext cx="2222849" cy="32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CFG </a:t>
            </a:r>
            <a:r>
              <a:rPr lang="en-US" sz="1100" dirty="0" err="1" smtClean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Penelitian</a:t>
            </a:r>
            <a:r>
              <a:rPr lang="en-US" sz="1100" dirty="0" smtClean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 </a:t>
            </a:r>
            <a:r>
              <a:rPr lang="en-US" sz="1100" dirty="0" err="1" smtClean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Sebelumnya</a:t>
            </a:r>
            <a:endParaRPr lang="en-US" sz="1100" dirty="0">
              <a:solidFill>
                <a:schemeClr val="accent4">
                  <a:lumMod val="75000"/>
                </a:schemeClr>
              </a:solidFill>
              <a:latin typeface="Source Sans Pro" panose="020B0604020202020204" charset="0"/>
            </a:endParaRPr>
          </a:p>
        </p:txBody>
      </p:sp>
      <p:sp>
        <p:nvSpPr>
          <p:cNvPr id="37" name="Subtitle 6"/>
          <p:cNvSpPr txBox="1">
            <a:spLocks/>
          </p:cNvSpPr>
          <p:nvPr/>
        </p:nvSpPr>
        <p:spPr>
          <a:xfrm>
            <a:off x="4340609" y="4819706"/>
            <a:ext cx="1884932" cy="321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▸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sz="1100" dirty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CFG </a:t>
            </a:r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Menggunakan</a:t>
            </a:r>
            <a:r>
              <a:rPr lang="en-US" sz="1100" dirty="0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 </a:t>
            </a:r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  <a:latin typeface="Source Sans Pro" panose="020B0604020202020204" charset="0"/>
              </a:rPr>
              <a:t>Aplikasi</a:t>
            </a:r>
            <a:endParaRPr lang="en-US" sz="1100" dirty="0">
              <a:solidFill>
                <a:schemeClr val="accent4">
                  <a:lumMod val="75000"/>
                </a:schemeClr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5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39" y="130112"/>
            <a:ext cx="4983481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Testing – </a:t>
            </a:r>
            <a:r>
              <a:rPr lang="en-US" sz="2000" dirty="0" err="1" smtClean="0"/>
              <a:t>Uji</a:t>
            </a:r>
            <a:r>
              <a:rPr lang="en-US" sz="2000" dirty="0" smtClean="0"/>
              <a:t> </a:t>
            </a:r>
            <a:r>
              <a:rPr lang="en-US" sz="2000" dirty="0" err="1" smtClean="0"/>
              <a:t>Validasi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54597"/>
              </p:ext>
            </p:extLst>
          </p:nvPr>
        </p:nvGraphicFramePr>
        <p:xfrm>
          <a:off x="624839" y="1178100"/>
          <a:ext cx="5867401" cy="39432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968"/>
                <a:gridCol w="1111753"/>
                <a:gridCol w="2133600"/>
                <a:gridCol w="2164080"/>
              </a:tblGrid>
              <a:tr h="483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Nama Program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Adjacency List 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Penelitian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Sebelumnya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Adjacency List </a:t>
                      </a:r>
                      <a:endParaRPr lang="en-US" sz="11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Menggunakan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Aplikasi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</a:tr>
              <a:tr h="13159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1</a:t>
                      </a:r>
                      <a:endParaRPr lang="en-US" sz="1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dirty="0">
                          <a:effectLst/>
                        </a:rPr>
                        <a:t>tA2008</a:t>
                      </a:r>
                      <a:endParaRPr lang="en-US" sz="1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marL="182563" lvl="0" indent="-182563" algn="l">
                        <a:lnSpc>
                          <a:spcPct val="100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 smtClean="0">
                          <a:effectLst/>
                        </a:rPr>
                        <a:t>1 -&gt; 2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 smtClean="0">
                          <a:effectLst/>
                        </a:rPr>
                        <a:t>2 -&gt; 3 -&gt; 5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 smtClean="0">
                          <a:effectLst/>
                        </a:rPr>
                        <a:t>3 -&gt; 4 -&gt; 6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en-US" sz="1150" dirty="0" smtClean="0">
                          <a:effectLst/>
                        </a:rPr>
                        <a:t> -&gt; 9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en-US" sz="1150" dirty="0" smtClean="0">
                          <a:effectLst/>
                        </a:rPr>
                        <a:t> -&gt; 7 -&gt; 8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 smtClean="0">
                          <a:effectLst/>
                        </a:rPr>
                        <a:t>6 -&gt; 9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 smtClean="0">
                          <a:effectLst/>
                        </a:rPr>
                        <a:t>7 -&gt; 9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 smtClean="0">
                          <a:effectLst/>
                        </a:rPr>
                        <a:t>9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 smtClean="0">
                          <a:effectLst/>
                        </a:rPr>
                        <a:t>8 -&gt; 9</a:t>
                      </a: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marL="182563" lvl="0" indent="-182563" algn="l">
                        <a:lnSpc>
                          <a:spcPct val="100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1 -&gt; 2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2 -&gt; 3 -&gt; 9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3 -&gt; 4 -&gt; 5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en-US" sz="1150" dirty="0">
                          <a:effectLst/>
                        </a:rPr>
                        <a:t>-&gt; 8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en-US" sz="1150" dirty="0">
                          <a:effectLst/>
                        </a:rPr>
                        <a:t> -&gt; 6 -&gt; 7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6 -&gt; 8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7 -&gt; 8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8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9 -&gt; 8 </a:t>
                      </a:r>
                      <a:endParaRPr lang="en-US" sz="115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990" marR="43990" marT="0" marB="0" anchor="ctr"/>
                </a:tc>
              </a:tr>
              <a:tr h="11697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2</a:t>
                      </a:r>
                      <a:endParaRPr lang="en-US" sz="1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>
                          <a:effectLst/>
                        </a:rPr>
                        <a:t>mmA2008</a:t>
                      </a:r>
                      <a:endParaRPr lang="en-US" sz="11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marL="182563" lvl="0" indent="-182563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1 -&gt; 2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2 -&gt; 3 -&gt; 8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3 -&gt; 4 -&gt; 5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4 -&gt; 5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5 -&gt; 6 -&gt; 7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6 -&gt; 7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7 -&gt; 2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8  </a:t>
                      </a:r>
                      <a:endParaRPr lang="en-US" sz="1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marL="182563" lvl="0" indent="-182563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1 -&gt; 2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2 -&gt; 3 -&gt; 8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3 -&gt; 4 -&gt; 5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4 -&gt; 5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5 -&gt; 6 -&gt; 7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6 -&gt; 7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7 -&gt; 2</a:t>
                      </a:r>
                    </a:p>
                    <a:p>
                      <a:pPr marL="182563" lvl="0" indent="-182563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>
                          <a:effectLst/>
                        </a:rPr>
                        <a:t>8 </a:t>
                      </a:r>
                      <a:endParaRPr lang="en-US" sz="1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</a:tr>
              <a:tr h="221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5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5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15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</a:tr>
              <a:tr h="259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5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  <a:tc>
                  <a:txBody>
                    <a:bodyPr/>
                    <a:lstStyle/>
                    <a:p>
                      <a:pPr marL="182563" lvl="0" indent="-182563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"/>
                      </a:pPr>
                      <a:r>
                        <a:rPr lang="en-US" sz="115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1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3990" marR="4399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56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45" y="3240054"/>
            <a:ext cx="2935998" cy="1278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19" y="3303416"/>
            <a:ext cx="2765314" cy="1152214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633319" y="1217905"/>
            <a:ext cx="2934551" cy="15132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spcAft>
                <a:spcPts val="600"/>
              </a:spcAft>
              <a:buNone/>
            </a:pPr>
            <a:r>
              <a:rPr lang="en-US" sz="2000" b="1" dirty="0"/>
              <a:t>BLACK BOX TESTING</a:t>
            </a:r>
          </a:p>
          <a:p>
            <a:pPr>
              <a:buNone/>
            </a:pPr>
            <a:r>
              <a:rPr lang="en-US" sz="1800" dirty="0" err="1"/>
              <a:t>Memeriksa</a:t>
            </a:r>
            <a:r>
              <a:rPr lang="en-US" sz="1800" dirty="0"/>
              <a:t> </a:t>
            </a:r>
            <a:r>
              <a:rPr lang="en-US" sz="1800" b="1" dirty="0" err="1"/>
              <a:t>fungsionalitas</a:t>
            </a:r>
            <a:r>
              <a:rPr lang="en-US" sz="1800" dirty="0"/>
              <a:t> </a:t>
            </a: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b="1" dirty="0"/>
              <a:t>output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b="1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yang </a:t>
            </a:r>
            <a:r>
              <a:rPr lang="en-US" sz="1800" dirty="0" err="1"/>
              <a:t>ditentukan</a:t>
            </a:r>
            <a:endParaRPr lang="en-US" sz="1800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791582" y="1394299"/>
            <a:ext cx="2843261" cy="1452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None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FA8DC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415665"/>
                </a:solidFill>
                <a:latin typeface="Source Sans Pro" panose="020B0604020202020204" charset="0"/>
              </a:rPr>
              <a:t>WHITE BOX TESTING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Memeriksa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b="1" dirty="0" err="1">
                <a:solidFill>
                  <a:srgbClr val="415665"/>
                </a:solidFill>
                <a:latin typeface="Source Sans Pro" panose="020B0604020202020204" charset="0"/>
              </a:rPr>
              <a:t>struktur</a:t>
            </a:r>
            <a:r>
              <a:rPr lang="en-US" sz="1800" b="1" dirty="0">
                <a:solidFill>
                  <a:srgbClr val="415665"/>
                </a:solidFill>
                <a:latin typeface="Source Sans Pro" panose="020B0604020202020204" charset="0"/>
              </a:rPr>
              <a:t> internal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dan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b="1" dirty="0" err="1">
                <a:solidFill>
                  <a:srgbClr val="415665"/>
                </a:solidFill>
                <a:latin typeface="Source Sans Pro" panose="020B0604020202020204" charset="0"/>
              </a:rPr>
              <a:t>alur</a:t>
            </a:r>
            <a:r>
              <a:rPr lang="en-US" sz="1800" b="1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b="1" dirty="0" err="1">
                <a:solidFill>
                  <a:srgbClr val="415665"/>
                </a:solidFill>
                <a:latin typeface="Source Sans Pro" panose="020B0604020202020204" charset="0"/>
              </a:rPr>
              <a:t>logika</a:t>
            </a:r>
            <a:r>
              <a:rPr lang="en-US" sz="1800" b="1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(proses)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sebuah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perangkat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lunak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2156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130112"/>
            <a:ext cx="5410201" cy="879774"/>
          </a:xfrm>
        </p:spPr>
        <p:txBody>
          <a:bodyPr/>
          <a:lstStyle/>
          <a:p>
            <a:r>
              <a:rPr lang="en-US" dirty="0" smtClean="0"/>
              <a:t>HASIL DAN PEMBAHASAN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Testing – </a:t>
            </a:r>
            <a:r>
              <a:rPr lang="en-US" sz="2000" dirty="0" err="1" smtClean="0"/>
              <a:t>Uji</a:t>
            </a:r>
            <a:r>
              <a:rPr lang="en-US" sz="2000" dirty="0" smtClean="0"/>
              <a:t> </a:t>
            </a:r>
            <a:r>
              <a:rPr lang="en-US" sz="2000" dirty="0" err="1" smtClean="0"/>
              <a:t>Efisiensi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77276"/>
              </p:ext>
            </p:extLst>
          </p:nvPr>
        </p:nvGraphicFramePr>
        <p:xfrm>
          <a:off x="640079" y="1353931"/>
          <a:ext cx="6019799" cy="382004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22564"/>
                <a:gridCol w="957302"/>
                <a:gridCol w="1668027"/>
                <a:gridCol w="945896"/>
                <a:gridCol w="963005"/>
                <a:gridCol w="963005"/>
              </a:tblGrid>
              <a:tr h="425955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Nama Program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Waktu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Eksekusi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Aplikasi</a:t>
                      </a: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 err="1">
                          <a:effectLst/>
                        </a:rPr>
                        <a:t>detik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Waktu Ekseskusi Manual (detik)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5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Penguji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Penguji 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Rata-Rata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</a:tr>
              <a:tr h="227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tA2008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</a:tr>
              <a:tr h="227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mmA2008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558.23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407.9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483.07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</a:tr>
              <a:tr h="227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iA2008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234.55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358.51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296.53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</a:tr>
              <a:tr h="227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binA2008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384.64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526.59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455.62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</a:tr>
              <a:tr h="227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bubA2008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448.64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207.97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328.31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</a:tr>
              <a:tr h="227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eB2002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686.59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632.27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659.43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</a:tr>
              <a:tr h="227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gA2008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492.93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293.01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392.97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</a:tr>
              <a:tr h="227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qB2002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222.25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280.86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251.56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</a:tr>
              <a:tr h="227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fmH2015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201.87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223.07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212.47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</a:tr>
              <a:tr h="227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fG2011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335.92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403.27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369.6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</a:tr>
              <a:tr h="22774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Rata-Rata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396.18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370.38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383.28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764" marR="5276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4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487705"/>
            <a:ext cx="6858000" cy="2131359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>
                <a:solidFill>
                  <a:srgbClr val="0DB7C4"/>
                </a:solidFill>
                <a:latin typeface="Dosis"/>
                <a:sym typeface="Dosis"/>
              </a:rPr>
              <a:t>DEMO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417" y="559280"/>
            <a:ext cx="3283165" cy="184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5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39" y="130112"/>
            <a:ext cx="5623561" cy="879774"/>
          </a:xfrm>
        </p:spPr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Dan Saran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err="1" smtClean="0"/>
              <a:t>Kesimpulan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4839" y="1357088"/>
            <a:ext cx="6126481" cy="3560353"/>
          </a:xfrm>
        </p:spPr>
        <p:txBody>
          <a:bodyPr/>
          <a:lstStyle/>
          <a:p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b="1" dirty="0" err="1"/>
              <a:t>berhasil</a:t>
            </a:r>
            <a:r>
              <a:rPr lang="en-US" sz="1800" b="1" dirty="0"/>
              <a:t> </a:t>
            </a:r>
            <a:r>
              <a:rPr lang="en-US" sz="1800" b="1" dirty="0" err="1"/>
              <a:t>membangun</a:t>
            </a:r>
            <a:r>
              <a:rPr lang="en-US" sz="1800" b="1" dirty="0"/>
              <a:t> </a:t>
            </a:r>
            <a:r>
              <a:rPr lang="en-US" sz="1800" b="1" dirty="0" err="1"/>
              <a:t>sebuah</a:t>
            </a:r>
            <a:r>
              <a:rPr lang="en-US" sz="1800" b="1" dirty="0"/>
              <a:t> </a:t>
            </a:r>
            <a:r>
              <a:rPr lang="en-US" sz="1800" b="1" dirty="0" err="1"/>
              <a:t>aplikasi</a:t>
            </a:r>
            <a:r>
              <a:rPr lang="en-US" sz="1800" b="1" dirty="0"/>
              <a:t> </a:t>
            </a:r>
            <a:r>
              <a:rPr lang="en-US" sz="1800" dirty="0"/>
              <a:t>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b="1" dirty="0" err="1"/>
              <a:t>instrumentasi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b="1" dirty="0" err="1"/>
              <a:t>otomatis</a:t>
            </a:r>
            <a:r>
              <a:rPr lang="en-US" sz="1800" dirty="0"/>
              <a:t>, </a:t>
            </a:r>
            <a:r>
              <a:rPr lang="en-US" sz="1800" dirty="0" err="1"/>
              <a:t>membangkitkan</a:t>
            </a:r>
            <a:r>
              <a:rPr lang="en-US" sz="1800" dirty="0"/>
              <a:t> CFG, </a:t>
            </a:r>
            <a:r>
              <a:rPr lang="en-US" sz="1800" dirty="0" err="1"/>
              <a:t>menghitung</a:t>
            </a:r>
            <a:r>
              <a:rPr lang="en-US" sz="1800" dirty="0"/>
              <a:t> </a:t>
            </a:r>
            <a:r>
              <a:rPr lang="en-US" sz="1800" b="1" i="1" dirty="0" err="1"/>
              <a:t>cyclomatic</a:t>
            </a:r>
            <a:r>
              <a:rPr lang="en-US" sz="1800" b="1" i="1" dirty="0"/>
              <a:t> complexity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b="1" dirty="0" err="1"/>
              <a:t>membangkitkan</a:t>
            </a:r>
            <a:r>
              <a:rPr lang="en-US" sz="1800" dirty="0"/>
              <a:t> </a:t>
            </a:r>
            <a:r>
              <a:rPr lang="en-US" sz="1800" dirty="0" err="1"/>
              <a:t>segala</a:t>
            </a:r>
            <a:r>
              <a:rPr lang="en-US" sz="1800" dirty="0"/>
              <a:t> </a:t>
            </a:r>
            <a:r>
              <a:rPr lang="en-US" sz="1800" dirty="0" err="1"/>
              <a:t>kemungkinan</a:t>
            </a:r>
            <a:r>
              <a:rPr lang="en-US" sz="1800" dirty="0"/>
              <a:t> </a:t>
            </a:r>
            <a:r>
              <a:rPr lang="en-US" sz="1800" b="1" dirty="0" err="1"/>
              <a:t>jalur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dilewati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program </a:t>
            </a:r>
            <a:r>
              <a:rPr lang="en-US" sz="1800" dirty="0" err="1"/>
              <a:t>matlab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b="1" i="1" dirty="0"/>
              <a:t>path testing</a:t>
            </a:r>
            <a:r>
              <a:rPr lang="en-US" sz="1800" i="1" dirty="0" smtClean="0"/>
              <a:t>.</a:t>
            </a:r>
          </a:p>
          <a:p>
            <a:endParaRPr lang="en-US" sz="1800" dirty="0"/>
          </a:p>
          <a:p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menunjukkan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b="1" dirty="0" err="1"/>
              <a:t>kecepatan</a:t>
            </a:r>
            <a:r>
              <a:rPr lang="en-US" sz="1800" b="1" dirty="0"/>
              <a:t> </a:t>
            </a:r>
            <a:r>
              <a:rPr lang="en-US" sz="1800" b="1" dirty="0" err="1"/>
              <a:t>eksekusi</a:t>
            </a:r>
            <a:r>
              <a:rPr lang="en-US" sz="1800" b="1" dirty="0"/>
              <a:t> </a:t>
            </a:r>
            <a:r>
              <a:rPr lang="en-US" sz="1800" b="1" dirty="0" err="1"/>
              <a:t>jauh</a:t>
            </a:r>
            <a:r>
              <a:rPr lang="en-US" sz="1800" b="1" dirty="0"/>
              <a:t> </a:t>
            </a:r>
            <a:r>
              <a:rPr lang="en-US" sz="1800" b="1" dirty="0" err="1"/>
              <a:t>lebih</a:t>
            </a:r>
            <a:r>
              <a:rPr lang="en-US" sz="1800" b="1" dirty="0"/>
              <a:t> </a:t>
            </a:r>
            <a:r>
              <a:rPr lang="en-US" sz="1800" b="1" dirty="0" err="1"/>
              <a:t>cepat</a:t>
            </a:r>
            <a:r>
              <a:rPr lang="en-US" sz="1800" b="1" dirty="0"/>
              <a:t> </a:t>
            </a:r>
            <a:r>
              <a:rPr lang="en-US" sz="1800" dirty="0" err="1"/>
              <a:t>dibandingkan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manual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b="1" dirty="0" err="1"/>
              <a:t>menghemat</a:t>
            </a:r>
            <a:r>
              <a:rPr lang="en-US" sz="1800" b="1" dirty="0"/>
              <a:t> </a:t>
            </a:r>
            <a:r>
              <a:rPr lang="en-US" sz="1800" b="1" dirty="0" err="1"/>
              <a:t>sumber</a:t>
            </a:r>
            <a:r>
              <a:rPr lang="en-US" sz="1800" b="1" dirty="0"/>
              <a:t> </a:t>
            </a:r>
            <a:r>
              <a:rPr lang="en-US" sz="1800" b="1" dirty="0" err="1"/>
              <a:t>daya</a:t>
            </a:r>
            <a:r>
              <a:rPr lang="en-US" sz="1800" b="1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pengujian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lunak</a:t>
            </a:r>
            <a:r>
              <a:rPr lang="en-US" sz="1800" dirty="0"/>
              <a:t>.</a:t>
            </a:r>
          </a:p>
          <a:p>
            <a:endParaRPr lang="en-US" sz="1800" dirty="0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99" y="130112"/>
            <a:ext cx="5524501" cy="879774"/>
          </a:xfrm>
        </p:spPr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Dan Saran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err="1" smtClean="0"/>
              <a:t>Saran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47699" y="1357088"/>
            <a:ext cx="5966461" cy="3466372"/>
          </a:xfrm>
        </p:spPr>
        <p:txBody>
          <a:bodyPr/>
          <a:lstStyle/>
          <a:p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selanjutnya</a:t>
            </a:r>
            <a:r>
              <a:rPr lang="en-US" sz="1800" dirty="0"/>
              <a:t> </a:t>
            </a:r>
            <a:r>
              <a:rPr lang="en-US" sz="1800" dirty="0" err="1"/>
              <a:t>diharapkan</a:t>
            </a:r>
            <a:r>
              <a:rPr lang="en-US" sz="1800" dirty="0"/>
              <a:t> </a:t>
            </a:r>
            <a:r>
              <a:rPr lang="en-US" sz="1800" b="1" dirty="0" err="1"/>
              <a:t>dapat</a:t>
            </a:r>
            <a:r>
              <a:rPr lang="en-US" sz="1800" b="1" dirty="0"/>
              <a:t> </a:t>
            </a:r>
            <a:r>
              <a:rPr lang="en-US" sz="1800" b="1" dirty="0" err="1"/>
              <a:t>mengakomodir</a:t>
            </a:r>
            <a:r>
              <a:rPr lang="en-US" sz="1800" b="1" dirty="0"/>
              <a:t> </a:t>
            </a:r>
            <a:r>
              <a:rPr lang="en-US" sz="1800" b="1" dirty="0" err="1"/>
              <a:t>bahasa</a:t>
            </a:r>
            <a:r>
              <a:rPr lang="en-US" sz="1800" b="1" dirty="0"/>
              <a:t> lain</a:t>
            </a:r>
            <a:r>
              <a:rPr lang="en-US" sz="1800" dirty="0"/>
              <a:t> </a:t>
            </a:r>
            <a:r>
              <a:rPr lang="en-US" sz="1800" dirty="0" err="1"/>
              <a:t>selain</a:t>
            </a:r>
            <a:r>
              <a:rPr lang="en-US" sz="1800" dirty="0"/>
              <a:t> </a:t>
            </a:r>
            <a:r>
              <a:rPr lang="en-US" sz="1800" dirty="0" err="1"/>
              <a:t>bahasa</a:t>
            </a:r>
            <a:r>
              <a:rPr lang="en-US" sz="1800" dirty="0"/>
              <a:t> </a:t>
            </a:r>
            <a:r>
              <a:rPr lang="en-US" sz="1800" dirty="0" err="1"/>
              <a:t>matlab</a:t>
            </a:r>
            <a:r>
              <a:rPr lang="en-US" sz="1800" dirty="0"/>
              <a:t>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b="1" dirty="0" err="1"/>
              <a:t>I</a:t>
            </a:r>
            <a:r>
              <a:rPr lang="en-US" sz="1800" b="1" dirty="0" err="1" smtClean="0"/>
              <a:t>nstrumentasi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dapat</a:t>
            </a:r>
            <a:r>
              <a:rPr lang="en-US" sz="1800" b="1" dirty="0" smtClean="0"/>
              <a:t> </a:t>
            </a:r>
            <a:r>
              <a:rPr lang="en-US" sz="1800" b="1" dirty="0" err="1"/>
              <a:t>dilakukan</a:t>
            </a:r>
            <a:r>
              <a:rPr lang="en-US" sz="1800" b="1" dirty="0"/>
              <a:t> </a:t>
            </a:r>
            <a:r>
              <a:rPr lang="en-US" sz="1800" b="1" dirty="0" err="1"/>
              <a:t>dinamis</a:t>
            </a:r>
            <a:r>
              <a:rPr lang="en-US" sz="1800" b="1" dirty="0"/>
              <a:t> </a:t>
            </a:r>
            <a:r>
              <a:rPr lang="en-US" sz="1800" b="1" dirty="0" err="1"/>
              <a:t>sesuai</a:t>
            </a:r>
            <a:r>
              <a:rPr lang="en-US" sz="1800" b="1" dirty="0"/>
              <a:t> </a:t>
            </a:r>
            <a:r>
              <a:rPr lang="en-US" sz="1800" b="1" dirty="0" err="1"/>
              <a:t>dengan</a:t>
            </a:r>
            <a:r>
              <a:rPr lang="en-US" sz="1800" b="1" dirty="0"/>
              <a:t> </a:t>
            </a:r>
            <a:r>
              <a:rPr lang="en-US" sz="1800" b="1" dirty="0" err="1"/>
              <a:t>kondisi</a:t>
            </a:r>
            <a:r>
              <a:rPr lang="en-US" sz="1800" b="1" dirty="0"/>
              <a:t> yang </a:t>
            </a:r>
            <a:r>
              <a:rPr lang="en-US" sz="1800" b="1" dirty="0" err="1"/>
              <a:t>dibutuhkan</a:t>
            </a:r>
            <a:r>
              <a:rPr lang="en-US" sz="1800" b="1" dirty="0"/>
              <a:t>.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yang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Hermadi</a:t>
            </a:r>
            <a:r>
              <a:rPr lang="en-US" sz="1800" dirty="0"/>
              <a:t>, </a:t>
            </a:r>
            <a:r>
              <a:rPr lang="en-US" sz="1800" dirty="0" err="1"/>
              <a:t>selain</a:t>
            </a:r>
            <a:r>
              <a:rPr lang="en-US" sz="1800" dirty="0"/>
              <a:t> </a:t>
            </a:r>
            <a:r>
              <a:rPr lang="en-US" sz="1800" dirty="0" err="1"/>
              <a:t>menyimpan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jalur</a:t>
            </a:r>
            <a:r>
              <a:rPr lang="en-US" sz="1800" dirty="0"/>
              <a:t> mana yang </a:t>
            </a:r>
            <a:r>
              <a:rPr lang="en-US" sz="1800" dirty="0" err="1"/>
              <a:t>dilewati</a:t>
            </a:r>
            <a:r>
              <a:rPr lang="en-US" sz="1800" dirty="0"/>
              <a:t>, </a:t>
            </a:r>
            <a:r>
              <a:rPr lang="en-US" sz="1800" dirty="0" err="1"/>
              <a:t>instrumentasi</a:t>
            </a:r>
            <a:r>
              <a:rPr lang="en-US" sz="1800" dirty="0"/>
              <a:t> yang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 </a:t>
            </a:r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juga </a:t>
            </a:r>
            <a:r>
              <a:rPr lang="en-US" sz="1800" dirty="0" err="1"/>
              <a:t>menyisipkan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program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menghitung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i="1" dirty="0" err="1" smtClean="0"/>
              <a:t>fittness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0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99" y="130112"/>
            <a:ext cx="5524501" cy="879774"/>
          </a:xfrm>
        </p:spPr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33</a:t>
            </a:fld>
            <a:endParaRPr lang="en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56260" y="1219200"/>
            <a:ext cx="6240779" cy="1391921"/>
          </a:xfrm>
        </p:spPr>
        <p:txBody>
          <a:bodyPr/>
          <a:lstStyle/>
          <a:p>
            <a:pPr marL="182563" indent="-182563">
              <a:buNone/>
            </a:pPr>
            <a:r>
              <a:rPr lang="en-US" sz="1100" dirty="0" err="1"/>
              <a:t>Alimucaj</a:t>
            </a:r>
            <a:r>
              <a:rPr lang="en-US" sz="1100" dirty="0"/>
              <a:t> A. 2009. Control Flow Graph Generator Documentation. [Internet]. [</a:t>
            </a:r>
            <a:r>
              <a:rPr lang="en-US" sz="1100" dirty="0" err="1"/>
              <a:t>diunduh</a:t>
            </a:r>
            <a:r>
              <a:rPr lang="en-US" sz="1100" dirty="0"/>
              <a:t> 2017  </a:t>
            </a:r>
            <a:r>
              <a:rPr lang="en-US" sz="1100" dirty="0" err="1"/>
              <a:t>Juli</a:t>
            </a:r>
            <a:r>
              <a:rPr lang="en-US" sz="1100" dirty="0"/>
              <a:t> 19]. </a:t>
            </a:r>
            <a:r>
              <a:rPr lang="en-US" sz="1100" dirty="0" err="1"/>
              <a:t>Tersedia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: http://eclipsefcg.sourceforge.net/ documentation.pdf.</a:t>
            </a:r>
          </a:p>
          <a:p>
            <a:pPr marL="182563" indent="-182563">
              <a:buNone/>
            </a:pPr>
            <a:r>
              <a:rPr lang="en-US" sz="1100" dirty="0" err="1"/>
              <a:t>Arkeman</a:t>
            </a:r>
            <a:r>
              <a:rPr lang="en-US" sz="1100" dirty="0"/>
              <a:t> Y, </a:t>
            </a:r>
            <a:r>
              <a:rPr lang="en-US" sz="1100" dirty="0" err="1"/>
              <a:t>Herdiyeni</a:t>
            </a:r>
            <a:r>
              <a:rPr lang="en-US" sz="1100" dirty="0"/>
              <a:t> Y, </a:t>
            </a:r>
            <a:r>
              <a:rPr lang="en-US" sz="1100" dirty="0" err="1"/>
              <a:t>Hermadi</a:t>
            </a:r>
            <a:r>
              <a:rPr lang="en-US" sz="1100" dirty="0"/>
              <a:t> I,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Laxmi</a:t>
            </a:r>
            <a:r>
              <a:rPr lang="en-US" sz="1100" dirty="0"/>
              <a:t> G F. 2014. </a:t>
            </a:r>
            <a:r>
              <a:rPr lang="en-US" sz="1100" dirty="0" err="1"/>
              <a:t>Algoritma</a:t>
            </a:r>
            <a:r>
              <a:rPr lang="en-US" sz="1100" dirty="0"/>
              <a:t> </a:t>
            </a:r>
            <a:r>
              <a:rPr lang="en-US" sz="1100" dirty="0" err="1"/>
              <a:t>Genetika</a:t>
            </a:r>
            <a:r>
              <a:rPr lang="en-US" sz="1100" dirty="0"/>
              <a:t> </a:t>
            </a:r>
            <a:r>
              <a:rPr lang="en-US" sz="1100" dirty="0" err="1"/>
              <a:t>Tujuan</a:t>
            </a:r>
            <a:r>
              <a:rPr lang="en-US" sz="1100" dirty="0"/>
              <a:t> </a:t>
            </a:r>
            <a:r>
              <a:rPr lang="en-US" sz="1100" dirty="0" err="1"/>
              <a:t>Jamak</a:t>
            </a:r>
            <a:r>
              <a:rPr lang="en-US" sz="1100" dirty="0"/>
              <a:t> (</a:t>
            </a:r>
            <a:r>
              <a:rPr lang="en-US" sz="1100" dirty="0" err="1"/>
              <a:t>MultiObjective</a:t>
            </a:r>
            <a:r>
              <a:rPr lang="en-US" sz="1100" dirty="0"/>
              <a:t> Genetic Algorithm. Bogor (ID). IPB Press.</a:t>
            </a:r>
          </a:p>
          <a:p>
            <a:pPr marL="182563" indent="-182563">
              <a:buNone/>
            </a:pPr>
            <a:r>
              <a:rPr lang="en-US" sz="1100" dirty="0" err="1"/>
              <a:t>Basu</a:t>
            </a:r>
            <a:r>
              <a:rPr lang="en-US" sz="1100" dirty="0"/>
              <a:t> A. 2015. Software Quality Assurance, Testing and Metrics. PHI Learning </a:t>
            </a:r>
            <a:r>
              <a:rPr lang="en-US" sz="1100" dirty="0" err="1"/>
              <a:t>Privat</a:t>
            </a:r>
            <a:r>
              <a:rPr lang="en-US" sz="1100" dirty="0"/>
              <a:t> Limited. [Internet]. [</a:t>
            </a:r>
            <a:r>
              <a:rPr lang="en-US" sz="1100" dirty="0" err="1"/>
              <a:t>diunduh</a:t>
            </a:r>
            <a:r>
              <a:rPr lang="en-US" sz="1100" dirty="0"/>
              <a:t> 2017 </a:t>
            </a:r>
            <a:r>
              <a:rPr lang="en-US" sz="1100" dirty="0" err="1"/>
              <a:t>Agustus</a:t>
            </a:r>
            <a:r>
              <a:rPr lang="en-US" sz="1100" dirty="0"/>
              <a:t> 14]. </a:t>
            </a:r>
            <a:r>
              <a:rPr lang="en-US" sz="1100" dirty="0" err="1"/>
              <a:t>Tersedia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: https://books.google.co.id/books.</a:t>
            </a:r>
          </a:p>
          <a:p>
            <a:pPr marL="182563" indent="-182563">
              <a:buNone/>
            </a:pPr>
            <a:r>
              <a:rPr lang="en-US" sz="1100" dirty="0"/>
              <a:t>Dixon J. 2013. </a:t>
            </a:r>
            <a:r>
              <a:rPr lang="en-US" sz="1100" dirty="0" err="1"/>
              <a:t>Graphviz.Net</a:t>
            </a:r>
            <a:r>
              <a:rPr lang="en-US" sz="1100" dirty="0"/>
              <a:t> C# Wrapper. [Internet]. [</a:t>
            </a:r>
            <a:r>
              <a:rPr lang="en-US" sz="1100" dirty="0" err="1"/>
              <a:t>diunduh</a:t>
            </a:r>
            <a:r>
              <a:rPr lang="en-US" sz="1100" dirty="0"/>
              <a:t> 2017 </a:t>
            </a:r>
            <a:r>
              <a:rPr lang="en-US" sz="1100" dirty="0" err="1"/>
              <a:t>Desember</a:t>
            </a:r>
            <a:r>
              <a:rPr lang="en-US" sz="1100" dirty="0"/>
              <a:t> 22]. </a:t>
            </a:r>
            <a:r>
              <a:rPr lang="en-US" sz="1100" dirty="0" err="1"/>
              <a:t>Tersedia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: https://github.com/JamieDixon/GraphViz-C-Sharp-Wrapper.</a:t>
            </a:r>
          </a:p>
          <a:p>
            <a:pPr marL="182563" indent="-182563">
              <a:buNone/>
            </a:pPr>
            <a:r>
              <a:rPr lang="en-US" sz="1100" dirty="0" err="1"/>
              <a:t>Ellson</a:t>
            </a:r>
            <a:r>
              <a:rPr lang="en-US" sz="1100" dirty="0"/>
              <a:t> J </a:t>
            </a:r>
            <a:r>
              <a:rPr lang="en-US" sz="1100" i="1" dirty="0"/>
              <a:t>et al. </a:t>
            </a:r>
            <a:r>
              <a:rPr lang="en-US" sz="1100" dirty="0"/>
              <a:t>2003. </a:t>
            </a:r>
            <a:r>
              <a:rPr lang="en-US" sz="1100" dirty="0" err="1"/>
              <a:t>Graphviz</a:t>
            </a:r>
            <a:r>
              <a:rPr lang="en-US" sz="1100" dirty="0"/>
              <a:t> and </a:t>
            </a:r>
            <a:r>
              <a:rPr lang="en-US" sz="1100" dirty="0" err="1"/>
              <a:t>Dynagraph</a:t>
            </a:r>
            <a:r>
              <a:rPr lang="en-US" sz="1100" dirty="0"/>
              <a:t> – Static and Dynamic Graph Drawing Tools. [Internet]. [</a:t>
            </a:r>
            <a:r>
              <a:rPr lang="en-US" sz="1100" dirty="0" err="1"/>
              <a:t>diunduh</a:t>
            </a:r>
            <a:r>
              <a:rPr lang="en-US" sz="1100" dirty="0"/>
              <a:t> 2017 </a:t>
            </a:r>
            <a:r>
              <a:rPr lang="en-US" sz="1100" dirty="0" err="1"/>
              <a:t>Agustus</a:t>
            </a:r>
            <a:r>
              <a:rPr lang="en-US" sz="1100" dirty="0"/>
              <a:t> 14]. </a:t>
            </a:r>
            <a:r>
              <a:rPr lang="en-US" sz="1100" dirty="0" err="1"/>
              <a:t>Tersedia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: https://github.com/JamieDixon/GraphVizC-Sharp-Wrapper.</a:t>
            </a:r>
          </a:p>
          <a:p>
            <a:pPr marL="182563" indent="-182563">
              <a:buNone/>
            </a:pPr>
            <a:r>
              <a:rPr lang="en-US" sz="1100" dirty="0" err="1"/>
              <a:t>Gansner</a:t>
            </a:r>
            <a:r>
              <a:rPr lang="en-US" sz="1100" dirty="0"/>
              <a:t> E R, </a:t>
            </a:r>
            <a:r>
              <a:rPr lang="en-US" sz="1100" dirty="0" err="1"/>
              <a:t>Koutsofios</a:t>
            </a:r>
            <a:r>
              <a:rPr lang="en-US" sz="1100" dirty="0"/>
              <a:t>, </a:t>
            </a:r>
            <a:r>
              <a:rPr lang="en-US" sz="1100" dirty="0" err="1"/>
              <a:t>Eleftherios</a:t>
            </a:r>
            <a:r>
              <a:rPr lang="en-US" sz="1100" dirty="0"/>
              <a:t>, </a:t>
            </a:r>
            <a:r>
              <a:rPr lang="en-US" sz="1100" dirty="0" err="1"/>
              <a:t>dan</a:t>
            </a:r>
            <a:r>
              <a:rPr lang="en-US" sz="1100" dirty="0"/>
              <a:t> North S. 2015. “Drawing graphs with dot”. [Internet]. [</a:t>
            </a:r>
            <a:r>
              <a:rPr lang="en-US" sz="1100" dirty="0" err="1"/>
              <a:t>diunduh</a:t>
            </a:r>
            <a:r>
              <a:rPr lang="en-US" sz="1100" dirty="0"/>
              <a:t> 2017 </a:t>
            </a:r>
            <a:r>
              <a:rPr lang="en-US" sz="1100" dirty="0" err="1"/>
              <a:t>Desember</a:t>
            </a:r>
            <a:r>
              <a:rPr lang="en-US" sz="1100" dirty="0"/>
              <a:t> 25]. </a:t>
            </a:r>
            <a:r>
              <a:rPr lang="en-US" sz="1100" dirty="0" err="1"/>
              <a:t>Tersedia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: www.graphviz.org/pdf/dotguide.pdf.</a:t>
            </a:r>
          </a:p>
          <a:p>
            <a:pPr marL="182563" indent="-182563">
              <a:buNone/>
            </a:pPr>
            <a:r>
              <a:rPr lang="en-US" sz="1100" dirty="0"/>
              <a:t>Hartwell J. 2017. </a:t>
            </a:r>
            <a:r>
              <a:rPr lang="en-US" sz="1100" i="1" dirty="0"/>
              <a:t>C# and XML Primer</a:t>
            </a:r>
            <a:r>
              <a:rPr lang="en-US" sz="1100" dirty="0"/>
              <a:t>. </a:t>
            </a:r>
            <a:r>
              <a:rPr lang="en-US" sz="1100" dirty="0" err="1"/>
              <a:t>Apress</a:t>
            </a:r>
            <a:r>
              <a:rPr lang="en-US" sz="1100" dirty="0"/>
              <a:t>.</a:t>
            </a:r>
          </a:p>
          <a:p>
            <a:pPr marL="182563" indent="-182563">
              <a:buNone/>
            </a:pPr>
            <a:r>
              <a:rPr lang="en-US" sz="1100" dirty="0" err="1"/>
              <a:t>Hermadi</a:t>
            </a:r>
            <a:r>
              <a:rPr lang="en-US" sz="1100" dirty="0"/>
              <a:t> I. 2015. Path Testing using Genetic Algorithm. </a:t>
            </a:r>
            <a:r>
              <a:rPr lang="en-US" sz="1100" dirty="0" err="1"/>
              <a:t>Disertasi</a:t>
            </a:r>
            <a:r>
              <a:rPr lang="en-US" sz="1100" dirty="0"/>
              <a:t>. University of New South Wales.</a:t>
            </a:r>
          </a:p>
          <a:p>
            <a:pPr marL="182563" indent="-182563">
              <a:buNone/>
            </a:pPr>
            <a:r>
              <a:rPr lang="en-US" sz="1100" dirty="0" err="1"/>
              <a:t>Houcque</a:t>
            </a:r>
            <a:r>
              <a:rPr lang="en-US" sz="1100" dirty="0"/>
              <a:t> D. 2015. </a:t>
            </a:r>
            <a:r>
              <a:rPr lang="en-US" sz="1100" dirty="0" err="1"/>
              <a:t>Intoruction</a:t>
            </a:r>
            <a:r>
              <a:rPr lang="en-US" sz="1100" dirty="0"/>
              <a:t> To MATLAB For Engineering Students. [Internet]. [</a:t>
            </a:r>
            <a:r>
              <a:rPr lang="en-US" sz="1100" dirty="0" err="1"/>
              <a:t>diunduh</a:t>
            </a:r>
            <a:r>
              <a:rPr lang="en-US" sz="1100" dirty="0"/>
              <a:t> 2017 </a:t>
            </a:r>
            <a:r>
              <a:rPr lang="en-US" sz="1100" dirty="0" err="1"/>
              <a:t>Desember</a:t>
            </a:r>
            <a:r>
              <a:rPr lang="en-US" sz="1100" dirty="0"/>
              <a:t> 30]. </a:t>
            </a:r>
            <a:r>
              <a:rPr lang="en-US" sz="1100" dirty="0" err="1"/>
              <a:t>Tersedia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: https://www.mccormick.northwestern.edu/documents/students/undergraduate/introductionto-matlab.pdf.</a:t>
            </a:r>
          </a:p>
          <a:p>
            <a:pPr marL="182563" indent="-182563">
              <a:buNone/>
            </a:pPr>
            <a:r>
              <a:rPr lang="en-US" sz="1100" dirty="0"/>
              <a:t>Kumar D </a:t>
            </a:r>
            <a:r>
              <a:rPr lang="en-US" sz="1100" dirty="0" err="1"/>
              <a:t>dan</a:t>
            </a:r>
            <a:r>
              <a:rPr lang="en-US" sz="1100" dirty="0"/>
              <a:t> Mishra K </a:t>
            </a:r>
            <a:r>
              <a:rPr lang="en-US" sz="1100" dirty="0" err="1"/>
              <a:t>K</a:t>
            </a:r>
            <a:r>
              <a:rPr lang="en-US" sz="1100" dirty="0"/>
              <a:t>. 2016. The Impacts of Test Automation on Software’s Cost, Quality and Time to Market </a:t>
            </a:r>
            <a:r>
              <a:rPr lang="en-US" sz="1100" dirty="0" err="1"/>
              <a:t>dalam</a:t>
            </a:r>
            <a:r>
              <a:rPr lang="en-US" sz="1100" dirty="0"/>
              <a:t>: </a:t>
            </a:r>
            <a:r>
              <a:rPr lang="en-US" sz="1100" i="1" dirty="0"/>
              <a:t>Procedia Computer Science </a:t>
            </a:r>
            <a:r>
              <a:rPr lang="en-US" sz="1100" dirty="0"/>
              <a:t>79,pp. 8–15. [Internet]. [</a:t>
            </a:r>
            <a:r>
              <a:rPr lang="en-US" sz="1100" dirty="0" err="1"/>
              <a:t>diunduh</a:t>
            </a:r>
            <a:r>
              <a:rPr lang="en-US" sz="1100" dirty="0"/>
              <a:t> 2017 </a:t>
            </a:r>
            <a:r>
              <a:rPr lang="en-US" sz="1100" dirty="0" err="1"/>
              <a:t>Agustus</a:t>
            </a:r>
            <a:r>
              <a:rPr lang="en-US" sz="1100" dirty="0"/>
              <a:t> 20]. </a:t>
            </a:r>
            <a:r>
              <a:rPr lang="en-US" sz="1100" dirty="0" err="1"/>
              <a:t>Tersedia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:  http://www.sciencedirect.com/science/article/pii/%5C%5CS18770509160012.</a:t>
            </a:r>
          </a:p>
        </p:txBody>
      </p:sp>
    </p:spTree>
    <p:extLst>
      <p:ext uri="{BB962C8B-B14F-4D97-AF65-F5344CB8AC3E}">
        <p14:creationId xmlns:p14="http://schemas.microsoft.com/office/powerpoint/2010/main" val="4173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99" y="130112"/>
            <a:ext cx="5524501" cy="879774"/>
          </a:xfrm>
        </p:spPr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34</a:t>
            </a:fld>
            <a:endParaRPr lang="en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56260" y="1219200"/>
            <a:ext cx="6240779" cy="2842260"/>
          </a:xfrm>
        </p:spPr>
        <p:txBody>
          <a:bodyPr/>
          <a:lstStyle/>
          <a:p>
            <a:pPr marL="182563" indent="-182563">
              <a:buNone/>
            </a:pPr>
            <a:r>
              <a:rPr lang="en-US" sz="1100" dirty="0"/>
              <a:t>Myers G J, Sandler C,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Badgett</a:t>
            </a:r>
            <a:r>
              <a:rPr lang="en-US" sz="1100" dirty="0"/>
              <a:t> T. 2012. The Art of Software Testing. John Willey </a:t>
            </a:r>
            <a:r>
              <a:rPr lang="en-US" sz="1100" dirty="0" err="1"/>
              <a:t>dan</a:t>
            </a:r>
            <a:r>
              <a:rPr lang="en-US" sz="1100" dirty="0"/>
              <a:t> Sons, </a:t>
            </a:r>
            <a:r>
              <a:rPr lang="en-US" sz="1100" dirty="0" err="1"/>
              <a:t>Inc</a:t>
            </a:r>
            <a:r>
              <a:rPr lang="en-US" sz="1100" dirty="0"/>
              <a:t>, Hoboken, New York. [Internet]. [</a:t>
            </a:r>
            <a:r>
              <a:rPr lang="en-US" sz="1100" dirty="0" err="1"/>
              <a:t>diunduh</a:t>
            </a:r>
            <a:r>
              <a:rPr lang="en-US" sz="1100" dirty="0"/>
              <a:t> 2017 </a:t>
            </a:r>
            <a:r>
              <a:rPr lang="en-US" sz="1100" dirty="0" err="1"/>
              <a:t>Agustus</a:t>
            </a:r>
            <a:r>
              <a:rPr lang="en-US" sz="1100" dirty="0"/>
              <a:t> 14]. </a:t>
            </a:r>
            <a:r>
              <a:rPr lang="en-US" sz="1100" dirty="0" err="1"/>
              <a:t>Tersedia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: https://books.google.co.id/books.</a:t>
            </a:r>
          </a:p>
          <a:p>
            <a:pPr marL="182563" indent="-182563">
              <a:buNone/>
            </a:pPr>
            <a:r>
              <a:rPr lang="en-US" sz="1100" dirty="0" err="1"/>
              <a:t>Suffos</a:t>
            </a:r>
            <a:r>
              <a:rPr lang="en-US" sz="1100" dirty="0"/>
              <a:t> S. 2015. </a:t>
            </a:r>
            <a:r>
              <a:rPr lang="en-US" sz="1100" dirty="0" err="1"/>
              <a:t>Matlab</a:t>
            </a:r>
            <a:r>
              <a:rPr lang="en-US" sz="1100" dirty="0"/>
              <a:t> Parser. [Internet]. [</a:t>
            </a:r>
            <a:r>
              <a:rPr lang="en-US" sz="1100" dirty="0" err="1"/>
              <a:t>diunduh</a:t>
            </a:r>
            <a:r>
              <a:rPr lang="en-US" sz="1100" dirty="0"/>
              <a:t> 2017 </a:t>
            </a:r>
            <a:r>
              <a:rPr lang="en-US" sz="1100" dirty="0" err="1"/>
              <a:t>Desember</a:t>
            </a:r>
            <a:r>
              <a:rPr lang="en-US" sz="1100" dirty="0"/>
              <a:t> 22]. </a:t>
            </a:r>
            <a:r>
              <a:rPr lang="en-US" sz="1100" dirty="0" err="1"/>
              <a:t>Tersedia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: https//github.com/</a:t>
            </a:r>
            <a:r>
              <a:rPr lang="en-US" sz="1100" dirty="0" err="1"/>
              <a:t>samuel-suffos</a:t>
            </a:r>
            <a:r>
              <a:rPr lang="en-US" sz="1100" dirty="0"/>
              <a:t>/</a:t>
            </a:r>
            <a:r>
              <a:rPr lang="en-US" sz="1100" dirty="0" err="1"/>
              <a:t>matlabparser</a:t>
            </a:r>
            <a:r>
              <a:rPr lang="en-US" sz="1100" dirty="0"/>
              <a:t>.</a:t>
            </a:r>
          </a:p>
          <a:p>
            <a:pPr marL="182563" indent="-182563">
              <a:buNone/>
            </a:pPr>
            <a:r>
              <a:rPr lang="en-US" sz="1100" dirty="0" err="1"/>
              <a:t>Tikir</a:t>
            </a:r>
            <a:r>
              <a:rPr lang="en-US" sz="1100" dirty="0"/>
              <a:t> M </a:t>
            </a:r>
            <a:r>
              <a:rPr lang="en-US" sz="1100" dirty="0" err="1"/>
              <a:t>M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Hollingsworth J K. 2011. Efficient Instrumentation for Code Coverage Testing </a:t>
            </a:r>
            <a:r>
              <a:rPr lang="en-US" sz="1100" dirty="0" err="1"/>
              <a:t>dalam</a:t>
            </a:r>
            <a:r>
              <a:rPr lang="en-US" sz="1100" dirty="0"/>
              <a:t>: </a:t>
            </a:r>
            <a:r>
              <a:rPr lang="en-US" sz="1100" i="1" dirty="0"/>
              <a:t>International Journal of Software Engineering and </a:t>
            </a:r>
            <a:r>
              <a:rPr lang="en-US" sz="1100" dirty="0"/>
              <a:t>Its Applications. [Internet]. [</a:t>
            </a:r>
            <a:r>
              <a:rPr lang="en-US" sz="1100" dirty="0" err="1"/>
              <a:t>diunduh</a:t>
            </a:r>
            <a:r>
              <a:rPr lang="en-US" sz="1100" dirty="0"/>
              <a:t> 2017 </a:t>
            </a:r>
            <a:r>
              <a:rPr lang="en-US" sz="1100" dirty="0" err="1"/>
              <a:t>Agustus</a:t>
            </a:r>
            <a:r>
              <a:rPr lang="en-US" sz="1100" dirty="0"/>
              <a:t> 21]. </a:t>
            </a:r>
            <a:r>
              <a:rPr lang="en-US" sz="1100" dirty="0" err="1"/>
              <a:t>Tersedia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: https://www.researchgate.net/publication/2835608_Efficient_Instrumentation_for_Code_Coverage_Testing.</a:t>
            </a:r>
          </a:p>
          <a:p>
            <a:pPr marL="182563" indent="-182563">
              <a:buNone/>
            </a:pPr>
            <a:r>
              <a:rPr lang="en-US" sz="1100" dirty="0"/>
              <a:t>Watson A H </a:t>
            </a:r>
            <a:r>
              <a:rPr lang="en-US" sz="1100" dirty="0" err="1"/>
              <a:t>dan</a:t>
            </a:r>
            <a:r>
              <a:rPr lang="en-US" sz="1100" dirty="0"/>
              <a:t> McCabe T J. 1996. Structured Testing: A Testing Methodology Using the </a:t>
            </a:r>
            <a:r>
              <a:rPr lang="en-US" sz="1100" dirty="0" err="1"/>
              <a:t>Cyclomatic</a:t>
            </a:r>
            <a:r>
              <a:rPr lang="en-US" sz="1100" dirty="0"/>
              <a:t> Complexity Metric) </a:t>
            </a:r>
            <a:r>
              <a:rPr lang="en-US" sz="1100" dirty="0" err="1"/>
              <a:t>dalam</a:t>
            </a:r>
            <a:r>
              <a:rPr lang="en-US" sz="1100" dirty="0"/>
              <a:t>: </a:t>
            </a:r>
            <a:r>
              <a:rPr lang="en-US" sz="1100" i="1" dirty="0"/>
              <a:t>NIST Special Publication</a:t>
            </a:r>
            <a:r>
              <a:rPr lang="en-US" sz="1100" dirty="0"/>
              <a:t>. [Internet]. [</a:t>
            </a:r>
            <a:r>
              <a:rPr lang="en-US" sz="1100" dirty="0" err="1"/>
              <a:t>diunduh</a:t>
            </a:r>
            <a:r>
              <a:rPr lang="en-US" sz="1100" dirty="0"/>
              <a:t> 2017 </a:t>
            </a:r>
            <a:r>
              <a:rPr lang="en-US" sz="1100" dirty="0" err="1"/>
              <a:t>Agustus</a:t>
            </a:r>
            <a:r>
              <a:rPr lang="en-US" sz="1100" dirty="0"/>
              <a:t> 14]. </a:t>
            </a:r>
            <a:r>
              <a:rPr lang="en-US" sz="1100" dirty="0" err="1"/>
              <a:t>Tersedia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: http://www.mccabe.com/pdf/mccabe-nist235r.pdf</a:t>
            </a:r>
            <a:r>
              <a:rPr lang="en-US" sz="1100" dirty="0">
                <a:hlinkClick r:id="rId3"/>
              </a:rPr>
              <a:t>.</a:t>
            </a:r>
            <a:endParaRPr lang="en-US" sz="1100" dirty="0"/>
          </a:p>
          <a:p>
            <a:pPr marL="357188" indent="-357188">
              <a:buNone/>
            </a:pPr>
            <a:endParaRPr lang="en-US" sz="1100" dirty="0"/>
          </a:p>
          <a:p>
            <a:pPr marL="182563" indent="-182563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83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 lang="en"/>
          </a:p>
        </p:txBody>
      </p:sp>
      <p:sp>
        <p:nvSpPr>
          <p:cNvPr id="363" name="Shape 363"/>
          <p:cNvSpPr txBox="1">
            <a:spLocks noGrp="1"/>
          </p:cNvSpPr>
          <p:nvPr>
            <p:ph type="title" idx="4294967295"/>
          </p:nvPr>
        </p:nvSpPr>
        <p:spPr>
          <a:xfrm>
            <a:off x="3663950" y="1140000"/>
            <a:ext cx="3194050" cy="11398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" sz="5400" dirty="0"/>
              <a:t>TERIMA</a:t>
            </a:r>
            <a:br>
              <a:rPr lang="en" sz="5400" dirty="0"/>
            </a:br>
            <a:r>
              <a:rPr lang="en" sz="5400" dirty="0"/>
              <a:t>KASIH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4294967295"/>
          </p:nvPr>
        </p:nvSpPr>
        <p:spPr>
          <a:xfrm>
            <a:off x="3571875" y="3536514"/>
            <a:ext cx="3378200" cy="81450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14300">
              <a:spcBef>
                <a:spcPts val="0"/>
              </a:spcBef>
              <a:buNone/>
            </a:pPr>
            <a:r>
              <a:rPr lang="en" sz="1600" b="1" dirty="0"/>
              <a:t>Raden Asri Ramadhina Fitriani</a:t>
            </a:r>
          </a:p>
          <a:p>
            <a:pPr marL="114300">
              <a:spcBef>
                <a:spcPts val="0"/>
              </a:spcBef>
              <a:buNone/>
            </a:pPr>
            <a:r>
              <a:rPr lang="en" sz="1600" dirty="0"/>
              <a:t>radenasrirf@gmail.com</a:t>
            </a:r>
          </a:p>
        </p:txBody>
      </p:sp>
      <p:pic>
        <p:nvPicPr>
          <p:cNvPr id="365" name="Shape 365" descr="DeathtoStock_Wired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43" y="1140001"/>
            <a:ext cx="3027881" cy="3211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5" name="Shape 263"/>
          <p:cNvSpPr txBox="1">
            <a:spLocks/>
          </p:cNvSpPr>
          <p:nvPr/>
        </p:nvSpPr>
        <p:spPr>
          <a:xfrm>
            <a:off x="640908" y="2617590"/>
            <a:ext cx="5785799" cy="1159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lang="en" sz="9600" dirty="0"/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4480678" y="2040689"/>
            <a:ext cx="2270642" cy="9234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pengujian</a:t>
            </a:r>
            <a:endParaRPr lang="en-US" sz="1400" dirty="0"/>
          </a:p>
          <a:p>
            <a:pPr>
              <a:spcBef>
                <a:spcPts val="0"/>
              </a:spcBef>
              <a:buNone/>
            </a:pPr>
            <a:r>
              <a:rPr lang="en" sz="1400" dirty="0"/>
              <a:t>(</a:t>
            </a:r>
            <a:r>
              <a:rPr lang="en-US" sz="1400" dirty="0"/>
              <a:t>Kumar </a:t>
            </a:r>
            <a:r>
              <a:rPr lang="en-US" sz="1400" dirty="0" err="1"/>
              <a:t>dan</a:t>
            </a:r>
            <a:r>
              <a:rPr lang="en-US" sz="1400" dirty="0"/>
              <a:t> Mishra 2016) </a:t>
            </a:r>
            <a:endParaRPr lang="en" sz="1400" dirty="0"/>
          </a:p>
        </p:txBody>
      </p:sp>
      <p:sp>
        <p:nvSpPr>
          <p:cNvPr id="10" name="Shape 264"/>
          <p:cNvSpPr txBox="1">
            <a:spLocks/>
          </p:cNvSpPr>
          <p:nvPr/>
        </p:nvSpPr>
        <p:spPr>
          <a:xfrm>
            <a:off x="640907" y="1785249"/>
            <a:ext cx="2231018" cy="5108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spcBef>
                <a:spcPts val="0"/>
              </a:spcBef>
              <a:buNone/>
            </a:pPr>
            <a:endParaRPr lang="en" dirty="0"/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2630087507"/>
              </p:ext>
            </p:extLst>
          </p:nvPr>
        </p:nvGraphicFramePr>
        <p:xfrm>
          <a:off x="579120" y="1857222"/>
          <a:ext cx="3787292" cy="2569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3550406" y="2381804"/>
            <a:ext cx="881503" cy="450690"/>
            <a:chOff x="4319481" y="879676"/>
            <a:chExt cx="1212563" cy="450690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4319481" y="879676"/>
              <a:ext cx="947000" cy="45069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266481" y="879676"/>
              <a:ext cx="26556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632805" y="1534183"/>
            <a:ext cx="4211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15665"/>
                </a:solidFill>
                <a:latin typeface="Source Sans Pro" panose="020B0604020202020204" charset="0"/>
              </a:rPr>
              <a:t>Pemakaian</a:t>
            </a:r>
            <a:r>
              <a:rPr lang="en-US" b="1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b="1" dirty="0" err="1">
                <a:solidFill>
                  <a:srgbClr val="415665"/>
                </a:solidFill>
                <a:latin typeface="Source Sans Pro" panose="020B0604020202020204" charset="0"/>
              </a:rPr>
              <a:t>Biaya</a:t>
            </a:r>
            <a:r>
              <a:rPr lang="en-US" b="1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b="1" dirty="0" err="1">
                <a:solidFill>
                  <a:srgbClr val="415665"/>
                </a:solidFill>
                <a:latin typeface="Source Sans Pro" panose="020B0604020202020204" charset="0"/>
              </a:rPr>
              <a:t>Pengembangan</a:t>
            </a:r>
            <a:r>
              <a:rPr lang="en-US" b="1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b="1" dirty="0" err="1">
                <a:solidFill>
                  <a:srgbClr val="415665"/>
                </a:solidFill>
                <a:latin typeface="Source Sans Pro" panose="020B0604020202020204" charset="0"/>
              </a:rPr>
              <a:t>Perangkat</a:t>
            </a:r>
            <a:r>
              <a:rPr lang="en-US" b="1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b="1" dirty="0" err="1">
                <a:solidFill>
                  <a:srgbClr val="415665"/>
                </a:solidFill>
                <a:latin typeface="Source Sans Pro" panose="020B0604020202020204" charset="0"/>
              </a:rPr>
              <a:t>Lunak</a:t>
            </a:r>
            <a:endParaRPr lang="en-US" b="1" dirty="0">
              <a:solidFill>
                <a:srgbClr val="415665"/>
              </a:solidFill>
              <a:latin typeface="Source Sans Pro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22123" y="4699955"/>
            <a:ext cx="4444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415665"/>
                </a:solidFill>
                <a:latin typeface="Source Sans Pro" panose="020B0604020202020204" charset="0"/>
              </a:rPr>
              <a:t>Kumar 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D </a:t>
            </a:r>
            <a:r>
              <a:rPr lang="en-US" sz="900" dirty="0" err="1">
                <a:solidFill>
                  <a:srgbClr val="415665"/>
                </a:solidFill>
                <a:latin typeface="Source Sans Pro" panose="020B0604020202020204" charset="0"/>
              </a:rPr>
              <a:t>dan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900" dirty="0" smtClean="0">
                <a:solidFill>
                  <a:srgbClr val="415665"/>
                </a:solidFill>
                <a:latin typeface="Source Sans Pro" panose="020B0604020202020204" charset="0"/>
              </a:rPr>
              <a:t>Mishra 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K </a:t>
            </a:r>
            <a:r>
              <a:rPr lang="en-US" sz="900" dirty="0" err="1">
                <a:solidFill>
                  <a:srgbClr val="415665"/>
                </a:solidFill>
                <a:latin typeface="Source Sans Pro" panose="020B0604020202020204" charset="0"/>
              </a:rPr>
              <a:t>K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. 2016. </a:t>
            </a:r>
            <a:r>
              <a:rPr lang="en-US" sz="900" dirty="0" smtClean="0">
                <a:solidFill>
                  <a:srgbClr val="415665"/>
                </a:solidFill>
                <a:latin typeface="Source Sans Pro" panose="020B0604020202020204" charset="0"/>
              </a:rPr>
              <a:t>The 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Impacts of Test Automation on Software’s Cost, Quality and Time to </a:t>
            </a:r>
            <a:r>
              <a:rPr lang="en-US" sz="900" dirty="0" smtClean="0">
                <a:solidFill>
                  <a:srgbClr val="415665"/>
                </a:solidFill>
                <a:latin typeface="Source Sans Pro" panose="020B0604020202020204" charset="0"/>
              </a:rPr>
              <a:t>Market </a:t>
            </a:r>
            <a:r>
              <a:rPr lang="en-US" sz="900" dirty="0" err="1">
                <a:solidFill>
                  <a:srgbClr val="415665"/>
                </a:solidFill>
                <a:latin typeface="Source Sans Pro" panose="020B0604020202020204" charset="0"/>
              </a:rPr>
              <a:t>dalam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: </a:t>
            </a:r>
            <a:r>
              <a:rPr lang="en-US" sz="900" i="1" dirty="0">
                <a:solidFill>
                  <a:srgbClr val="415665"/>
                </a:solidFill>
                <a:latin typeface="Source Sans Pro" panose="020B0604020202020204" charset="0"/>
              </a:rPr>
              <a:t>Procedia Computer Science </a:t>
            </a:r>
            <a:r>
              <a:rPr lang="en-US" sz="900" dirty="0">
                <a:solidFill>
                  <a:srgbClr val="415665"/>
                </a:solidFill>
                <a:latin typeface="Source Sans Pro" panose="020B0604020202020204" charset="0"/>
              </a:rPr>
              <a:t>79, pp. 8–15.</a:t>
            </a:r>
          </a:p>
        </p:txBody>
      </p:sp>
    </p:spTree>
    <p:extLst>
      <p:ext uri="{BB962C8B-B14F-4D97-AF65-F5344CB8AC3E}">
        <p14:creationId xmlns:p14="http://schemas.microsoft.com/office/powerpoint/2010/main" val="14455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319" y="1277249"/>
            <a:ext cx="6224681" cy="3479947"/>
          </a:xfrm>
        </p:spPr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Hermadi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(2015)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melakukan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penelitian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membangkitkan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data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uji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untuk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pengujian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jalur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menggunakan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algoritma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genetika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lvl="0"/>
            <a:endParaRPr lang="en-US" sz="1800" dirty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endParaRPr>
          </a:p>
          <a:p>
            <a:pPr lvl="0"/>
            <a:endParaRPr lang="en-US" sz="1800" dirty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Source Sans Pro" panose="020B0604020202020204" charset="0"/>
            </a:endParaRPr>
          </a:p>
          <a:p>
            <a:pPr>
              <a:spcAft>
                <a:spcPts val="1200"/>
              </a:spcAft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spcAft>
                <a:spcPts val="1200"/>
              </a:spcAft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54" y="2296184"/>
            <a:ext cx="5266707" cy="19005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17" name="Line Callout 2 (No Border) 16"/>
          <p:cNvSpPr/>
          <p:nvPr/>
        </p:nvSpPr>
        <p:spPr>
          <a:xfrm>
            <a:off x="3911182" y="2255570"/>
            <a:ext cx="988147" cy="507206"/>
          </a:xfrm>
          <a:prstGeom prst="callout2">
            <a:avLst>
              <a:gd name="adj1" fmla="val 19955"/>
              <a:gd name="adj2" fmla="val -3051"/>
              <a:gd name="adj3" fmla="val 21481"/>
              <a:gd name="adj4" fmla="val -18206"/>
              <a:gd name="adj5" fmla="val 53546"/>
              <a:gd name="adj6" fmla="val -3919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21454" y="2201396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Manual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76054" y="4311581"/>
            <a:ext cx="4716780" cy="646331"/>
            <a:chOff x="576054" y="4311581"/>
            <a:chExt cx="4716780" cy="646331"/>
          </a:xfrm>
        </p:grpSpPr>
        <p:sp>
          <p:nvSpPr>
            <p:cNvPr id="11" name="Rectangle 10"/>
            <p:cNvSpPr/>
            <p:nvPr/>
          </p:nvSpPr>
          <p:spPr>
            <a:xfrm>
              <a:off x="576054" y="4311581"/>
              <a:ext cx="47167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0DB7C4"/>
                </a:buClr>
                <a:buSzPct val="100000"/>
                <a:buFont typeface="Source Sans Pro"/>
                <a:buChar char="▹"/>
              </a:pPr>
              <a:r>
                <a:rPr lang="en-US" sz="1800" dirty="0" err="1">
                  <a:solidFill>
                    <a:srgbClr val="415665"/>
                  </a:solidFill>
                  <a:latin typeface="Source Sans Pro" panose="020B0604020202020204" charset="0"/>
                  <a:sym typeface="Source Sans Pro"/>
                </a:rPr>
                <a:t>Membutuhkan</a:t>
              </a:r>
              <a:r>
                <a:rPr lang="en-US" sz="1800" dirty="0">
                  <a:solidFill>
                    <a:srgbClr val="415665"/>
                  </a:solidFill>
                  <a:latin typeface="Source Sans Pro" panose="020B0604020202020204" charset="0"/>
                  <a:sym typeface="Source Sans Pro"/>
                </a:rPr>
                <a:t> </a:t>
              </a:r>
              <a:r>
                <a:rPr lang="en-US" sz="1800" dirty="0" err="1">
                  <a:solidFill>
                    <a:srgbClr val="415665"/>
                  </a:solidFill>
                  <a:latin typeface="Source Sans Pro" panose="020B0604020202020204" charset="0"/>
                  <a:sym typeface="Source Sans Pro"/>
                </a:rPr>
                <a:t>sumber</a:t>
              </a:r>
              <a:r>
                <a:rPr lang="en-US" sz="1800" dirty="0">
                  <a:solidFill>
                    <a:srgbClr val="415665"/>
                  </a:solidFill>
                  <a:latin typeface="Source Sans Pro" panose="020B0604020202020204" charset="0"/>
                  <a:sym typeface="Source Sans Pro"/>
                </a:rPr>
                <a:t> </a:t>
              </a:r>
              <a:r>
                <a:rPr lang="en-US" sz="1800" dirty="0" err="1">
                  <a:solidFill>
                    <a:srgbClr val="415665"/>
                  </a:solidFill>
                  <a:latin typeface="Source Sans Pro" panose="020B0604020202020204" charset="0"/>
                  <a:sym typeface="Source Sans Pro"/>
                </a:rPr>
                <a:t>daya</a:t>
              </a:r>
              <a:r>
                <a:rPr lang="en-US" sz="1800" dirty="0">
                  <a:solidFill>
                    <a:srgbClr val="415665"/>
                  </a:solidFill>
                  <a:latin typeface="Source Sans Pro" panose="020B0604020202020204" charset="0"/>
                  <a:sym typeface="Source Sans Pro"/>
                </a:rPr>
                <a:t> yang </a:t>
              </a:r>
              <a:r>
                <a:rPr lang="en-US" sz="1800" dirty="0" err="1">
                  <a:solidFill>
                    <a:srgbClr val="415665"/>
                  </a:solidFill>
                  <a:latin typeface="Source Sans Pro" panose="020B0604020202020204" charset="0"/>
                  <a:sym typeface="Source Sans Pro"/>
                </a:rPr>
                <a:t>besar</a:t>
              </a:r>
              <a:endParaRPr lang="en-US" sz="1800" dirty="0">
                <a:solidFill>
                  <a:srgbClr val="415665"/>
                </a:solidFill>
                <a:latin typeface="Source Sans Pro" panose="020B0604020202020204" charset="0"/>
                <a:sym typeface="Source Sans Pro"/>
              </a:endParaRPr>
            </a:p>
            <a:p>
              <a:pPr marL="342900" indent="-342900">
                <a:buClr>
                  <a:srgbClr val="0DB7C4"/>
                </a:buClr>
                <a:buSzPct val="100000"/>
                <a:buFont typeface="Source Sans Pro"/>
                <a:buChar char="▹"/>
              </a:pPr>
              <a:r>
                <a:rPr lang="en-US" sz="1800" dirty="0" err="1">
                  <a:solidFill>
                    <a:srgbClr val="415665"/>
                  </a:solidFill>
                  <a:latin typeface="Source Sans Pro" panose="020B0604020202020204" charset="0"/>
                  <a:sym typeface="Source Sans Pro"/>
                </a:rPr>
                <a:t>Rawan</a:t>
              </a:r>
              <a:r>
                <a:rPr lang="en-US" sz="1800" dirty="0">
                  <a:solidFill>
                    <a:srgbClr val="415665"/>
                  </a:solidFill>
                  <a:latin typeface="Source Sans Pro" panose="020B0604020202020204" charset="0"/>
                  <a:sym typeface="Source Sans Pro"/>
                </a:rPr>
                <a:t> </a:t>
              </a:r>
              <a:r>
                <a:rPr lang="en-US" sz="1800" dirty="0" err="1">
                  <a:solidFill>
                    <a:srgbClr val="415665"/>
                  </a:solidFill>
                  <a:latin typeface="Source Sans Pro" panose="020B0604020202020204" charset="0"/>
                  <a:sym typeface="Source Sans Pro"/>
                </a:rPr>
                <a:t>akan</a:t>
              </a:r>
              <a:r>
                <a:rPr lang="en-US" sz="1800" dirty="0">
                  <a:solidFill>
                    <a:srgbClr val="415665"/>
                  </a:solidFill>
                  <a:latin typeface="Source Sans Pro" panose="020B0604020202020204" charset="0"/>
                  <a:sym typeface="Source Sans Pro"/>
                </a:rPr>
                <a:t> </a:t>
              </a:r>
              <a:r>
                <a:rPr lang="en-US" sz="1800" dirty="0" err="1">
                  <a:solidFill>
                    <a:srgbClr val="415665"/>
                  </a:solidFill>
                  <a:latin typeface="Source Sans Pro" panose="020B0604020202020204" charset="0"/>
                  <a:sym typeface="Source Sans Pro"/>
                </a:rPr>
                <a:t>kesalahan</a:t>
              </a:r>
              <a:r>
                <a:rPr lang="en-US" sz="1800" dirty="0">
                  <a:solidFill>
                    <a:srgbClr val="415665"/>
                  </a:solidFill>
                  <a:latin typeface="Source Sans Pro" panose="020B0604020202020204" charset="0"/>
                  <a:sym typeface="Source Sans Pro"/>
                </a:rPr>
                <a:t>.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02" y="4374870"/>
              <a:ext cx="225012" cy="23370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02" y="4680249"/>
              <a:ext cx="225012" cy="233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3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63392" y="1333403"/>
            <a:ext cx="6195548" cy="3307177"/>
          </a:xfrm>
        </p:spPr>
        <p:txBody>
          <a:bodyPr/>
          <a:lstStyle/>
          <a:p>
            <a:pPr>
              <a:buNone/>
            </a:pPr>
            <a:r>
              <a:rPr lang="en-US" sz="1800" dirty="0" err="1">
                <a:latin typeface="Source Sans Pro" panose="020B0604020202020204" charset="0"/>
              </a:rPr>
              <a:t>Bagaimana</a:t>
            </a:r>
            <a:r>
              <a:rPr lang="en-US" sz="1800" dirty="0">
                <a:latin typeface="Source Sans Pr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</a:rPr>
              <a:t>membangun</a:t>
            </a:r>
            <a:r>
              <a:rPr lang="en-US" sz="1800" dirty="0">
                <a:latin typeface="Source Sans Pr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</a:rPr>
              <a:t>sebuah</a:t>
            </a:r>
            <a:r>
              <a:rPr lang="en-US" sz="1800" dirty="0">
                <a:latin typeface="Source Sans Pr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</a:rPr>
              <a:t>aplikasi</a:t>
            </a:r>
            <a:r>
              <a:rPr lang="en-US" sz="1800" dirty="0">
                <a:latin typeface="Source Sans Pr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</a:rPr>
              <a:t>untuk</a:t>
            </a:r>
            <a:r>
              <a:rPr lang="en-US" sz="1800" dirty="0">
                <a:latin typeface="Source Sans Pr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</a:rPr>
              <a:t>melakukan</a:t>
            </a:r>
            <a:r>
              <a:rPr lang="en-US" sz="1800" dirty="0">
                <a:latin typeface="Source Sans Pr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</a:rPr>
              <a:t>pembangkitan</a:t>
            </a:r>
            <a:r>
              <a:rPr lang="en-US" sz="1800" dirty="0">
                <a:latin typeface="Source Sans Pr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</a:rPr>
              <a:t>jalur</a:t>
            </a:r>
            <a:r>
              <a:rPr lang="en-US" sz="1800" dirty="0">
                <a:latin typeface="Source Sans Pr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</a:rPr>
              <a:t>dan</a:t>
            </a:r>
            <a:r>
              <a:rPr lang="en-US" sz="1800" dirty="0">
                <a:latin typeface="Source Sans Pr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</a:rPr>
              <a:t>instrumentasi</a:t>
            </a:r>
            <a:r>
              <a:rPr lang="en-US" sz="1800" dirty="0">
                <a:latin typeface="Source Sans Pr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</a:rPr>
              <a:t>secara</a:t>
            </a:r>
            <a:r>
              <a:rPr lang="en-US" sz="1800" dirty="0">
                <a:latin typeface="Source Sans Pr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</a:rPr>
              <a:t>otomatis</a:t>
            </a:r>
            <a:r>
              <a:rPr lang="en-US" sz="1800" dirty="0">
                <a:latin typeface="Source Sans Pr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</a:rPr>
              <a:t>untuk</a:t>
            </a:r>
            <a:r>
              <a:rPr lang="en-US" sz="1800" dirty="0">
                <a:latin typeface="Source Sans Pr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</a:rPr>
              <a:t>pengujian</a:t>
            </a:r>
            <a:r>
              <a:rPr lang="en-US" sz="1800" dirty="0">
                <a:latin typeface="Source Sans Pr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</a:rPr>
              <a:t>jalur</a:t>
            </a:r>
            <a:endParaRPr lang="en-US" sz="1800" dirty="0">
              <a:latin typeface="Source Sans Pro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92" y="3413396"/>
            <a:ext cx="5796000" cy="16338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33320" y="2520846"/>
            <a:ext cx="5622701" cy="879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2178" y="3636446"/>
            <a:ext cx="6072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DB7C4"/>
              </a:buClr>
              <a:buSzPct val="100000"/>
            </a:pP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Membangun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sebuah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aplikasi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yang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dapat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digunakan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untuk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membangkitkan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CFG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dan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melakukan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instrumentasi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secara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 </a:t>
            </a:r>
            <a:r>
              <a:rPr lang="en-US" sz="1800" dirty="0" err="1">
                <a:solidFill>
                  <a:srgbClr val="415665"/>
                </a:solidFill>
                <a:latin typeface="Source Sans Pro" panose="020B0604020202020204" charset="0"/>
              </a:rPr>
              <a:t>otomatis</a:t>
            </a:r>
            <a:r>
              <a:rPr lang="en-US" sz="1800" dirty="0">
                <a:solidFill>
                  <a:srgbClr val="415665"/>
                </a:solidFill>
                <a:latin typeface="Source Sans Pro" panose="020B0604020202020204" charset="0"/>
              </a:rPr>
              <a:t>.</a:t>
            </a:r>
          </a:p>
          <a:p>
            <a:pPr marL="342900" indent="-342900">
              <a:buClr>
                <a:srgbClr val="0DB7C4"/>
              </a:buClr>
              <a:buSzPct val="100000"/>
              <a:buFont typeface="Source Sans Pro"/>
              <a:buChar char="▹"/>
            </a:pPr>
            <a:endParaRPr lang="en-US" sz="1800" dirty="0">
              <a:solidFill>
                <a:srgbClr val="415665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98575" y="2747826"/>
            <a:ext cx="8002032" cy="879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ct val="100000"/>
              <a:buFont typeface="Dosis"/>
              <a:buNone/>
              <a:defRPr sz="28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02143" y="1357087"/>
            <a:ext cx="6294897" cy="2381536"/>
          </a:xfrm>
        </p:spPr>
        <p:txBody>
          <a:bodyPr/>
          <a:lstStyle/>
          <a:p>
            <a:pPr marL="342900" indent="-342900"/>
            <a:r>
              <a:rPr lang="en-US" sz="1800" dirty="0">
                <a:latin typeface="Source Sans Pro" panose="020B0604020202020204" charset="0"/>
              </a:rPr>
              <a:t>Bahasa </a:t>
            </a:r>
            <a:r>
              <a:rPr lang="en-US" sz="1800" dirty="0" err="1">
                <a:latin typeface="Source Sans Pro" panose="020B0604020202020204" charset="0"/>
              </a:rPr>
              <a:t>pemrograman</a:t>
            </a:r>
            <a:r>
              <a:rPr lang="en-US" sz="1800" dirty="0">
                <a:latin typeface="Source Sans Pro" panose="020B0604020202020204" charset="0"/>
              </a:rPr>
              <a:t> yang </a:t>
            </a:r>
            <a:r>
              <a:rPr lang="en-US" sz="1800" dirty="0" err="1">
                <a:latin typeface="Source Sans Pro" panose="020B0604020202020204" charset="0"/>
              </a:rPr>
              <a:t>diakomodasi</a:t>
            </a:r>
            <a:r>
              <a:rPr lang="en-US" sz="1800" dirty="0">
                <a:latin typeface="Source Sans Pr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</a:rPr>
              <a:t>adalah</a:t>
            </a:r>
            <a:r>
              <a:rPr lang="en-US" sz="1800" dirty="0">
                <a:latin typeface="Source Sans Pr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</a:rPr>
              <a:t>bahasa</a:t>
            </a:r>
            <a:r>
              <a:rPr lang="en-US" sz="1800" dirty="0">
                <a:latin typeface="Source Sans Pr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</a:rPr>
              <a:t>Matlab</a:t>
            </a:r>
            <a:endParaRPr lang="en-US" sz="1800" dirty="0">
              <a:latin typeface="Source Sans Pro" panose="020B0604020202020204" charset="0"/>
            </a:endParaRPr>
          </a:p>
          <a:p>
            <a:pPr marL="342900" indent="-342900"/>
            <a:r>
              <a:rPr lang="en-US" sz="1800" dirty="0">
                <a:latin typeface="Source Sans Pro" panose="020B0604020202020204" charset="0"/>
              </a:rPr>
              <a:t>Model diagram yang </a:t>
            </a:r>
            <a:r>
              <a:rPr lang="en-US" sz="1800" dirty="0" err="1">
                <a:latin typeface="Source Sans Pro" panose="020B0604020202020204" charset="0"/>
              </a:rPr>
              <a:t>dibangkitkan</a:t>
            </a:r>
            <a:r>
              <a:rPr lang="en-US" sz="1800" dirty="0">
                <a:latin typeface="Source Sans Pro" panose="020B0604020202020204" charset="0"/>
              </a:rPr>
              <a:t> </a:t>
            </a:r>
            <a:r>
              <a:rPr lang="en-US" sz="1800" dirty="0" err="1">
                <a:latin typeface="Source Sans Pro" panose="020B0604020202020204" charset="0"/>
              </a:rPr>
              <a:t>adalah</a:t>
            </a:r>
            <a:r>
              <a:rPr lang="en-US" sz="1800" dirty="0">
                <a:latin typeface="Source Sans Pro" panose="020B0604020202020204" charset="0"/>
              </a:rPr>
              <a:t> CFG</a:t>
            </a:r>
            <a:endParaRPr lang="en-US" sz="1800" dirty="0"/>
          </a:p>
          <a:p>
            <a:pPr marL="342900" indent="-342900"/>
            <a:endParaRPr lang="en-US" sz="1800" dirty="0"/>
          </a:p>
          <a:p>
            <a:pPr lvl="0"/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14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50116669"/>
              </p:ext>
            </p:extLst>
          </p:nvPr>
        </p:nvGraphicFramePr>
        <p:xfrm>
          <a:off x="633319" y="1377386"/>
          <a:ext cx="5813202" cy="346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5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602409216"/>
              </p:ext>
            </p:extLst>
          </p:nvPr>
        </p:nvGraphicFramePr>
        <p:xfrm>
          <a:off x="685022" y="1478281"/>
          <a:ext cx="5769117" cy="2385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6739" y="130112"/>
            <a:ext cx="5798821" cy="879774"/>
          </a:xfrm>
        </p:spPr>
        <p:txBody>
          <a:bodyPr/>
          <a:lstStyle/>
          <a:p>
            <a:r>
              <a:rPr lang="en-US" dirty="0" smtClean="0"/>
              <a:t>METODE PENELITIAN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1755</Words>
  <Application>Microsoft Office PowerPoint</Application>
  <PresentationFormat>Custom</PresentationFormat>
  <Paragraphs>581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Dosis</vt:lpstr>
      <vt:lpstr>Calibri</vt:lpstr>
      <vt:lpstr>Courier New</vt:lpstr>
      <vt:lpstr>Times New Roman</vt:lpstr>
      <vt:lpstr>Source Sans Pro</vt:lpstr>
      <vt:lpstr>Roboto</vt:lpstr>
      <vt:lpstr>Candara</vt:lpstr>
      <vt:lpstr>Arial</vt:lpstr>
      <vt:lpstr>Symbol</vt:lpstr>
      <vt:lpstr>Cerimon template</vt:lpstr>
      <vt:lpstr>PowerPoint Presentation</vt:lpstr>
      <vt:lpstr>Mengapa Pengujian Penting</vt:lpstr>
      <vt:lpstr>Jenis Pengujian</vt:lpstr>
      <vt:lpstr>Latar Belakang</vt:lpstr>
      <vt:lpstr>Latar Belakang</vt:lpstr>
      <vt:lpstr>Rumusan Masalah</vt:lpstr>
      <vt:lpstr>Ruang Lingkup</vt:lpstr>
      <vt:lpstr>Manfaat</vt:lpstr>
      <vt:lpstr>METODE PENELITIAN</vt:lpstr>
      <vt:lpstr>METODE PENELITIAN Analisis</vt:lpstr>
      <vt:lpstr>METODE PENELITIAN Perancangan</vt:lpstr>
      <vt:lpstr>METODE PENELITIAN Perancangan</vt:lpstr>
      <vt:lpstr>METODE PENELITIAN Perancangan</vt:lpstr>
      <vt:lpstr>METODE PENELITIAN Perancangan</vt:lpstr>
      <vt:lpstr>METODE PENELITIAN Perancangan</vt:lpstr>
      <vt:lpstr>METODE PENELITIAN Perancangan</vt:lpstr>
      <vt:lpstr>METODE PENELITIAN Implementasi</vt:lpstr>
      <vt:lpstr>METODE PENELITIAN Pengujian</vt:lpstr>
      <vt:lpstr>HASIL DAN PEMBAHASAN Program Uji</vt:lpstr>
      <vt:lpstr>HASIL DAN PEMBAHASAN Perancangan Class Diagram</vt:lpstr>
      <vt:lpstr>HASIL DAN PEMBAHASAN Perancangan Antarmuka</vt:lpstr>
      <vt:lpstr>HASIL DAN PEMBAHASAN Contoh kasus tA2008</vt:lpstr>
      <vt:lpstr>HASIL DAN PEMBAHASAN Penguraian kode program tA2008 ke dalam format XML</vt:lpstr>
      <vt:lpstr>HASIL DAN PEMBAHASAN Membangkitkan Graph</vt:lpstr>
      <vt:lpstr>HASIL DAN PEMBAHASAN Representasi tA2008</vt:lpstr>
      <vt:lpstr>HASIL DAN PEMBAHASAN Representasi tA2008</vt:lpstr>
      <vt:lpstr>HASIL DAN PEMBAHASAN Hasil Instrumentasi</vt:lpstr>
      <vt:lpstr>HASIL DAN PEMBAHASAN Testing – Uji Validasi</vt:lpstr>
      <vt:lpstr>HASIL DAN PEMBAHASAN Testing – Uji Validasi</vt:lpstr>
      <vt:lpstr>HASIL DAN PEMBAHASAN Testing – Uji Efisiensi</vt:lpstr>
      <vt:lpstr>PowerPoint Presentation</vt:lpstr>
      <vt:lpstr>Kesimpulan Dan Saran Kesimpulan</vt:lpstr>
      <vt:lpstr>Kesimpulan Dan Saran Saran</vt:lpstr>
      <vt:lpstr>DAFTAR PUSTAKA</vt:lpstr>
      <vt:lpstr>DAFTAR PUSTAKA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didsi_IPB</dc:creator>
  <cp:lastModifiedBy>didsi_IPB</cp:lastModifiedBy>
  <cp:revision>233</cp:revision>
  <cp:lastPrinted>2018-04-10T09:37:19Z</cp:lastPrinted>
  <dcterms:modified xsi:type="dcterms:W3CDTF">2018-04-10T09:39:29Z</dcterms:modified>
</cp:coreProperties>
</file>