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86" r:id="rId2"/>
    <p:sldId id="288" r:id="rId3"/>
    <p:sldId id="289" r:id="rId4"/>
    <p:sldId id="291" r:id="rId5"/>
    <p:sldId id="290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298" r:id="rId14"/>
    <p:sldId id="300" r:id="rId15"/>
    <p:sldId id="301" r:id="rId16"/>
    <p:sldId id="302" r:id="rId17"/>
    <p:sldId id="303" r:id="rId18"/>
    <p:sldId id="279" r:id="rId19"/>
  </p:sldIdLst>
  <p:sldSz cx="9144000" cy="5143500" type="screen16x9"/>
  <p:notesSz cx="6858000" cy="9144000"/>
  <p:embeddedFontLst>
    <p:embeddedFont>
      <p:font typeface="Source Sans Pro" panose="020B0604020202020204" charset="0"/>
      <p:regular r:id="rId21"/>
      <p:bold r:id="rId22"/>
      <p:italic r:id="rId23"/>
      <p:boldItalic r:id="rId24"/>
    </p:embeddedFon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Dosis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15665"/>
    <a:srgbClr val="132A3D"/>
    <a:srgbClr val="0DB7C4"/>
    <a:srgbClr val="000000"/>
    <a:srgbClr val="7AC7C5"/>
    <a:srgbClr val="F6F6F6"/>
    <a:srgbClr val="8B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FC27E-6DFC-442C-912E-3FE1B70ECCED}">
  <a:tblStyle styleId="{CC1FC27E-6DFC-442C-912E-3FE1B70ECCE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>
        <p:scale>
          <a:sx n="66" d="100"/>
          <a:sy n="66" d="100"/>
        </p:scale>
        <p:origin x="1906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583333333333331E-2"/>
          <c:y val="0.05"/>
          <c:w val="0.95416666666666672"/>
          <c:h val="0.9312500000000000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Pengujian</c:v>
                </c:pt>
                <c:pt idx="1">
                  <c:v>Lainnya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E682A-D3E4-48F0-BEDA-D58D3A675B57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220A2A8-DDBB-4CC5-9C99-C0327E374453}">
      <dgm:prSet phldrT="[Text]" custT="1"/>
      <dgm:spPr/>
      <dgm:t>
        <a:bodyPr/>
        <a:lstStyle/>
        <a:p>
          <a:pPr algn="l"/>
          <a:r>
            <a:rPr lang="en-US" sz="2000" dirty="0" err="1" smtClean="0">
              <a:latin typeface="Source Sans Pro" panose="020B0604020202020204" charset="0"/>
            </a:rPr>
            <a:t>Menyisipkan</a:t>
          </a:r>
          <a:r>
            <a:rPr lang="en-US" sz="2000" dirty="0" smtClean="0">
              <a:latin typeface="Source Sans Pro" panose="020B0604020202020204" charset="0"/>
            </a:rPr>
            <a:t> tag-tag </a:t>
          </a:r>
          <a:r>
            <a:rPr lang="en-US" sz="2000" dirty="0" err="1" smtClean="0">
              <a:latin typeface="Source Sans Pro" panose="020B0604020202020204" charset="0"/>
            </a:rPr>
            <a:t>sebagai</a:t>
          </a:r>
          <a:r>
            <a:rPr lang="en-US" sz="2000" dirty="0" smtClean="0">
              <a:latin typeface="Source Sans Pro" panose="020B0604020202020204" charset="0"/>
            </a:rPr>
            <a:t> </a:t>
          </a:r>
          <a:r>
            <a:rPr lang="en-US" sz="2000" dirty="0" err="1" smtClean="0">
              <a:latin typeface="Source Sans Pro" panose="020B0604020202020204" charset="0"/>
            </a:rPr>
            <a:t>instrumentasi</a:t>
          </a:r>
          <a:r>
            <a:rPr lang="en-US" sz="2000" dirty="0" smtClean="0">
              <a:latin typeface="Source Sans Pro" panose="020B0604020202020204" charset="0"/>
            </a:rPr>
            <a:t> program </a:t>
          </a:r>
          <a:r>
            <a:rPr lang="en-US" sz="2000" dirty="0" err="1" smtClean="0">
              <a:latin typeface="Source Sans Pro" panose="020B0604020202020204" charset="0"/>
            </a:rPr>
            <a:t>ke</a:t>
          </a:r>
          <a:r>
            <a:rPr lang="en-US" sz="2000" dirty="0" smtClean="0">
              <a:latin typeface="Source Sans Pro" panose="020B0604020202020204" charset="0"/>
            </a:rPr>
            <a:t> </a:t>
          </a:r>
          <a:r>
            <a:rPr lang="en-US" sz="2000" dirty="0" err="1" smtClean="0">
              <a:latin typeface="Source Sans Pro" panose="020B0604020202020204" charset="0"/>
            </a:rPr>
            <a:t>dalam</a:t>
          </a:r>
          <a:r>
            <a:rPr lang="en-US" sz="2000" dirty="0" smtClean="0">
              <a:latin typeface="Source Sans Pro" panose="020B0604020202020204" charset="0"/>
            </a:rPr>
            <a:t> </a:t>
          </a:r>
          <a:r>
            <a:rPr lang="en-US" sz="2000" i="1" dirty="0" smtClean="0">
              <a:latin typeface="Source Sans Pro" panose="020B0604020202020204" charset="0"/>
            </a:rPr>
            <a:t>source code </a:t>
          </a:r>
          <a:r>
            <a:rPr lang="en-US" sz="2000" dirty="0" err="1" smtClean="0">
              <a:latin typeface="Source Sans Pro" panose="020B0604020202020204" charset="0"/>
            </a:rPr>
            <a:t>secara</a:t>
          </a:r>
          <a:r>
            <a:rPr lang="en-US" sz="2000" dirty="0" smtClean="0">
              <a:latin typeface="Source Sans Pro" panose="020B0604020202020204" charset="0"/>
            </a:rPr>
            <a:t> </a:t>
          </a:r>
          <a:r>
            <a:rPr lang="en-US" sz="2000" dirty="0" err="1" smtClean="0">
              <a:latin typeface="Source Sans Pro" panose="020B0604020202020204" charset="0"/>
            </a:rPr>
            <a:t>otomatis</a:t>
          </a:r>
          <a:r>
            <a:rPr lang="en-US" sz="2000" dirty="0" smtClean="0">
              <a:latin typeface="Source Sans Pro" panose="020B0604020202020204" charset="0"/>
            </a:rPr>
            <a:t> </a:t>
          </a:r>
          <a:endParaRPr lang="en-US" sz="2000" dirty="0">
            <a:latin typeface="Source Sans Pro" panose="020B0604020202020204" charset="0"/>
          </a:endParaRPr>
        </a:p>
      </dgm:t>
    </dgm:pt>
    <dgm:pt modelId="{03369864-EC30-409E-AD41-C481B2B6A30F}" type="parTrans" cxnId="{A9BB2DCF-8C40-4447-8A0E-8EF865D5AFC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E4417C8F-800D-40DD-B3FC-F65EEB51BB76}" type="sibTrans" cxnId="{A9BB2DCF-8C40-4447-8A0E-8EF865D5AFC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93E2913D-92E6-4DB3-B231-31C4B09160C9}">
      <dgm:prSet phldrT="[Text]" custT="1"/>
      <dgm:spPr/>
      <dgm:t>
        <a:bodyPr/>
        <a:lstStyle/>
        <a:p>
          <a:pPr algn="l"/>
          <a:r>
            <a:rPr lang="en-US" sz="2000" dirty="0" err="1" smtClean="0">
              <a:latin typeface="Source Sans Pro" panose="020B0604020202020204" charset="0"/>
            </a:rPr>
            <a:t>Membangkitkan</a:t>
          </a:r>
          <a:r>
            <a:rPr lang="en-US" sz="2000" dirty="0" smtClean="0">
              <a:latin typeface="Source Sans Pro" panose="020B0604020202020204" charset="0"/>
            </a:rPr>
            <a:t> </a:t>
          </a:r>
          <a:r>
            <a:rPr lang="en-US" sz="2000" dirty="0" err="1" smtClean="0">
              <a:latin typeface="Source Sans Pro" panose="020B0604020202020204" charset="0"/>
            </a:rPr>
            <a:t>jalur-jalur</a:t>
          </a:r>
          <a:r>
            <a:rPr lang="en-US" sz="2000" dirty="0" smtClean="0">
              <a:latin typeface="Source Sans Pro" panose="020B0604020202020204" charset="0"/>
            </a:rPr>
            <a:t> </a:t>
          </a:r>
          <a:r>
            <a:rPr lang="en-US" sz="2000" dirty="0" err="1" smtClean="0">
              <a:latin typeface="Source Sans Pro" panose="020B0604020202020204" charset="0"/>
            </a:rPr>
            <a:t>dasar</a:t>
          </a:r>
          <a:endParaRPr lang="en-US" sz="2000" dirty="0">
            <a:latin typeface="Source Sans Pro" panose="020B0604020202020204" charset="0"/>
          </a:endParaRPr>
        </a:p>
      </dgm:t>
    </dgm:pt>
    <dgm:pt modelId="{BD91C2CF-3916-4535-870A-B84D42353F49}" type="parTrans" cxnId="{B81D651F-D5DC-4EE6-86B6-E249F8C89087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00C5A36F-CAAB-47DD-9C9D-120E03BFE249}" type="sibTrans" cxnId="{B81D651F-D5DC-4EE6-86B6-E249F8C89087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1F82F226-3DFC-4F62-A9ED-D9E7BD2A0AE3}">
      <dgm:prSet phldrT="[Text]" custT="1"/>
      <dgm:spPr/>
      <dgm:t>
        <a:bodyPr/>
        <a:lstStyle/>
        <a:p>
          <a:pPr algn="l"/>
          <a:r>
            <a:rPr lang="en-US" sz="2000" dirty="0" err="1" smtClean="0">
              <a:latin typeface="Source Sans Pro" panose="020B0604020202020204" charset="0"/>
            </a:rPr>
            <a:t>Membangkitkan</a:t>
          </a:r>
          <a:r>
            <a:rPr lang="en-US" sz="2000" dirty="0" smtClean="0">
              <a:latin typeface="Source Sans Pro" panose="020B0604020202020204" charset="0"/>
            </a:rPr>
            <a:t> diagram CFG</a:t>
          </a:r>
          <a:endParaRPr lang="en-US" sz="2000" dirty="0">
            <a:latin typeface="Source Sans Pro" panose="020B0604020202020204" charset="0"/>
          </a:endParaRPr>
        </a:p>
      </dgm:t>
    </dgm:pt>
    <dgm:pt modelId="{E7461648-CC37-4FE9-91CA-D9308F494918}" type="parTrans" cxnId="{2BF683D7-992C-435E-9548-15D5F802C86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7BB1035E-3628-49A7-A038-A436A39685AA}" type="sibTrans" cxnId="{2BF683D7-992C-435E-9548-15D5F802C86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F1F4C7DB-5BFF-4FA9-9EC6-4FE07A67B855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Mempercepat</a:t>
          </a:r>
          <a:endParaRPr lang="en-US" sz="18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9154CA83-7B74-4C0F-AE6B-F75189673601}" type="parTrans" cxnId="{92A7C998-857D-4504-9A37-C847E084E0E7}">
      <dgm:prSet/>
      <dgm:spPr/>
      <dgm:t>
        <a:bodyPr/>
        <a:lstStyle/>
        <a:p>
          <a:endParaRPr lang="en-US"/>
        </a:p>
      </dgm:t>
    </dgm:pt>
    <dgm:pt modelId="{9461E919-9F90-43D8-B58F-2A079D661DCF}" type="sibTrans" cxnId="{92A7C998-857D-4504-9A37-C847E084E0E7}">
      <dgm:prSet/>
      <dgm:spPr/>
      <dgm:t>
        <a:bodyPr/>
        <a:lstStyle/>
        <a:p>
          <a:endParaRPr lang="en-US"/>
        </a:p>
      </dgm:t>
    </dgm:pt>
    <dgm:pt modelId="{F070BD12-8BD2-4183-A545-5112A2DE820E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Pembangkitan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data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uji</a:t>
          </a:r>
          <a:endParaRPr lang="en-US" sz="18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B4BF3F13-A10D-4B9E-B618-74AEF7F3FFCA}" type="parTrans" cxnId="{3C9947E8-87DA-4566-9367-B28F817FF1C3}">
      <dgm:prSet/>
      <dgm:spPr/>
      <dgm:t>
        <a:bodyPr/>
        <a:lstStyle/>
        <a:p>
          <a:endParaRPr lang="en-US"/>
        </a:p>
      </dgm:t>
    </dgm:pt>
    <dgm:pt modelId="{CACF5DE3-6874-4465-AB91-0F291D3BF6D3}" type="sibTrans" cxnId="{3C9947E8-87DA-4566-9367-B28F817FF1C3}">
      <dgm:prSet/>
      <dgm:spPr/>
      <dgm:t>
        <a:bodyPr/>
        <a:lstStyle/>
        <a:p>
          <a:endParaRPr lang="en-US"/>
        </a:p>
      </dgm:t>
    </dgm:pt>
    <dgm:pt modelId="{6B45252A-5181-4592-8C36-6A93CA0FD71A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Memahami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struktur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dan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alur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dari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suatu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program → </a:t>
          </a:r>
          <a:r>
            <a:rPr lang="en-US" sz="1800" i="1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re-engineering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perangkat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lunak</a:t>
          </a:r>
          <a:endParaRPr lang="en-US" sz="18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13E80762-98E1-4F6B-AB00-373884057926}" type="parTrans" cxnId="{E6956B33-592B-4630-89E4-D17B4CC670D1}">
      <dgm:prSet/>
      <dgm:spPr/>
      <dgm:t>
        <a:bodyPr/>
        <a:lstStyle/>
        <a:p>
          <a:endParaRPr lang="en-US"/>
        </a:p>
      </dgm:t>
    </dgm:pt>
    <dgm:pt modelId="{63E127E6-0BB6-4566-959D-061EEDDACDE8}" type="sibTrans" cxnId="{E6956B33-592B-4630-89E4-D17B4CC670D1}">
      <dgm:prSet/>
      <dgm:spPr/>
      <dgm:t>
        <a:bodyPr/>
        <a:lstStyle/>
        <a:p>
          <a:endParaRPr lang="en-US"/>
        </a:p>
      </dgm:t>
    </dgm:pt>
    <dgm:pt modelId="{EA209262-CFC5-4F71-BDF1-C4FE39642167}" type="pres">
      <dgm:prSet presAssocID="{9A3E682A-D3E4-48F0-BEDA-D58D3A675B57}" presName="Name0" presStyleCnt="0">
        <dgm:presLayoutVars>
          <dgm:dir/>
          <dgm:animLvl val="lvl"/>
          <dgm:resizeHandles val="exact"/>
        </dgm:presLayoutVars>
      </dgm:prSet>
      <dgm:spPr/>
    </dgm:pt>
    <dgm:pt modelId="{B94CA5EE-588F-4165-A003-93A808E7BEC0}" type="pres">
      <dgm:prSet presAssocID="{5220A2A8-DDBB-4CC5-9C99-C0327E374453}" presName="linNode" presStyleCnt="0"/>
      <dgm:spPr/>
    </dgm:pt>
    <dgm:pt modelId="{8090B05E-3560-4156-A938-FF190559CA5D}" type="pres">
      <dgm:prSet presAssocID="{5220A2A8-DDBB-4CC5-9C99-C0327E374453}" presName="parentText" presStyleLbl="node1" presStyleIdx="0" presStyleCnt="3" custScaleX="206574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48B3BF87-8B29-4006-9581-CD6A291D5FCF}" type="pres">
      <dgm:prSet presAssocID="{5220A2A8-DDBB-4CC5-9C99-C0327E374453}" presName="descendantText" presStyleLbl="alignAccFollowNode1" presStyleIdx="0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557CD145-40A7-4B38-8C98-A0CDCB6B655E}" type="pres">
      <dgm:prSet presAssocID="{E4417C8F-800D-40DD-B3FC-F65EEB51BB76}" presName="sp" presStyleCnt="0"/>
      <dgm:spPr/>
    </dgm:pt>
    <dgm:pt modelId="{019CFD48-C6AC-4EF7-AED0-2104BC9D8731}" type="pres">
      <dgm:prSet presAssocID="{93E2913D-92E6-4DB3-B231-31C4B09160C9}" presName="linNode" presStyleCnt="0"/>
      <dgm:spPr/>
    </dgm:pt>
    <dgm:pt modelId="{FDEC739D-C1BC-4493-BEC8-EAE5DDEEB49E}" type="pres">
      <dgm:prSet presAssocID="{93E2913D-92E6-4DB3-B231-31C4B09160C9}" presName="parentText" presStyleLbl="node1" presStyleIdx="1" presStyleCnt="3" custScaleX="199915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7FA37ADF-57BD-4926-AC8F-CE6C781DCA99}" type="pres">
      <dgm:prSet presAssocID="{93E2913D-92E6-4DB3-B231-31C4B09160C9}" presName="descendantText" presStyleLbl="alignAccFollowNode1" presStyleIdx="1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B6794BC-8B1C-425E-960D-CEFD525CF303}" type="pres">
      <dgm:prSet presAssocID="{00C5A36F-CAAB-47DD-9C9D-120E03BFE249}" presName="sp" presStyleCnt="0"/>
      <dgm:spPr/>
    </dgm:pt>
    <dgm:pt modelId="{7CFD3F98-B5B1-4816-82FD-4A7057E0C64F}" type="pres">
      <dgm:prSet presAssocID="{1F82F226-3DFC-4F62-A9ED-D9E7BD2A0AE3}" presName="linNode" presStyleCnt="0"/>
      <dgm:spPr/>
    </dgm:pt>
    <dgm:pt modelId="{FBF819AE-80D6-43AC-BF03-C06B61FF179E}" type="pres">
      <dgm:prSet presAssocID="{1F82F226-3DFC-4F62-A9ED-D9E7BD2A0AE3}" presName="parentText" presStyleLbl="node1" presStyleIdx="2" presStyleCnt="3" custScaleX="352659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558FD4D8-578C-4CB8-A2E2-9FE13722BE3C}" type="pres">
      <dgm:prSet presAssocID="{1F82F226-3DFC-4F62-A9ED-D9E7BD2A0AE3}" presName="descendantText" presStyleLbl="alignAccFollowNode1" presStyleIdx="2" presStyleCnt="3" custScaleX="18329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A9BB2DCF-8C40-4447-8A0E-8EF865D5AFCA}" srcId="{9A3E682A-D3E4-48F0-BEDA-D58D3A675B57}" destId="{5220A2A8-DDBB-4CC5-9C99-C0327E374453}" srcOrd="0" destOrd="0" parTransId="{03369864-EC30-409E-AD41-C481B2B6A30F}" sibTransId="{E4417C8F-800D-40DD-B3FC-F65EEB51BB76}"/>
    <dgm:cxn modelId="{E6956B33-592B-4630-89E4-D17B4CC670D1}" srcId="{1F82F226-3DFC-4F62-A9ED-D9E7BD2A0AE3}" destId="{6B45252A-5181-4592-8C36-6A93CA0FD71A}" srcOrd="0" destOrd="0" parTransId="{13E80762-98E1-4F6B-AB00-373884057926}" sibTransId="{63E127E6-0BB6-4566-959D-061EEDDACDE8}"/>
    <dgm:cxn modelId="{8855692F-16E1-435D-B08A-154CDF27DAF9}" type="presOf" srcId="{1F82F226-3DFC-4F62-A9ED-D9E7BD2A0AE3}" destId="{FBF819AE-80D6-43AC-BF03-C06B61FF179E}" srcOrd="0" destOrd="0" presId="urn:microsoft.com/office/officeart/2005/8/layout/vList5"/>
    <dgm:cxn modelId="{191235C8-E09C-43BB-9D3C-B5DB041DAF88}" type="presOf" srcId="{F1F4C7DB-5BFF-4FA9-9EC6-4FE07A67B855}" destId="{48B3BF87-8B29-4006-9581-CD6A291D5FCF}" srcOrd="0" destOrd="0" presId="urn:microsoft.com/office/officeart/2005/8/layout/vList5"/>
    <dgm:cxn modelId="{438FF885-EE04-4F92-AF24-8777A37C4E12}" type="presOf" srcId="{F070BD12-8BD2-4183-A545-5112A2DE820E}" destId="{7FA37ADF-57BD-4926-AC8F-CE6C781DCA99}" srcOrd="0" destOrd="0" presId="urn:microsoft.com/office/officeart/2005/8/layout/vList5"/>
    <dgm:cxn modelId="{397F987F-18B5-4D48-AEBA-9BB8283F24D5}" type="presOf" srcId="{9A3E682A-D3E4-48F0-BEDA-D58D3A675B57}" destId="{EA209262-CFC5-4F71-BDF1-C4FE39642167}" srcOrd="0" destOrd="0" presId="urn:microsoft.com/office/officeart/2005/8/layout/vList5"/>
    <dgm:cxn modelId="{B81D651F-D5DC-4EE6-86B6-E249F8C89087}" srcId="{9A3E682A-D3E4-48F0-BEDA-D58D3A675B57}" destId="{93E2913D-92E6-4DB3-B231-31C4B09160C9}" srcOrd="1" destOrd="0" parTransId="{BD91C2CF-3916-4535-870A-B84D42353F49}" sibTransId="{00C5A36F-CAAB-47DD-9C9D-120E03BFE249}"/>
    <dgm:cxn modelId="{61390360-7310-4489-AFDE-00C444533487}" type="presOf" srcId="{6B45252A-5181-4592-8C36-6A93CA0FD71A}" destId="{558FD4D8-578C-4CB8-A2E2-9FE13722BE3C}" srcOrd="0" destOrd="0" presId="urn:microsoft.com/office/officeart/2005/8/layout/vList5"/>
    <dgm:cxn modelId="{2BF683D7-992C-435E-9548-15D5F802C86A}" srcId="{9A3E682A-D3E4-48F0-BEDA-D58D3A675B57}" destId="{1F82F226-3DFC-4F62-A9ED-D9E7BD2A0AE3}" srcOrd="2" destOrd="0" parTransId="{E7461648-CC37-4FE9-91CA-D9308F494918}" sibTransId="{7BB1035E-3628-49A7-A038-A436A39685AA}"/>
    <dgm:cxn modelId="{F649AEA9-475D-4DA6-9167-3FC4C5FC2524}" type="presOf" srcId="{5220A2A8-DDBB-4CC5-9C99-C0327E374453}" destId="{8090B05E-3560-4156-A938-FF190559CA5D}" srcOrd="0" destOrd="0" presId="urn:microsoft.com/office/officeart/2005/8/layout/vList5"/>
    <dgm:cxn modelId="{92A7C998-857D-4504-9A37-C847E084E0E7}" srcId="{5220A2A8-DDBB-4CC5-9C99-C0327E374453}" destId="{F1F4C7DB-5BFF-4FA9-9EC6-4FE07A67B855}" srcOrd="0" destOrd="0" parTransId="{9154CA83-7B74-4C0F-AE6B-F75189673601}" sibTransId="{9461E919-9F90-43D8-B58F-2A079D661DCF}"/>
    <dgm:cxn modelId="{3C9947E8-87DA-4566-9367-B28F817FF1C3}" srcId="{93E2913D-92E6-4DB3-B231-31C4B09160C9}" destId="{F070BD12-8BD2-4183-A545-5112A2DE820E}" srcOrd="0" destOrd="0" parTransId="{B4BF3F13-A10D-4B9E-B618-74AEF7F3FFCA}" sibTransId="{CACF5DE3-6874-4465-AB91-0F291D3BF6D3}"/>
    <dgm:cxn modelId="{A69C7052-9AE1-4392-BC38-54CFED86BD96}" type="presOf" srcId="{93E2913D-92E6-4DB3-B231-31C4B09160C9}" destId="{FDEC739D-C1BC-4493-BEC8-EAE5DDEEB49E}" srcOrd="0" destOrd="0" presId="urn:microsoft.com/office/officeart/2005/8/layout/vList5"/>
    <dgm:cxn modelId="{CDE81B1A-6BED-41BE-9393-E09EF84D34C7}" type="presParOf" srcId="{EA209262-CFC5-4F71-BDF1-C4FE39642167}" destId="{B94CA5EE-588F-4165-A003-93A808E7BEC0}" srcOrd="0" destOrd="0" presId="urn:microsoft.com/office/officeart/2005/8/layout/vList5"/>
    <dgm:cxn modelId="{101972DA-966A-4488-A351-BFE74EE49581}" type="presParOf" srcId="{B94CA5EE-588F-4165-A003-93A808E7BEC0}" destId="{8090B05E-3560-4156-A938-FF190559CA5D}" srcOrd="0" destOrd="0" presId="urn:microsoft.com/office/officeart/2005/8/layout/vList5"/>
    <dgm:cxn modelId="{7A79ACC9-1AA5-41A1-923A-8657D40315FE}" type="presParOf" srcId="{B94CA5EE-588F-4165-A003-93A808E7BEC0}" destId="{48B3BF87-8B29-4006-9581-CD6A291D5FCF}" srcOrd="1" destOrd="0" presId="urn:microsoft.com/office/officeart/2005/8/layout/vList5"/>
    <dgm:cxn modelId="{CB4428B1-3C7E-4808-B3CF-613A00BB70BC}" type="presParOf" srcId="{EA209262-CFC5-4F71-BDF1-C4FE39642167}" destId="{557CD145-40A7-4B38-8C98-A0CDCB6B655E}" srcOrd="1" destOrd="0" presId="urn:microsoft.com/office/officeart/2005/8/layout/vList5"/>
    <dgm:cxn modelId="{7961E529-1A22-4DC7-800C-38CD627FAA48}" type="presParOf" srcId="{EA209262-CFC5-4F71-BDF1-C4FE39642167}" destId="{019CFD48-C6AC-4EF7-AED0-2104BC9D8731}" srcOrd="2" destOrd="0" presId="urn:microsoft.com/office/officeart/2005/8/layout/vList5"/>
    <dgm:cxn modelId="{E1D0EE29-EE0B-44AD-AA12-530FC14D8DF3}" type="presParOf" srcId="{019CFD48-C6AC-4EF7-AED0-2104BC9D8731}" destId="{FDEC739D-C1BC-4493-BEC8-EAE5DDEEB49E}" srcOrd="0" destOrd="0" presId="urn:microsoft.com/office/officeart/2005/8/layout/vList5"/>
    <dgm:cxn modelId="{07A7FA14-0BAC-4C62-899A-F886B2497898}" type="presParOf" srcId="{019CFD48-C6AC-4EF7-AED0-2104BC9D8731}" destId="{7FA37ADF-57BD-4926-AC8F-CE6C781DCA99}" srcOrd="1" destOrd="0" presId="urn:microsoft.com/office/officeart/2005/8/layout/vList5"/>
    <dgm:cxn modelId="{E5771DB1-5A20-420C-815D-C53C974440BF}" type="presParOf" srcId="{EA209262-CFC5-4F71-BDF1-C4FE39642167}" destId="{9B6794BC-8B1C-425E-960D-CEFD525CF303}" srcOrd="3" destOrd="0" presId="urn:microsoft.com/office/officeart/2005/8/layout/vList5"/>
    <dgm:cxn modelId="{62B9B298-7102-43F3-ACC5-C188F1B71162}" type="presParOf" srcId="{EA209262-CFC5-4F71-BDF1-C4FE39642167}" destId="{7CFD3F98-B5B1-4816-82FD-4A7057E0C64F}" srcOrd="4" destOrd="0" presId="urn:microsoft.com/office/officeart/2005/8/layout/vList5"/>
    <dgm:cxn modelId="{021F6893-435A-4D5C-95EE-D6AFF850DF65}" type="presParOf" srcId="{7CFD3F98-B5B1-4816-82FD-4A7057E0C64F}" destId="{FBF819AE-80D6-43AC-BF03-C06B61FF179E}" srcOrd="0" destOrd="0" presId="urn:microsoft.com/office/officeart/2005/8/layout/vList5"/>
    <dgm:cxn modelId="{8BD2140D-8A76-4B1E-B54F-5E2B04B9CFFF}" type="presParOf" srcId="{7CFD3F98-B5B1-4816-82FD-4A7057E0C64F}" destId="{558FD4D8-578C-4CB8-A2E2-9FE13722BE3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D01DC-063F-4825-A5A1-71D6C7BFFCF9}" type="doc">
      <dgm:prSet loTypeId="urn:microsoft.com/office/officeart/2005/8/layout/hProcess9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B8FAD32-17BC-4AE0-B0E8-080ED2FE34E7}">
      <dgm:prSet phldrT="[Text]"/>
      <dgm:spPr/>
      <dgm:t>
        <a:bodyPr/>
        <a:lstStyle/>
        <a:p>
          <a:r>
            <a:rPr lang="en-US" dirty="0" err="1" smtClean="0"/>
            <a:t>Analisis</a:t>
          </a:r>
          <a:endParaRPr lang="en-US" dirty="0"/>
        </a:p>
      </dgm:t>
    </dgm:pt>
    <dgm:pt modelId="{5BAC0954-65DF-4924-A99F-5D3D385AC6E5}" type="parTrans" cxnId="{B65AB80F-0329-438C-BF27-DD7CB26485F6}">
      <dgm:prSet/>
      <dgm:spPr/>
      <dgm:t>
        <a:bodyPr/>
        <a:lstStyle/>
        <a:p>
          <a:endParaRPr lang="en-US"/>
        </a:p>
      </dgm:t>
    </dgm:pt>
    <dgm:pt modelId="{E3617AEE-DEFD-41A8-BB8C-FDFC3E371ADE}" type="sibTrans" cxnId="{B65AB80F-0329-438C-BF27-DD7CB26485F6}">
      <dgm:prSet/>
      <dgm:spPr/>
      <dgm:t>
        <a:bodyPr/>
        <a:lstStyle/>
        <a:p>
          <a:endParaRPr lang="en-US"/>
        </a:p>
      </dgm:t>
    </dgm:pt>
    <dgm:pt modelId="{E0540BB4-16C3-4BAF-B5A6-6E886C33D24F}">
      <dgm:prSet phldrT="[Text]"/>
      <dgm:spPr/>
      <dgm:t>
        <a:bodyPr/>
        <a:lstStyle/>
        <a:p>
          <a:r>
            <a:rPr lang="en-US" dirty="0" err="1" smtClean="0"/>
            <a:t>Perancangan</a:t>
          </a:r>
          <a:endParaRPr lang="en-US" dirty="0"/>
        </a:p>
      </dgm:t>
    </dgm:pt>
    <dgm:pt modelId="{FCC37ED5-2F2D-400F-AF46-2FB2E45C8D9E}" type="parTrans" cxnId="{6A2ABCA6-238A-4992-8D9E-B997CFD67B90}">
      <dgm:prSet/>
      <dgm:spPr/>
      <dgm:t>
        <a:bodyPr/>
        <a:lstStyle/>
        <a:p>
          <a:endParaRPr lang="en-US"/>
        </a:p>
      </dgm:t>
    </dgm:pt>
    <dgm:pt modelId="{AA819EF1-F588-4FFB-90E3-ADEFF7E1C341}" type="sibTrans" cxnId="{6A2ABCA6-238A-4992-8D9E-B997CFD67B90}">
      <dgm:prSet/>
      <dgm:spPr/>
      <dgm:t>
        <a:bodyPr/>
        <a:lstStyle/>
        <a:p>
          <a:endParaRPr lang="en-US"/>
        </a:p>
      </dgm:t>
    </dgm:pt>
    <dgm:pt modelId="{07672D8D-2B67-4BF7-B528-8D2F5EED2ED2}">
      <dgm:prSet phldrT="[Text]"/>
      <dgm:spPr/>
      <dgm:t>
        <a:bodyPr/>
        <a:lstStyle/>
        <a:p>
          <a:r>
            <a:rPr lang="en-US" dirty="0" err="1" smtClean="0"/>
            <a:t>Implementasi</a:t>
          </a:r>
          <a:endParaRPr lang="en-US" dirty="0"/>
        </a:p>
      </dgm:t>
    </dgm:pt>
    <dgm:pt modelId="{60942021-9097-48A6-9951-00FC84C5839A}" type="parTrans" cxnId="{1839E42B-17D2-4739-8A58-1738A55AA27D}">
      <dgm:prSet/>
      <dgm:spPr/>
      <dgm:t>
        <a:bodyPr/>
        <a:lstStyle/>
        <a:p>
          <a:endParaRPr lang="en-US"/>
        </a:p>
      </dgm:t>
    </dgm:pt>
    <dgm:pt modelId="{0AF51379-C58A-4382-A144-BDCADEC2B6B9}" type="sibTrans" cxnId="{1839E42B-17D2-4739-8A58-1738A55AA27D}">
      <dgm:prSet/>
      <dgm:spPr/>
      <dgm:t>
        <a:bodyPr/>
        <a:lstStyle/>
        <a:p>
          <a:endParaRPr lang="en-US"/>
        </a:p>
      </dgm:t>
    </dgm:pt>
    <dgm:pt modelId="{A10DA3FA-F606-4D60-BAFD-FF17AC62BD57}">
      <dgm:prSet phldrT="[Text]"/>
      <dgm:spPr/>
      <dgm:t>
        <a:bodyPr/>
        <a:lstStyle/>
        <a:p>
          <a:r>
            <a:rPr lang="en-US" dirty="0" err="1" smtClean="0"/>
            <a:t>Pengujian</a:t>
          </a:r>
          <a:endParaRPr lang="en-US" dirty="0"/>
        </a:p>
      </dgm:t>
    </dgm:pt>
    <dgm:pt modelId="{D643CEA7-8738-4E39-8451-001491DFDD0B}" type="parTrans" cxnId="{CF8A9782-6EBE-40AD-8693-6C8C0A37617D}">
      <dgm:prSet/>
      <dgm:spPr/>
      <dgm:t>
        <a:bodyPr/>
        <a:lstStyle/>
        <a:p>
          <a:endParaRPr lang="en-US"/>
        </a:p>
      </dgm:t>
    </dgm:pt>
    <dgm:pt modelId="{C94936D2-4BCE-4EF1-8208-FCBA772776F1}" type="sibTrans" cxnId="{CF8A9782-6EBE-40AD-8693-6C8C0A37617D}">
      <dgm:prSet/>
      <dgm:spPr/>
      <dgm:t>
        <a:bodyPr/>
        <a:lstStyle/>
        <a:p>
          <a:endParaRPr lang="en-US"/>
        </a:p>
      </dgm:t>
    </dgm:pt>
    <dgm:pt modelId="{879FB042-1971-434A-8BA1-FFDC97055FA0}" type="pres">
      <dgm:prSet presAssocID="{712D01DC-063F-4825-A5A1-71D6C7BFFCF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AD735B-45E6-4FFB-9292-3BF4081B5527}" type="pres">
      <dgm:prSet presAssocID="{712D01DC-063F-4825-A5A1-71D6C7BFFCF9}" presName="arrow" presStyleLbl="bgShp" presStyleIdx="0" presStyleCnt="1"/>
      <dgm:spPr/>
    </dgm:pt>
    <dgm:pt modelId="{D5DF2259-ED66-449E-9F52-3ACF6B7AA0A6}" type="pres">
      <dgm:prSet presAssocID="{712D01DC-063F-4825-A5A1-71D6C7BFFCF9}" presName="linearProcess" presStyleCnt="0"/>
      <dgm:spPr/>
    </dgm:pt>
    <dgm:pt modelId="{6F8601C0-123A-4A92-9605-9D9A351038AD}" type="pres">
      <dgm:prSet presAssocID="{4B8FAD32-17BC-4AE0-B0E8-080ED2FE34E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0C215-168C-4CC1-B5FF-767AB6A980B4}" type="pres">
      <dgm:prSet presAssocID="{E3617AEE-DEFD-41A8-BB8C-FDFC3E371ADE}" presName="sibTrans" presStyleCnt="0"/>
      <dgm:spPr/>
    </dgm:pt>
    <dgm:pt modelId="{0C389756-8E27-425C-93A7-1F122AB3A498}" type="pres">
      <dgm:prSet presAssocID="{E0540BB4-16C3-4BAF-B5A6-6E886C33D24F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ED828-E30E-47E8-BC99-6328A9D8AD7A}" type="pres">
      <dgm:prSet presAssocID="{AA819EF1-F588-4FFB-90E3-ADEFF7E1C341}" presName="sibTrans" presStyleCnt="0"/>
      <dgm:spPr/>
    </dgm:pt>
    <dgm:pt modelId="{8C6F6F11-0F0B-4F42-91AB-3CACEA25B23E}" type="pres">
      <dgm:prSet presAssocID="{07672D8D-2B67-4BF7-B528-8D2F5EED2ED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DCA35-6BD3-4A0E-B3D0-ABC1425389D5}" type="pres">
      <dgm:prSet presAssocID="{0AF51379-C58A-4382-A144-BDCADEC2B6B9}" presName="sibTrans" presStyleCnt="0"/>
      <dgm:spPr/>
    </dgm:pt>
    <dgm:pt modelId="{ABB1979C-B098-4B33-BBEE-84A63DE08A5F}" type="pres">
      <dgm:prSet presAssocID="{A10DA3FA-F606-4D60-BAFD-FF17AC62BD5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6C3F50-133B-4AD0-B167-9CC91A411D57}" type="presOf" srcId="{712D01DC-063F-4825-A5A1-71D6C7BFFCF9}" destId="{879FB042-1971-434A-8BA1-FFDC97055FA0}" srcOrd="0" destOrd="0" presId="urn:microsoft.com/office/officeart/2005/8/layout/hProcess9"/>
    <dgm:cxn modelId="{5E9C687B-C24B-442F-A6AE-809682F1555B}" type="presOf" srcId="{A10DA3FA-F606-4D60-BAFD-FF17AC62BD57}" destId="{ABB1979C-B098-4B33-BBEE-84A63DE08A5F}" srcOrd="0" destOrd="0" presId="urn:microsoft.com/office/officeart/2005/8/layout/hProcess9"/>
    <dgm:cxn modelId="{6E2A9A54-6149-4A94-960F-6136CECC99B6}" type="presOf" srcId="{07672D8D-2B67-4BF7-B528-8D2F5EED2ED2}" destId="{8C6F6F11-0F0B-4F42-91AB-3CACEA25B23E}" srcOrd="0" destOrd="0" presId="urn:microsoft.com/office/officeart/2005/8/layout/hProcess9"/>
    <dgm:cxn modelId="{1839E42B-17D2-4739-8A58-1738A55AA27D}" srcId="{712D01DC-063F-4825-A5A1-71D6C7BFFCF9}" destId="{07672D8D-2B67-4BF7-B528-8D2F5EED2ED2}" srcOrd="2" destOrd="0" parTransId="{60942021-9097-48A6-9951-00FC84C5839A}" sibTransId="{0AF51379-C58A-4382-A144-BDCADEC2B6B9}"/>
    <dgm:cxn modelId="{6A2ABCA6-238A-4992-8D9E-B997CFD67B90}" srcId="{712D01DC-063F-4825-A5A1-71D6C7BFFCF9}" destId="{E0540BB4-16C3-4BAF-B5A6-6E886C33D24F}" srcOrd="1" destOrd="0" parTransId="{FCC37ED5-2F2D-400F-AF46-2FB2E45C8D9E}" sibTransId="{AA819EF1-F588-4FFB-90E3-ADEFF7E1C341}"/>
    <dgm:cxn modelId="{B65AB80F-0329-438C-BF27-DD7CB26485F6}" srcId="{712D01DC-063F-4825-A5A1-71D6C7BFFCF9}" destId="{4B8FAD32-17BC-4AE0-B0E8-080ED2FE34E7}" srcOrd="0" destOrd="0" parTransId="{5BAC0954-65DF-4924-A99F-5D3D385AC6E5}" sibTransId="{E3617AEE-DEFD-41A8-BB8C-FDFC3E371ADE}"/>
    <dgm:cxn modelId="{CF8A9782-6EBE-40AD-8693-6C8C0A37617D}" srcId="{712D01DC-063F-4825-A5A1-71D6C7BFFCF9}" destId="{A10DA3FA-F606-4D60-BAFD-FF17AC62BD57}" srcOrd="3" destOrd="0" parTransId="{D643CEA7-8738-4E39-8451-001491DFDD0B}" sibTransId="{C94936D2-4BCE-4EF1-8208-FCBA772776F1}"/>
    <dgm:cxn modelId="{0B5158EB-407F-42EC-8534-A3F951B3F5F3}" type="presOf" srcId="{4B8FAD32-17BC-4AE0-B0E8-080ED2FE34E7}" destId="{6F8601C0-123A-4A92-9605-9D9A351038AD}" srcOrd="0" destOrd="0" presId="urn:microsoft.com/office/officeart/2005/8/layout/hProcess9"/>
    <dgm:cxn modelId="{10D7CA8E-4DCE-4045-AA52-40C10F904168}" type="presOf" srcId="{E0540BB4-16C3-4BAF-B5A6-6E886C33D24F}" destId="{0C389756-8E27-425C-93A7-1F122AB3A498}" srcOrd="0" destOrd="0" presId="urn:microsoft.com/office/officeart/2005/8/layout/hProcess9"/>
    <dgm:cxn modelId="{19FB9F0C-828A-41B5-B66F-0B394993C66D}" type="presParOf" srcId="{879FB042-1971-434A-8BA1-FFDC97055FA0}" destId="{63AD735B-45E6-4FFB-9292-3BF4081B5527}" srcOrd="0" destOrd="0" presId="urn:microsoft.com/office/officeart/2005/8/layout/hProcess9"/>
    <dgm:cxn modelId="{30094105-6096-4672-B9E5-45E74A0393DC}" type="presParOf" srcId="{879FB042-1971-434A-8BA1-FFDC97055FA0}" destId="{D5DF2259-ED66-449E-9F52-3ACF6B7AA0A6}" srcOrd="1" destOrd="0" presId="urn:microsoft.com/office/officeart/2005/8/layout/hProcess9"/>
    <dgm:cxn modelId="{2A09F557-F639-4382-87E3-BA21C9A888A3}" type="presParOf" srcId="{D5DF2259-ED66-449E-9F52-3ACF6B7AA0A6}" destId="{6F8601C0-123A-4A92-9605-9D9A351038AD}" srcOrd="0" destOrd="0" presId="urn:microsoft.com/office/officeart/2005/8/layout/hProcess9"/>
    <dgm:cxn modelId="{B16BD0AD-64AF-433D-8D0E-14FBD842EE11}" type="presParOf" srcId="{D5DF2259-ED66-449E-9F52-3ACF6B7AA0A6}" destId="{6EA0C215-168C-4CC1-B5FF-767AB6A980B4}" srcOrd="1" destOrd="0" presId="urn:microsoft.com/office/officeart/2005/8/layout/hProcess9"/>
    <dgm:cxn modelId="{162DD7F9-5DDD-4D44-8B44-BAD6BC539643}" type="presParOf" srcId="{D5DF2259-ED66-449E-9F52-3ACF6B7AA0A6}" destId="{0C389756-8E27-425C-93A7-1F122AB3A498}" srcOrd="2" destOrd="0" presId="urn:microsoft.com/office/officeart/2005/8/layout/hProcess9"/>
    <dgm:cxn modelId="{ABD4BFAA-E0AF-405E-850A-CCFEAE8985C7}" type="presParOf" srcId="{D5DF2259-ED66-449E-9F52-3ACF6B7AA0A6}" destId="{360ED828-E30E-47E8-BC99-6328A9D8AD7A}" srcOrd="3" destOrd="0" presId="urn:microsoft.com/office/officeart/2005/8/layout/hProcess9"/>
    <dgm:cxn modelId="{91D5E721-EE69-441C-95AF-0CD6B2992F72}" type="presParOf" srcId="{D5DF2259-ED66-449E-9F52-3ACF6B7AA0A6}" destId="{8C6F6F11-0F0B-4F42-91AB-3CACEA25B23E}" srcOrd="4" destOrd="0" presId="urn:microsoft.com/office/officeart/2005/8/layout/hProcess9"/>
    <dgm:cxn modelId="{DD86D6B1-6EAE-4F88-AD8A-15429DA9A275}" type="presParOf" srcId="{D5DF2259-ED66-449E-9F52-3ACF6B7AA0A6}" destId="{05DDCA35-6BD3-4A0E-B3D0-ABC1425389D5}" srcOrd="5" destOrd="0" presId="urn:microsoft.com/office/officeart/2005/8/layout/hProcess9"/>
    <dgm:cxn modelId="{F14A1C8A-CC01-4DA2-9E2A-CCE48DFB9452}" type="presParOf" srcId="{D5DF2259-ED66-449E-9F52-3ACF6B7AA0A6}" destId="{ABB1979C-B098-4B33-BBEE-84A63DE08A5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BE5D1-99DE-4CC2-A074-0B544AAE109E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E17B7A-E14E-45B4-B1BF-1AD3652789DC}">
      <dgm:prSet phldrT="[Text]"/>
      <dgm:spPr/>
      <dgm:t>
        <a:bodyPr/>
        <a:lstStyle/>
        <a:p>
          <a:r>
            <a:rPr lang="en-US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Membaca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Literatur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Terkait</a:t>
          </a:r>
          <a:endParaRPr lang="en-US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97BAE07D-DAA1-4563-9D20-17061D44DC31}" type="parTrans" cxnId="{3CEFC266-0B2C-45C7-8637-32580BC9F284}">
      <dgm:prSet/>
      <dgm:spPr/>
      <dgm:t>
        <a:bodyPr/>
        <a:lstStyle/>
        <a:p>
          <a:endParaRPr lang="en-US"/>
        </a:p>
      </dgm:t>
    </dgm:pt>
    <dgm:pt modelId="{79C64ECC-7EFF-4614-824A-AA8BD41EE2F0}" type="sibTrans" cxnId="{3CEFC266-0B2C-45C7-8637-32580BC9F284}">
      <dgm:prSet/>
      <dgm:spPr/>
      <dgm:t>
        <a:bodyPr/>
        <a:lstStyle/>
        <a:p>
          <a:endParaRPr lang="en-US"/>
        </a:p>
      </dgm:t>
    </dgm:pt>
    <dgm:pt modelId="{C1B23E7F-3404-4A36-81AC-40D22095650D}">
      <dgm:prSet phldrT="[Text]"/>
      <dgm:spPr/>
      <dgm:t>
        <a:bodyPr/>
        <a:lstStyle/>
        <a:p>
          <a:r>
            <a:rPr lang="en-US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Mengumpulkan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contoh</a:t>
          </a:r>
          <a:r>
            <a:rPr lang="en-US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program </a:t>
          </a:r>
          <a:endParaRPr lang="en-US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37797BE9-B5AE-4D81-B573-7F8916940EA9}" type="parTrans" cxnId="{DBF0D45D-E717-43AD-BF7B-8EC5DFB0452C}">
      <dgm:prSet/>
      <dgm:spPr/>
      <dgm:t>
        <a:bodyPr/>
        <a:lstStyle/>
        <a:p>
          <a:endParaRPr lang="en-US"/>
        </a:p>
      </dgm:t>
    </dgm:pt>
    <dgm:pt modelId="{76EE748D-2DE4-42C7-A784-221260DB8AC0}" type="sibTrans" cxnId="{DBF0D45D-E717-43AD-BF7B-8EC5DFB0452C}">
      <dgm:prSet/>
      <dgm:spPr/>
      <dgm:t>
        <a:bodyPr/>
        <a:lstStyle/>
        <a:p>
          <a:endParaRPr lang="en-US"/>
        </a:p>
      </dgm:t>
    </dgm:pt>
    <dgm:pt modelId="{C0BC7296-BF1E-49B5-8321-B300AD7DE902}" type="pres">
      <dgm:prSet presAssocID="{D76BE5D1-99DE-4CC2-A074-0B544AAE109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426FAEA-82A1-4A88-9DDC-40BF56370F74}" type="pres">
      <dgm:prSet presAssocID="{58E17B7A-E14E-45B4-B1BF-1AD3652789DC}" presName="Accent1" presStyleCnt="0"/>
      <dgm:spPr/>
    </dgm:pt>
    <dgm:pt modelId="{DE86D7E0-0116-478B-875D-8D6C0CE322B3}" type="pres">
      <dgm:prSet presAssocID="{58E17B7A-E14E-45B4-B1BF-1AD3652789DC}" presName="Accent" presStyleLbl="node1" presStyleIdx="0" presStyleCnt="2"/>
      <dgm:spPr/>
    </dgm:pt>
    <dgm:pt modelId="{AF3C51F7-01C0-4F63-B243-B12AF4AE535F}" type="pres">
      <dgm:prSet presAssocID="{58E17B7A-E14E-45B4-B1BF-1AD3652789DC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328B4DBE-5FCE-47C6-ACFA-8AC3BF7E5A79}" type="pres">
      <dgm:prSet presAssocID="{C1B23E7F-3404-4A36-81AC-40D22095650D}" presName="Accent2" presStyleCnt="0"/>
      <dgm:spPr/>
    </dgm:pt>
    <dgm:pt modelId="{7523F39B-5F4E-4854-973A-790E15640260}" type="pres">
      <dgm:prSet presAssocID="{C1B23E7F-3404-4A36-81AC-40D22095650D}" presName="Accent" presStyleLbl="node1" presStyleIdx="1" presStyleCnt="2"/>
      <dgm:spPr/>
    </dgm:pt>
    <dgm:pt modelId="{7B439650-75CB-404C-BA79-B3AC463AB100}" type="pres">
      <dgm:prSet presAssocID="{C1B23E7F-3404-4A36-81AC-40D22095650D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EFC266-0B2C-45C7-8637-32580BC9F284}" srcId="{D76BE5D1-99DE-4CC2-A074-0B544AAE109E}" destId="{58E17B7A-E14E-45B4-B1BF-1AD3652789DC}" srcOrd="0" destOrd="0" parTransId="{97BAE07D-DAA1-4563-9D20-17061D44DC31}" sibTransId="{79C64ECC-7EFF-4614-824A-AA8BD41EE2F0}"/>
    <dgm:cxn modelId="{1ECBDF9E-442D-41FE-98F3-0E7990B7856F}" type="presOf" srcId="{58E17B7A-E14E-45B4-B1BF-1AD3652789DC}" destId="{AF3C51F7-01C0-4F63-B243-B12AF4AE535F}" srcOrd="0" destOrd="0" presId="urn:microsoft.com/office/officeart/2009/layout/CircleArrowProcess"/>
    <dgm:cxn modelId="{DB79707A-29FB-4630-9A1C-1692138F0F50}" type="presOf" srcId="{D76BE5D1-99DE-4CC2-A074-0B544AAE109E}" destId="{C0BC7296-BF1E-49B5-8321-B300AD7DE902}" srcOrd="0" destOrd="0" presId="urn:microsoft.com/office/officeart/2009/layout/CircleArrowProcess"/>
    <dgm:cxn modelId="{821E8DAE-6556-4DC1-80EB-F653121DE969}" type="presOf" srcId="{C1B23E7F-3404-4A36-81AC-40D22095650D}" destId="{7B439650-75CB-404C-BA79-B3AC463AB100}" srcOrd="0" destOrd="0" presId="urn:microsoft.com/office/officeart/2009/layout/CircleArrowProcess"/>
    <dgm:cxn modelId="{DBF0D45D-E717-43AD-BF7B-8EC5DFB0452C}" srcId="{D76BE5D1-99DE-4CC2-A074-0B544AAE109E}" destId="{C1B23E7F-3404-4A36-81AC-40D22095650D}" srcOrd="1" destOrd="0" parTransId="{37797BE9-B5AE-4D81-B573-7F8916940EA9}" sibTransId="{76EE748D-2DE4-42C7-A784-221260DB8AC0}"/>
    <dgm:cxn modelId="{376E6BDB-2A20-4EBB-BFCB-D24C4602107A}" type="presParOf" srcId="{C0BC7296-BF1E-49B5-8321-B300AD7DE902}" destId="{7426FAEA-82A1-4A88-9DDC-40BF56370F74}" srcOrd="0" destOrd="0" presId="urn:microsoft.com/office/officeart/2009/layout/CircleArrowProcess"/>
    <dgm:cxn modelId="{9DAE489B-D4FF-406A-B2A2-A9C2788632D1}" type="presParOf" srcId="{7426FAEA-82A1-4A88-9DDC-40BF56370F74}" destId="{DE86D7E0-0116-478B-875D-8D6C0CE322B3}" srcOrd="0" destOrd="0" presId="urn:microsoft.com/office/officeart/2009/layout/CircleArrowProcess"/>
    <dgm:cxn modelId="{04548A28-6095-4A5D-88C7-5EA350CDB2FF}" type="presParOf" srcId="{C0BC7296-BF1E-49B5-8321-B300AD7DE902}" destId="{AF3C51F7-01C0-4F63-B243-B12AF4AE535F}" srcOrd="1" destOrd="0" presId="urn:microsoft.com/office/officeart/2009/layout/CircleArrowProcess"/>
    <dgm:cxn modelId="{79011081-D960-4126-8CC0-5DECE93808B5}" type="presParOf" srcId="{C0BC7296-BF1E-49B5-8321-B300AD7DE902}" destId="{328B4DBE-5FCE-47C6-ACFA-8AC3BF7E5A79}" srcOrd="2" destOrd="0" presId="urn:microsoft.com/office/officeart/2009/layout/CircleArrowProcess"/>
    <dgm:cxn modelId="{465AE60A-B717-4E4C-AC40-87234DFED4EB}" type="presParOf" srcId="{328B4DBE-5FCE-47C6-ACFA-8AC3BF7E5A79}" destId="{7523F39B-5F4E-4854-973A-790E15640260}" srcOrd="0" destOrd="0" presId="urn:microsoft.com/office/officeart/2009/layout/CircleArrowProcess"/>
    <dgm:cxn modelId="{E835CF3E-B4FD-421C-BEE0-4AAA8A278800}" type="presParOf" srcId="{C0BC7296-BF1E-49B5-8321-B300AD7DE902}" destId="{7B439650-75CB-404C-BA79-B3AC463AB100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3BF87-8B29-4006-9581-CD6A291D5FCF}">
      <dsp:nvSpPr>
        <dsp:cNvPr id="0" name=""/>
        <dsp:cNvSpPr/>
      </dsp:nvSpPr>
      <dsp:spPr>
        <a:xfrm rot="5400000">
          <a:off x="5839306" y="-1337187"/>
          <a:ext cx="880309" cy="3778095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Mempercepat</a:t>
          </a:r>
          <a:endParaRPr lang="en-US" sz="1800" kern="12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sp:txBody>
      <dsp:txXfrm rot="-5400000">
        <a:off x="4433386" y="154679"/>
        <a:ext cx="3692149" cy="794363"/>
      </dsp:txXfrm>
    </dsp:sp>
    <dsp:sp modelId="{8090B05E-3560-4156-A938-FF190559CA5D}">
      <dsp:nvSpPr>
        <dsp:cNvPr id="0" name=""/>
        <dsp:cNvSpPr/>
      </dsp:nvSpPr>
      <dsp:spPr>
        <a:xfrm>
          <a:off x="346" y="1667"/>
          <a:ext cx="4390066" cy="110038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Source Sans Pro" panose="020B0604020202020204" charset="0"/>
            </a:rPr>
            <a:t>Menyisipkan</a:t>
          </a:r>
          <a:r>
            <a:rPr lang="en-US" sz="2000" kern="1200" dirty="0" smtClean="0">
              <a:latin typeface="Source Sans Pro" panose="020B0604020202020204" charset="0"/>
            </a:rPr>
            <a:t> tag-tag </a:t>
          </a:r>
          <a:r>
            <a:rPr lang="en-US" sz="2000" kern="1200" dirty="0" err="1" smtClean="0">
              <a:latin typeface="Source Sans Pro" panose="020B0604020202020204" charset="0"/>
            </a:rPr>
            <a:t>sebagai</a:t>
          </a:r>
          <a:r>
            <a:rPr lang="en-US" sz="2000" kern="1200" dirty="0" smtClean="0">
              <a:latin typeface="Source Sans Pro" panose="020B0604020202020204" charset="0"/>
            </a:rPr>
            <a:t> </a:t>
          </a:r>
          <a:r>
            <a:rPr lang="en-US" sz="2000" kern="1200" dirty="0" err="1" smtClean="0">
              <a:latin typeface="Source Sans Pro" panose="020B0604020202020204" charset="0"/>
            </a:rPr>
            <a:t>instrumentasi</a:t>
          </a:r>
          <a:r>
            <a:rPr lang="en-US" sz="2000" kern="1200" dirty="0" smtClean="0">
              <a:latin typeface="Source Sans Pro" panose="020B0604020202020204" charset="0"/>
            </a:rPr>
            <a:t> program </a:t>
          </a:r>
          <a:r>
            <a:rPr lang="en-US" sz="2000" kern="1200" dirty="0" err="1" smtClean="0">
              <a:latin typeface="Source Sans Pro" panose="020B0604020202020204" charset="0"/>
            </a:rPr>
            <a:t>ke</a:t>
          </a:r>
          <a:r>
            <a:rPr lang="en-US" sz="2000" kern="1200" dirty="0" smtClean="0">
              <a:latin typeface="Source Sans Pro" panose="020B0604020202020204" charset="0"/>
            </a:rPr>
            <a:t> </a:t>
          </a:r>
          <a:r>
            <a:rPr lang="en-US" sz="2000" kern="1200" dirty="0" err="1" smtClean="0">
              <a:latin typeface="Source Sans Pro" panose="020B0604020202020204" charset="0"/>
            </a:rPr>
            <a:t>dalam</a:t>
          </a:r>
          <a:r>
            <a:rPr lang="en-US" sz="2000" kern="1200" dirty="0" smtClean="0">
              <a:latin typeface="Source Sans Pro" panose="020B0604020202020204" charset="0"/>
            </a:rPr>
            <a:t> </a:t>
          </a:r>
          <a:r>
            <a:rPr lang="en-US" sz="2000" i="1" kern="1200" dirty="0" smtClean="0">
              <a:latin typeface="Source Sans Pro" panose="020B0604020202020204" charset="0"/>
            </a:rPr>
            <a:t>source code </a:t>
          </a:r>
          <a:r>
            <a:rPr lang="en-US" sz="2000" kern="1200" dirty="0" err="1" smtClean="0">
              <a:latin typeface="Source Sans Pro" panose="020B0604020202020204" charset="0"/>
            </a:rPr>
            <a:t>secara</a:t>
          </a:r>
          <a:r>
            <a:rPr lang="en-US" sz="2000" kern="1200" dirty="0" smtClean="0">
              <a:latin typeface="Source Sans Pro" panose="020B0604020202020204" charset="0"/>
            </a:rPr>
            <a:t> </a:t>
          </a:r>
          <a:r>
            <a:rPr lang="en-US" sz="2000" kern="1200" dirty="0" err="1" smtClean="0">
              <a:latin typeface="Source Sans Pro" panose="020B0604020202020204" charset="0"/>
            </a:rPr>
            <a:t>otomatis</a:t>
          </a:r>
          <a:r>
            <a:rPr lang="en-US" sz="2000" kern="1200" dirty="0" smtClean="0">
              <a:latin typeface="Source Sans Pro" panose="020B0604020202020204" charset="0"/>
            </a:rPr>
            <a:t> </a:t>
          </a:r>
          <a:endParaRPr lang="en-US" sz="2000" kern="1200" dirty="0">
            <a:latin typeface="Source Sans Pro" panose="020B0604020202020204" charset="0"/>
          </a:endParaRPr>
        </a:p>
      </dsp:txBody>
      <dsp:txXfrm>
        <a:off x="346" y="1667"/>
        <a:ext cx="4114970" cy="1100386"/>
      </dsp:txXfrm>
    </dsp:sp>
    <dsp:sp modelId="{7FA37ADF-57BD-4926-AC8F-CE6C781DCA99}">
      <dsp:nvSpPr>
        <dsp:cNvPr id="0" name=""/>
        <dsp:cNvSpPr/>
      </dsp:nvSpPr>
      <dsp:spPr>
        <a:xfrm rot="5400000">
          <a:off x="5805613" y="-214967"/>
          <a:ext cx="880309" cy="3844467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Pembangkitan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data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uji</a:t>
          </a:r>
          <a:endParaRPr lang="en-US" sz="1800" kern="12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sp:txBody>
      <dsp:txXfrm rot="-5400000">
        <a:off x="4366507" y="1310085"/>
        <a:ext cx="3758521" cy="794363"/>
      </dsp:txXfrm>
    </dsp:sp>
    <dsp:sp modelId="{FDEC739D-C1BC-4493-BEC8-EAE5DDEEB49E}">
      <dsp:nvSpPr>
        <dsp:cNvPr id="0" name=""/>
        <dsp:cNvSpPr/>
      </dsp:nvSpPr>
      <dsp:spPr>
        <a:xfrm>
          <a:off x="346" y="1157072"/>
          <a:ext cx="4323187" cy="110038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Source Sans Pro" panose="020B0604020202020204" charset="0"/>
            </a:rPr>
            <a:t>Membangkitkan</a:t>
          </a:r>
          <a:r>
            <a:rPr lang="en-US" sz="2000" kern="1200" dirty="0" smtClean="0">
              <a:latin typeface="Source Sans Pro" panose="020B0604020202020204" charset="0"/>
            </a:rPr>
            <a:t> </a:t>
          </a:r>
          <a:r>
            <a:rPr lang="en-US" sz="2000" kern="1200" dirty="0" err="1" smtClean="0">
              <a:latin typeface="Source Sans Pro" panose="020B0604020202020204" charset="0"/>
            </a:rPr>
            <a:t>jalur-jalur</a:t>
          </a:r>
          <a:r>
            <a:rPr lang="en-US" sz="2000" kern="1200" dirty="0" smtClean="0">
              <a:latin typeface="Source Sans Pro" panose="020B0604020202020204" charset="0"/>
            </a:rPr>
            <a:t> </a:t>
          </a:r>
          <a:r>
            <a:rPr lang="en-US" sz="2000" kern="1200" dirty="0" err="1" smtClean="0">
              <a:latin typeface="Source Sans Pro" panose="020B0604020202020204" charset="0"/>
            </a:rPr>
            <a:t>dasar</a:t>
          </a:r>
          <a:endParaRPr lang="en-US" sz="2000" kern="1200" dirty="0">
            <a:latin typeface="Source Sans Pro" panose="020B0604020202020204" charset="0"/>
          </a:endParaRPr>
        </a:p>
      </dsp:txBody>
      <dsp:txXfrm>
        <a:off x="346" y="1157072"/>
        <a:ext cx="4048091" cy="1100386"/>
      </dsp:txXfrm>
    </dsp:sp>
    <dsp:sp modelId="{558FD4D8-578C-4CB8-A2E2-9FE13722BE3C}">
      <dsp:nvSpPr>
        <dsp:cNvPr id="0" name=""/>
        <dsp:cNvSpPr/>
      </dsp:nvSpPr>
      <dsp:spPr>
        <a:xfrm rot="5400000">
          <a:off x="5764358" y="902088"/>
          <a:ext cx="880309" cy="3921166"/>
        </a:xfrm>
        <a:prstGeom prst="round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Memahami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struktur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dan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alur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dari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suatu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program → </a:t>
          </a:r>
          <a:r>
            <a:rPr lang="en-US" sz="1800" i="1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re-engineering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perangkat</a:t>
          </a: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lunak</a:t>
          </a:r>
          <a:endParaRPr lang="en-US" sz="1800" kern="12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sp:txBody>
      <dsp:txXfrm rot="-5400000">
        <a:off x="4286903" y="2465489"/>
        <a:ext cx="3835220" cy="794363"/>
      </dsp:txXfrm>
    </dsp:sp>
    <dsp:sp modelId="{FBF819AE-80D6-43AC-BF03-C06B61FF179E}">
      <dsp:nvSpPr>
        <dsp:cNvPr id="0" name=""/>
        <dsp:cNvSpPr/>
      </dsp:nvSpPr>
      <dsp:spPr>
        <a:xfrm>
          <a:off x="346" y="2312478"/>
          <a:ext cx="4243583" cy="110038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Source Sans Pro" panose="020B0604020202020204" charset="0"/>
            </a:rPr>
            <a:t>Membangkitkan</a:t>
          </a:r>
          <a:r>
            <a:rPr lang="en-US" sz="2000" kern="1200" dirty="0" smtClean="0">
              <a:latin typeface="Source Sans Pro" panose="020B0604020202020204" charset="0"/>
            </a:rPr>
            <a:t> diagram CFG</a:t>
          </a:r>
          <a:endParaRPr lang="en-US" sz="2000" kern="1200" dirty="0">
            <a:latin typeface="Source Sans Pro" panose="020B0604020202020204" charset="0"/>
          </a:endParaRPr>
        </a:p>
      </dsp:txBody>
      <dsp:txXfrm>
        <a:off x="346" y="2312478"/>
        <a:ext cx="3968487" cy="1100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D735B-45E6-4FFB-9292-3BF4081B5527}">
      <dsp:nvSpPr>
        <dsp:cNvPr id="0" name=""/>
        <dsp:cNvSpPr/>
      </dsp:nvSpPr>
      <dsp:spPr>
        <a:xfrm>
          <a:off x="632623" y="0"/>
          <a:ext cx="7169730" cy="321564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601C0-123A-4A92-9605-9D9A351038AD}">
      <dsp:nvSpPr>
        <dsp:cNvPr id="0" name=""/>
        <dsp:cNvSpPr/>
      </dsp:nvSpPr>
      <dsp:spPr>
        <a:xfrm>
          <a:off x="283" y="964692"/>
          <a:ext cx="1979174" cy="12862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Analisis</a:t>
          </a:r>
          <a:endParaRPr lang="en-US" sz="2200" kern="1200" dirty="0"/>
        </a:p>
      </dsp:txBody>
      <dsp:txXfrm>
        <a:off x="63073" y="1027482"/>
        <a:ext cx="1853594" cy="1160676"/>
      </dsp:txXfrm>
    </dsp:sp>
    <dsp:sp modelId="{0C389756-8E27-425C-93A7-1F122AB3A498}">
      <dsp:nvSpPr>
        <dsp:cNvPr id="0" name=""/>
        <dsp:cNvSpPr/>
      </dsp:nvSpPr>
      <dsp:spPr>
        <a:xfrm>
          <a:off x="2152028" y="964692"/>
          <a:ext cx="1979174" cy="12862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Perancangan</a:t>
          </a:r>
          <a:endParaRPr lang="en-US" sz="2200" kern="1200" dirty="0"/>
        </a:p>
      </dsp:txBody>
      <dsp:txXfrm>
        <a:off x="2214818" y="1027482"/>
        <a:ext cx="1853594" cy="1160676"/>
      </dsp:txXfrm>
    </dsp:sp>
    <dsp:sp modelId="{8C6F6F11-0F0B-4F42-91AB-3CACEA25B23E}">
      <dsp:nvSpPr>
        <dsp:cNvPr id="0" name=""/>
        <dsp:cNvSpPr/>
      </dsp:nvSpPr>
      <dsp:spPr>
        <a:xfrm>
          <a:off x="4303774" y="964692"/>
          <a:ext cx="1979174" cy="12862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Implementasi</a:t>
          </a:r>
          <a:endParaRPr lang="en-US" sz="2200" kern="1200" dirty="0"/>
        </a:p>
      </dsp:txBody>
      <dsp:txXfrm>
        <a:off x="4366564" y="1027482"/>
        <a:ext cx="1853594" cy="1160676"/>
      </dsp:txXfrm>
    </dsp:sp>
    <dsp:sp modelId="{ABB1979C-B098-4B33-BBEE-84A63DE08A5F}">
      <dsp:nvSpPr>
        <dsp:cNvPr id="0" name=""/>
        <dsp:cNvSpPr/>
      </dsp:nvSpPr>
      <dsp:spPr>
        <a:xfrm>
          <a:off x="6455519" y="964692"/>
          <a:ext cx="1979174" cy="12862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Pengujian</a:t>
          </a:r>
          <a:endParaRPr lang="en-US" sz="2200" kern="1200" dirty="0"/>
        </a:p>
      </dsp:txBody>
      <dsp:txXfrm>
        <a:off x="6518309" y="1027482"/>
        <a:ext cx="1853594" cy="11606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6D7E0-0116-478B-875D-8D6C0CE322B3}">
      <dsp:nvSpPr>
        <dsp:cNvPr id="0" name=""/>
        <dsp:cNvSpPr/>
      </dsp:nvSpPr>
      <dsp:spPr>
        <a:xfrm>
          <a:off x="1973268" y="0"/>
          <a:ext cx="2708578" cy="270865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C51F7-01C0-4F63-B243-B12AF4AE535F}">
      <dsp:nvSpPr>
        <dsp:cNvPr id="0" name=""/>
        <dsp:cNvSpPr/>
      </dsp:nvSpPr>
      <dsp:spPr>
        <a:xfrm>
          <a:off x="2571481" y="980643"/>
          <a:ext cx="1511173" cy="755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Membaca</a:t>
          </a:r>
          <a:r>
            <a:rPr lang="en-US" sz="17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7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Literatur</a:t>
          </a:r>
          <a:r>
            <a:rPr lang="en-US" sz="17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7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Terkait</a:t>
          </a:r>
          <a:endParaRPr lang="en-US" sz="1700" kern="12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sp:txBody>
      <dsp:txXfrm>
        <a:off x="2571481" y="980643"/>
        <a:ext cx="1511173" cy="755497"/>
      </dsp:txXfrm>
    </dsp:sp>
    <dsp:sp modelId="{7523F39B-5F4E-4854-973A-790E15640260}">
      <dsp:nvSpPr>
        <dsp:cNvPr id="0" name=""/>
        <dsp:cNvSpPr/>
      </dsp:nvSpPr>
      <dsp:spPr>
        <a:xfrm>
          <a:off x="1414153" y="1736140"/>
          <a:ext cx="2326875" cy="232785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>
            <a:hueOff val="6639025"/>
            <a:satOff val="-5461"/>
            <a:lumOff val="6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39650-75CB-404C-BA79-B3AC463AB100}">
      <dsp:nvSpPr>
        <dsp:cNvPr id="0" name=""/>
        <dsp:cNvSpPr/>
      </dsp:nvSpPr>
      <dsp:spPr>
        <a:xfrm>
          <a:off x="1815894" y="2540000"/>
          <a:ext cx="1511173" cy="755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Mengumpulkan</a:t>
          </a:r>
          <a:r>
            <a:rPr lang="en-US" sz="17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700" kern="12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contoh</a:t>
          </a:r>
          <a:r>
            <a:rPr lang="en-US" sz="1700" kern="12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program </a:t>
          </a:r>
          <a:endParaRPr lang="en-US" sz="1700" kern="12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sp:txBody>
      <dsp:txXfrm>
        <a:off x="1815894" y="2540000"/>
        <a:ext cx="1511173" cy="755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2946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0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42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8002032" cy="879774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357087"/>
            <a:ext cx="8002032" cy="3568888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  <p:sp>
        <p:nvSpPr>
          <p:cNvPr id="7" name="Shape 10"/>
          <p:cNvSpPr/>
          <p:nvPr userDrawn="1"/>
        </p:nvSpPr>
        <p:spPr>
          <a:xfrm>
            <a:off x="6782672" y="1098370"/>
            <a:ext cx="721800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1"/>
          <p:cNvSpPr/>
          <p:nvPr userDrawn="1"/>
        </p:nvSpPr>
        <p:spPr>
          <a:xfrm>
            <a:off x="7504286" y="1098370"/>
            <a:ext cx="7218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2"/>
          <p:cNvSpPr/>
          <p:nvPr userDrawn="1"/>
        </p:nvSpPr>
        <p:spPr>
          <a:xfrm>
            <a:off x="844425" y="1098370"/>
            <a:ext cx="721800" cy="45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3"/>
          <p:cNvSpPr/>
          <p:nvPr userDrawn="1"/>
        </p:nvSpPr>
        <p:spPr>
          <a:xfrm>
            <a:off x="1565850" y="1098370"/>
            <a:ext cx="5216699" cy="4571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AEAD291-DF67-4094-9F24-9BEBF498ADE0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87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9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1877050916001277" TargetMode="External"/><Relationship Id="rId2" Type="http://schemas.openxmlformats.org/officeDocument/2006/relationships/hyperlink" Target="https://books.google.co.id/book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B7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873829"/>
            <a:ext cx="9144000" cy="1879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1227483" y="3155157"/>
            <a:ext cx="68170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Instrumentasi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i="1" dirty="0">
                <a:latin typeface="Candara" panose="020E0502030303020204" pitchFamily="34" charset="0"/>
              </a:rPr>
              <a:t>Source Code </a:t>
            </a:r>
            <a:r>
              <a:rPr lang="en-US" sz="2800" dirty="0" err="1">
                <a:latin typeface="Candara" panose="020E0502030303020204" pitchFamily="34" charset="0"/>
              </a:rPr>
              <a:t>Secara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Otomatis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untuk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i="1" dirty="0">
                <a:latin typeface="Candara" panose="020E0502030303020204" pitchFamily="34" charset="0"/>
              </a:rPr>
              <a:t>Basis Path Testing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3852" y="4109264"/>
            <a:ext cx="3252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Raden Asri Ramadhina </a:t>
            </a:r>
            <a:r>
              <a:rPr lang="en-US" sz="1600" dirty="0" err="1">
                <a:latin typeface="Candara" panose="020E0502030303020204" pitchFamily="34" charset="0"/>
              </a:rPr>
              <a:t>Fitriani</a:t>
            </a:r>
            <a:r>
              <a:rPr lang="en-US" sz="1600" dirty="0">
                <a:latin typeface="Candara" panose="020E0502030303020204" pitchFamily="34" charset="0"/>
              </a:rPr>
              <a:t/>
            </a:r>
            <a:br>
              <a:rPr lang="en-US" sz="1600" dirty="0">
                <a:latin typeface="Candara" panose="020E0502030303020204" pitchFamily="34" charset="0"/>
              </a:rPr>
            </a:br>
            <a:r>
              <a:rPr lang="en-US" sz="1600" dirty="0" smtClean="0">
                <a:latin typeface="Candara" panose="020E0502030303020204" pitchFamily="34" charset="0"/>
              </a:rPr>
              <a:t>G64154007</a:t>
            </a:r>
            <a:r>
              <a:rPr lang="en-US" sz="1600" dirty="0">
                <a:latin typeface="Candara" panose="020E0502030303020204" pitchFamily="34" charset="0"/>
              </a:rPr>
              <a:t/>
            </a:r>
            <a:br>
              <a:rPr lang="en-US" sz="1600" dirty="0">
                <a:latin typeface="Candara" panose="020E0502030303020204" pitchFamily="34" charset="0"/>
              </a:rPr>
            </a:b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7353" y="4109263"/>
            <a:ext cx="3390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andara" panose="020E0502030303020204" pitchFamily="34" charset="0"/>
              </a:rPr>
              <a:t>Pembimbing</a:t>
            </a:r>
            <a:r>
              <a:rPr lang="en-US" sz="1600" dirty="0">
                <a:latin typeface="Candara" panose="020E0502030303020204" pitchFamily="34" charset="0"/>
              </a:rPr>
              <a:t/>
            </a:r>
            <a:br>
              <a:rPr lang="en-US" sz="1600" dirty="0">
                <a:latin typeface="Candara" panose="020E0502030303020204" pitchFamily="34" charset="0"/>
              </a:rPr>
            </a:br>
            <a:r>
              <a:rPr lang="en-US" sz="1600" dirty="0" err="1">
                <a:latin typeface="Candara" panose="020E0502030303020204" pitchFamily="34" charset="0"/>
              </a:rPr>
              <a:t>Irman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err="1">
                <a:latin typeface="Candara" panose="020E0502030303020204" pitchFamily="34" charset="0"/>
              </a:rPr>
              <a:t>Hermadi</a:t>
            </a:r>
            <a:r>
              <a:rPr lang="en-US" sz="1600" dirty="0">
                <a:latin typeface="Candara" panose="020E0502030303020204" pitchFamily="34" charset="0"/>
              </a:rPr>
              <a:t>, </a:t>
            </a:r>
            <a:r>
              <a:rPr lang="en-US" sz="1600" dirty="0" err="1">
                <a:latin typeface="Candara" panose="020E0502030303020204" pitchFamily="34" charset="0"/>
              </a:rPr>
              <a:t>Skom</a:t>
            </a:r>
            <a:r>
              <a:rPr lang="en-US" sz="1600" dirty="0">
                <a:latin typeface="Candara" panose="020E0502030303020204" pitchFamily="34" charset="0"/>
              </a:rPr>
              <a:t>, MS, PhD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4761388"/>
            <a:ext cx="48535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Alih</a:t>
            </a:r>
            <a:r>
              <a:rPr lang="en-US" sz="1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Jenis</a:t>
            </a:r>
            <a:r>
              <a:rPr lang="en-US" sz="1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- </a:t>
            </a:r>
            <a:r>
              <a:rPr lang="en-US" sz="16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Departemen</a:t>
            </a:r>
            <a:r>
              <a:rPr lang="en-US" sz="1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Ilmu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Komputer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1005" y="4761388"/>
            <a:ext cx="3112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Institut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Pertanian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Bogor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2877"/>
            <a:ext cx="1063094" cy="755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00" y="131926"/>
            <a:ext cx="4684342" cy="26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Analisis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7532468"/>
              </p:ext>
            </p:extLst>
          </p:nvPr>
        </p:nvGraphicFramePr>
        <p:xfrm>
          <a:off x="-127348" y="10098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ine Callout 2 4"/>
          <p:cNvSpPr/>
          <p:nvPr/>
        </p:nvSpPr>
        <p:spPr>
          <a:xfrm rot="5400000">
            <a:off x="5600494" y="2689223"/>
            <a:ext cx="1322819" cy="3194612"/>
          </a:xfrm>
          <a:prstGeom prst="borderCallout2">
            <a:avLst>
              <a:gd name="adj1" fmla="val 103533"/>
              <a:gd name="adj2" fmla="val 8292"/>
              <a:gd name="adj3" fmla="val 114402"/>
              <a:gd name="adj4" fmla="val 5208"/>
              <a:gd name="adj5" fmla="val 141123"/>
              <a:gd name="adj6" fmla="val 1633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5441" y="3820061"/>
            <a:ext cx="2921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Contoh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 program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didapatkan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dari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penelitian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 yang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dilakukan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oleh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Hermadi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 (2015)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3887" y="1235122"/>
            <a:ext cx="4192570" cy="3690853"/>
          </a:xfrm>
        </p:spPr>
        <p:txBody>
          <a:bodyPr/>
          <a:lstStyle/>
          <a:p>
            <a:r>
              <a:rPr lang="en-US" sz="1400" dirty="0" err="1">
                <a:latin typeface="Source Sans Pro" panose="020B0604020202020204" charset="0"/>
              </a:rPr>
              <a:t>Instrumentasi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smtClean="0">
                <a:latin typeface="Source Sans Pro" panose="020B0604020202020204" charset="0"/>
              </a:rPr>
              <a:t>: proses </a:t>
            </a:r>
            <a:r>
              <a:rPr lang="en-US" sz="1400" dirty="0" err="1">
                <a:latin typeface="Source Sans Pro" panose="020B0604020202020204" charset="0"/>
              </a:rPr>
              <a:t>menyisipkan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sebuah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penanda</a:t>
            </a:r>
            <a:r>
              <a:rPr lang="en-US" sz="1400" dirty="0">
                <a:latin typeface="Source Sans Pro" panose="020B0604020202020204" charset="0"/>
              </a:rPr>
              <a:t> (tag) di </a:t>
            </a:r>
            <a:r>
              <a:rPr lang="en-US" sz="1400" dirty="0" err="1">
                <a:latin typeface="Source Sans Pro" panose="020B0604020202020204" charset="0"/>
              </a:rPr>
              <a:t>awal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atau</a:t>
            </a:r>
            <a:r>
              <a:rPr lang="en-US" sz="1400" dirty="0">
                <a:latin typeface="Source Sans Pro" panose="020B0604020202020204" charset="0"/>
              </a:rPr>
              <a:t> di </a:t>
            </a:r>
            <a:r>
              <a:rPr lang="en-US" sz="1400" dirty="0" err="1">
                <a:latin typeface="Source Sans Pro" panose="020B0604020202020204" charset="0"/>
              </a:rPr>
              <a:t>akhir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setiap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blok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kode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seperti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awal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setiap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fungsi</a:t>
            </a:r>
            <a:r>
              <a:rPr lang="en-US" sz="1400" dirty="0">
                <a:latin typeface="Source Sans Pro" panose="020B0604020202020204" charset="0"/>
              </a:rPr>
              <a:t>, </a:t>
            </a:r>
            <a:r>
              <a:rPr lang="en-US" sz="1400" dirty="0" err="1">
                <a:latin typeface="Source Sans Pro" panose="020B0604020202020204" charset="0"/>
              </a:rPr>
              <a:t>sebelum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atau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sesudah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kondisi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terpenuhi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atau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tidak</a:t>
            </a:r>
            <a:r>
              <a:rPr lang="en-US" sz="1400" dirty="0">
                <a:latin typeface="Source Sans Pro" panose="020B0604020202020204" charset="0"/>
              </a:rPr>
              <a:t>. </a:t>
            </a:r>
          </a:p>
          <a:p>
            <a:endParaRPr lang="en-US" sz="1400" dirty="0" smtClean="0">
              <a:latin typeface="Source Sans Pro" panose="020B0604020202020204" charset="0"/>
            </a:endParaRPr>
          </a:p>
          <a:p>
            <a:r>
              <a:rPr lang="en-US" sz="1400" i="1" dirty="0" smtClean="0"/>
              <a:t>Control Flow Graph </a:t>
            </a:r>
            <a:r>
              <a:rPr lang="en-US" sz="1400" dirty="0" smtClean="0"/>
              <a:t>(CFG) : graph </a:t>
            </a:r>
            <a:r>
              <a:rPr lang="en-US" sz="1400" dirty="0" err="1" smtClean="0"/>
              <a:t>berarah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merepresentasikan</a:t>
            </a:r>
            <a:r>
              <a:rPr lang="en-US" sz="1400" dirty="0" smtClean="0"/>
              <a:t> </a:t>
            </a:r>
            <a:r>
              <a:rPr lang="en-US" sz="1400" dirty="0" err="1" smtClean="0"/>
              <a:t>aliran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program. </a:t>
            </a:r>
            <a:r>
              <a:rPr lang="en-US" sz="1400" dirty="0" err="1" smtClean="0"/>
              <a:t>Terdiri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i="1" dirty="0" smtClean="0"/>
              <a:t>nodes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i="1" dirty="0" smtClean="0"/>
              <a:t>edges</a:t>
            </a:r>
            <a:r>
              <a:rPr lang="en-US" sz="1400" dirty="0" smtClean="0"/>
              <a:t>. 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4" y="1139999"/>
            <a:ext cx="3711407" cy="3923085"/>
          </a:xfrm>
          <a:prstGeom prst="rect">
            <a:avLst/>
          </a:prstGeom>
        </p:spPr>
      </p:pic>
      <p:sp>
        <p:nvSpPr>
          <p:cNvPr id="7" name="Subtitle 6"/>
          <p:cNvSpPr txBox="1">
            <a:spLocks/>
          </p:cNvSpPr>
          <p:nvPr/>
        </p:nvSpPr>
        <p:spPr>
          <a:xfrm>
            <a:off x="1980275" y="4741309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err="1" smtClean="0">
                <a:solidFill>
                  <a:srgbClr val="0DB7C4"/>
                </a:solidFill>
                <a:latin typeface="Source Sans Pro" panose="020B0604020202020204" charset="0"/>
              </a:rPr>
              <a:t>Arsitektur</a:t>
            </a:r>
            <a:r>
              <a:rPr lang="en-US" sz="1100" kern="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Perangkat</a:t>
            </a:r>
            <a:r>
              <a:rPr lang="en-US" sz="110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Lunak</a:t>
            </a:r>
            <a:endParaRPr lang="en-US" sz="1100" kern="0" dirty="0">
              <a:solidFill>
                <a:srgbClr val="0DB7C4"/>
              </a:solidFill>
              <a:latin typeface="Source Sans Pro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5" b="38437"/>
          <a:stretch/>
        </p:blipFill>
        <p:spPr>
          <a:xfrm>
            <a:off x="4736790" y="3092629"/>
            <a:ext cx="3749723" cy="892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9" r="61238"/>
          <a:stretch/>
        </p:blipFill>
        <p:spPr>
          <a:xfrm>
            <a:off x="5050530" y="4074146"/>
            <a:ext cx="1378230" cy="577439"/>
          </a:xfrm>
          <a:prstGeom prst="rect">
            <a:avLst/>
          </a:prstGeom>
        </p:spPr>
      </p:pic>
      <p:sp>
        <p:nvSpPr>
          <p:cNvPr id="15" name="Subtitle 6"/>
          <p:cNvSpPr txBox="1">
            <a:spLocks/>
          </p:cNvSpPr>
          <p:nvPr/>
        </p:nvSpPr>
        <p:spPr>
          <a:xfrm>
            <a:off x="5595875" y="4618436"/>
            <a:ext cx="2938405" cy="510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err="1" smtClean="0">
                <a:solidFill>
                  <a:srgbClr val="0DB7C4"/>
                </a:solidFill>
                <a:latin typeface="Source Sans Pro" panose="020B0604020202020204" charset="0"/>
              </a:rPr>
              <a:t>Notasi</a:t>
            </a:r>
            <a:r>
              <a:rPr lang="en-US" sz="1100" kern="0" dirty="0" smtClean="0">
                <a:solidFill>
                  <a:srgbClr val="0DB7C4"/>
                </a:solidFill>
                <a:latin typeface="Source Sans Pro" panose="020B0604020202020204" charset="0"/>
              </a:rPr>
              <a:t> Control Flow Graph (CFG)</a:t>
            </a:r>
            <a:endParaRPr lang="en-US" sz="1100" kern="0" dirty="0">
              <a:solidFill>
                <a:srgbClr val="0DB7C4"/>
              </a:solidFill>
              <a:latin typeface="Source Sans Pro" panose="020B060402020202020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Perancangan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3887" y="1235122"/>
            <a:ext cx="4192570" cy="3690853"/>
          </a:xfrm>
        </p:spPr>
        <p:txBody>
          <a:bodyPr/>
          <a:lstStyle/>
          <a:p>
            <a:r>
              <a:rPr lang="en-US" sz="1400" i="1" dirty="0" err="1">
                <a:latin typeface="Source Sans Pro" panose="020B0604020202020204" charset="0"/>
              </a:rPr>
              <a:t>Cyclomatic</a:t>
            </a:r>
            <a:r>
              <a:rPr lang="en-US" sz="1400" i="1" dirty="0">
                <a:latin typeface="Source Sans Pro" panose="020B0604020202020204" charset="0"/>
              </a:rPr>
              <a:t> complexity : </a:t>
            </a:r>
            <a:r>
              <a:rPr lang="en-US" sz="1400" dirty="0" err="1">
                <a:latin typeface="Source Sans Pro" panose="020B0604020202020204" charset="0"/>
              </a:rPr>
              <a:t>ukuran</a:t>
            </a:r>
            <a:r>
              <a:rPr lang="en-US" sz="1400" dirty="0">
                <a:latin typeface="Source Sans Pro" panose="020B0604020202020204" charset="0"/>
              </a:rPr>
              <a:t> yang </a:t>
            </a:r>
            <a:r>
              <a:rPr lang="en-US" sz="1400" dirty="0" err="1">
                <a:latin typeface="Source Sans Pro" panose="020B0604020202020204" charset="0"/>
              </a:rPr>
              <a:t>menunjukan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jumlah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jalur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dasar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dan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tingkat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kompleksitas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dari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dirty="0" err="1">
                <a:latin typeface="Source Sans Pro" panose="020B0604020202020204" charset="0"/>
              </a:rPr>
              <a:t>suatu</a:t>
            </a:r>
            <a:r>
              <a:rPr lang="en-US" sz="1400" dirty="0">
                <a:latin typeface="Source Sans Pro" panose="020B0604020202020204" charset="0"/>
              </a:rPr>
              <a:t> program. </a:t>
            </a:r>
          </a:p>
          <a:p>
            <a:endParaRPr lang="en-US" sz="1400" dirty="0">
              <a:latin typeface="Source Sans Pro" panose="020B0604020202020204" charset="0"/>
            </a:endParaRPr>
          </a:p>
          <a:p>
            <a:r>
              <a:rPr lang="en-US" sz="1400" dirty="0" err="1">
                <a:latin typeface="Source Sans Pro" panose="020B0604020202020204" charset="0"/>
              </a:rPr>
              <a:t>Perhitungan</a:t>
            </a:r>
            <a:r>
              <a:rPr lang="en-US" sz="1400" dirty="0">
                <a:latin typeface="Source Sans Pro" panose="020B0604020202020204" charset="0"/>
              </a:rPr>
              <a:t> </a:t>
            </a:r>
            <a:r>
              <a:rPr lang="en-US" sz="1400" i="1" dirty="0" err="1">
                <a:latin typeface="Source Sans Pro" panose="020B0604020202020204" charset="0"/>
              </a:rPr>
              <a:t>cyclomatic</a:t>
            </a:r>
            <a:r>
              <a:rPr lang="en-US" sz="1400" i="1" dirty="0">
                <a:latin typeface="Source Sans Pro" panose="020B0604020202020204" charset="0"/>
              </a:rPr>
              <a:t> complexity:</a:t>
            </a:r>
            <a:r>
              <a:rPr lang="en-US" sz="1400" dirty="0">
                <a:latin typeface="Source Sans Pro" panose="020B0604020202020204" charset="0"/>
              </a:rPr>
              <a:t/>
            </a:r>
            <a:br>
              <a:rPr lang="en-US" sz="1400" dirty="0">
                <a:latin typeface="Source Sans Pro" panose="020B0604020202020204" charset="0"/>
              </a:rPr>
            </a:br>
            <a:endParaRPr lang="en-US" sz="1400" dirty="0">
              <a:latin typeface="Source Sans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4" y="1139999"/>
            <a:ext cx="3711407" cy="39230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94401" y="2494992"/>
            <a:ext cx="223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V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(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) = 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E - N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+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2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1980275" y="4741309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err="1" smtClean="0">
                <a:solidFill>
                  <a:srgbClr val="0DB7C4"/>
                </a:solidFill>
                <a:latin typeface="Source Sans Pro" panose="020B0604020202020204" charset="0"/>
              </a:rPr>
              <a:t>Arsitektur</a:t>
            </a:r>
            <a:r>
              <a:rPr lang="en-US" sz="1100" kern="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Perangkat</a:t>
            </a:r>
            <a:r>
              <a:rPr lang="en-US" sz="110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Lunak</a:t>
            </a:r>
            <a:endParaRPr lang="en-US" sz="1100" kern="0" dirty="0">
              <a:solidFill>
                <a:srgbClr val="0DB7C4"/>
              </a:solidFill>
              <a:latin typeface="Source Sans Pro" panose="020B060402020202020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Perancangan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i="1" dirty="0" smtClean="0"/>
              <a:t>Control Flow Graph </a:t>
            </a:r>
            <a:r>
              <a:rPr lang="en-US" dirty="0" smtClean="0"/>
              <a:t>(CFG)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latin typeface="Source Sans Pro" panose="020B0604020202020204" charset="0"/>
              </a:rPr>
              <a:t>12</a:t>
            </a:fld>
            <a:endParaRPr lang="en">
              <a:latin typeface="Source Sans Pro" panose="020B060402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84" y="1299961"/>
            <a:ext cx="4242551" cy="31060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0172" y="1495681"/>
            <a:ext cx="46754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Source Sans Pro" panose="020B0604020202020204" charset="0"/>
              </a:rPr>
              <a:t>(1)</a:t>
            </a:r>
          </a:p>
          <a:p>
            <a:endParaRPr lang="en-US" sz="1100" dirty="0">
              <a:solidFill>
                <a:schemeClr val="tx2">
                  <a:lumMod val="50000"/>
                </a:schemeClr>
              </a:solidFill>
              <a:latin typeface="Source Sans Pro" panose="020B0604020202020204" charset="0"/>
            </a:endParaRPr>
          </a:p>
          <a:p>
            <a:endParaRPr lang="en-US" sz="1100" dirty="0" smtClean="0">
              <a:solidFill>
                <a:schemeClr val="tx2">
                  <a:lumMod val="50000"/>
                </a:schemeClr>
              </a:solidFill>
              <a:latin typeface="Source Sans Pro" panose="020B0604020202020204" charset="0"/>
            </a:endParaRPr>
          </a:p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Source Sans Pro" panose="020B0604020202020204" charset="0"/>
              </a:rPr>
              <a:t>(2)</a:t>
            </a:r>
          </a:p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Source Sans Pro" panose="020B0604020202020204" charset="0"/>
              </a:rPr>
              <a:t>(3)</a:t>
            </a:r>
          </a:p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Source Sans Pro" panose="020B0604020202020204" charset="0"/>
              </a:rPr>
              <a:t>(4)</a:t>
            </a:r>
          </a:p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Source Sans Pro" panose="020B0604020202020204" charset="0"/>
              </a:rPr>
              <a:t>(5)</a:t>
            </a:r>
          </a:p>
          <a:p>
            <a:endParaRPr lang="en-US" sz="1100" dirty="0">
              <a:solidFill>
                <a:schemeClr val="tx2">
                  <a:lumMod val="50000"/>
                </a:schemeClr>
              </a:solidFill>
              <a:latin typeface="Source Sans Pro" panose="020B0604020202020204" charset="0"/>
            </a:endParaRPr>
          </a:p>
          <a:p>
            <a:endParaRPr lang="en-US" sz="1100" dirty="0" smtClean="0">
              <a:solidFill>
                <a:schemeClr val="tx2">
                  <a:lumMod val="50000"/>
                </a:schemeClr>
              </a:solidFill>
              <a:latin typeface="Source Sans Pro" panose="020B0604020202020204" charset="0"/>
            </a:endParaRPr>
          </a:p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Source Sans Pro" panose="020B0604020202020204" charset="0"/>
              </a:rPr>
              <a:t>(6)</a:t>
            </a:r>
          </a:p>
          <a:p>
            <a:endParaRPr lang="en-US" sz="1100" dirty="0" smtClean="0">
              <a:solidFill>
                <a:schemeClr val="tx2">
                  <a:lumMod val="50000"/>
                </a:schemeClr>
              </a:solidFill>
              <a:latin typeface="Source Sans Pro" panose="020B0604020202020204" charset="0"/>
            </a:endParaRPr>
          </a:p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Source Sans Pro" panose="020B0604020202020204" charset="0"/>
              </a:rPr>
              <a:t>(7)</a:t>
            </a:r>
          </a:p>
          <a:p>
            <a:endParaRPr lang="en-US" sz="1100" dirty="0">
              <a:solidFill>
                <a:schemeClr val="tx2">
                  <a:lumMod val="50000"/>
                </a:schemeClr>
              </a:solidFill>
              <a:latin typeface="Source Sans Pro" panose="020B0604020202020204" charset="0"/>
            </a:endParaRPr>
          </a:p>
          <a:p>
            <a:endParaRPr lang="en-US" sz="1100" dirty="0" smtClean="0">
              <a:solidFill>
                <a:schemeClr val="tx2">
                  <a:lumMod val="50000"/>
                </a:schemeClr>
              </a:solidFill>
              <a:latin typeface="Source Sans Pro" panose="020B0604020202020204" charset="0"/>
            </a:endParaRPr>
          </a:p>
          <a:p>
            <a:endParaRPr lang="en-US" sz="1100" dirty="0" smtClean="0">
              <a:solidFill>
                <a:schemeClr val="tx2">
                  <a:lumMod val="50000"/>
                </a:schemeClr>
              </a:solidFill>
              <a:latin typeface="Source Sans Pro" panose="020B0604020202020204" charset="0"/>
            </a:endParaRPr>
          </a:p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Source Sans Pro" panose="020B0604020202020204" charset="0"/>
              </a:rPr>
              <a:t>(8)</a:t>
            </a:r>
          </a:p>
          <a:p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  <a:latin typeface="Source Sans Pro" panose="020B0604020202020204" charset="0"/>
              </a:rPr>
              <a:t>(9)</a:t>
            </a:r>
          </a:p>
        </p:txBody>
      </p:sp>
      <p:sp>
        <p:nvSpPr>
          <p:cNvPr id="14" name="Oval 13"/>
          <p:cNvSpPr/>
          <p:nvPr/>
        </p:nvSpPr>
        <p:spPr>
          <a:xfrm>
            <a:off x="6864394" y="1362542"/>
            <a:ext cx="290014" cy="290014"/>
          </a:xfrm>
          <a:prstGeom prst="ellips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ource Sans Pro" panose="020B0604020202020204" charset="0"/>
              </a:rPr>
              <a:t>1</a:t>
            </a:r>
            <a:endParaRPr lang="en-US" sz="1200" dirty="0">
              <a:latin typeface="Source Sans Pro" panose="020B06040202020202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66162" y="1808781"/>
            <a:ext cx="290014" cy="290014"/>
          </a:xfrm>
          <a:prstGeom prst="ellips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ource Sans Pro" panose="020B0604020202020204" charset="0"/>
              </a:rPr>
              <a:t>2</a:t>
            </a:r>
            <a:endParaRPr lang="en-US" sz="1000" dirty="0">
              <a:latin typeface="Source Sans Pro" panose="020B060402020202020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55311" y="2106765"/>
            <a:ext cx="290014" cy="290014"/>
          </a:xfrm>
          <a:prstGeom prst="ellips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ource Sans Pro" panose="020B0604020202020204" charset="0"/>
              </a:rPr>
              <a:t>3</a:t>
            </a:r>
            <a:endParaRPr lang="en-US" sz="1000" dirty="0">
              <a:latin typeface="Source Sans Pro" panose="020B060402020202020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37844" y="2446118"/>
            <a:ext cx="290014" cy="290014"/>
          </a:xfrm>
          <a:prstGeom prst="ellips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ource Sans Pro" panose="020B0604020202020204" charset="0"/>
              </a:rPr>
              <a:t>4</a:t>
            </a:r>
            <a:endParaRPr lang="en-US" sz="1000" dirty="0">
              <a:latin typeface="Source Sans Pro" panose="020B060402020202020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864394" y="2446118"/>
            <a:ext cx="290014" cy="290014"/>
          </a:xfrm>
          <a:prstGeom prst="ellips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ource Sans Pro" panose="020B0604020202020204" charset="0"/>
              </a:rPr>
              <a:t>5</a:t>
            </a:r>
            <a:endParaRPr lang="en-US" sz="1000" dirty="0">
              <a:latin typeface="Source Sans Pro" panose="020B060402020202020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546958" y="2775093"/>
            <a:ext cx="290014" cy="290014"/>
          </a:xfrm>
          <a:prstGeom prst="ellips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ource Sans Pro" panose="020B0604020202020204" charset="0"/>
              </a:rPr>
              <a:t>8</a:t>
            </a:r>
            <a:endParaRPr lang="en-US" sz="1000" dirty="0">
              <a:latin typeface="Source Sans Pro" panose="020B060402020202020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575775" y="2775093"/>
            <a:ext cx="290014" cy="290014"/>
          </a:xfrm>
          <a:prstGeom prst="ellips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ource Sans Pro" panose="020B0604020202020204" charset="0"/>
              </a:rPr>
              <a:t>6</a:t>
            </a:r>
            <a:endParaRPr lang="en-US" sz="1000" dirty="0">
              <a:latin typeface="Source Sans Pro" panose="020B060402020202020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54408" y="2775093"/>
            <a:ext cx="290014" cy="290014"/>
          </a:xfrm>
          <a:prstGeom prst="ellips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ource Sans Pro" panose="020B0604020202020204" charset="0"/>
              </a:rPr>
              <a:t>7</a:t>
            </a:r>
            <a:endParaRPr lang="en-US" sz="1000" dirty="0">
              <a:latin typeface="Source Sans Pro" panose="020B0604020202020204" charset="0"/>
            </a:endParaRPr>
          </a:p>
        </p:txBody>
      </p:sp>
      <p:cxnSp>
        <p:nvCxnSpPr>
          <p:cNvPr id="22" name="Straight Arrow Connector 21"/>
          <p:cNvCxnSpPr>
            <a:stCxn id="14" idx="4"/>
            <a:endCxn id="15" idx="0"/>
          </p:cNvCxnSpPr>
          <p:nvPr/>
        </p:nvCxnSpPr>
        <p:spPr>
          <a:xfrm>
            <a:off x="7009401" y="1652556"/>
            <a:ext cx="1768" cy="15622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6" idx="7"/>
          </p:cNvCxnSpPr>
          <p:nvPr/>
        </p:nvCxnSpPr>
        <p:spPr>
          <a:xfrm flipH="1">
            <a:off x="6802854" y="2056324"/>
            <a:ext cx="105780" cy="9291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7" idx="7"/>
          </p:cNvCxnSpPr>
          <p:nvPr/>
        </p:nvCxnSpPr>
        <p:spPr>
          <a:xfrm flipH="1">
            <a:off x="6485387" y="2354308"/>
            <a:ext cx="112395" cy="13428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5"/>
            <a:endCxn id="18" idx="1"/>
          </p:cNvCxnSpPr>
          <p:nvPr/>
        </p:nvCxnSpPr>
        <p:spPr>
          <a:xfrm>
            <a:off x="6802854" y="2354308"/>
            <a:ext cx="104012" cy="13428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20" idx="7"/>
          </p:cNvCxnSpPr>
          <p:nvPr/>
        </p:nvCxnSpPr>
        <p:spPr>
          <a:xfrm flipH="1">
            <a:off x="6823318" y="2693661"/>
            <a:ext cx="83547" cy="12390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5"/>
            <a:endCxn id="21" idx="1"/>
          </p:cNvCxnSpPr>
          <p:nvPr/>
        </p:nvCxnSpPr>
        <p:spPr>
          <a:xfrm>
            <a:off x="7111937" y="2693661"/>
            <a:ext cx="84943" cy="12390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906865" y="3348855"/>
            <a:ext cx="290014" cy="290014"/>
          </a:xfrm>
          <a:prstGeom prst="ellips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ource Sans Pro" panose="020B0604020202020204" charset="0"/>
              </a:rPr>
              <a:t>9</a:t>
            </a:r>
            <a:endParaRPr lang="en-US" sz="1000" dirty="0">
              <a:latin typeface="Source Sans Pro" panose="020B0604020202020204" charset="0"/>
            </a:endParaRPr>
          </a:p>
        </p:txBody>
      </p:sp>
      <p:cxnSp>
        <p:nvCxnSpPr>
          <p:cNvPr id="29" name="Curved Connector 28"/>
          <p:cNvCxnSpPr>
            <a:stCxn id="17" idx="4"/>
            <a:endCxn id="28" idx="2"/>
          </p:cNvCxnSpPr>
          <p:nvPr/>
        </p:nvCxnSpPr>
        <p:spPr>
          <a:xfrm rot="16200000" flipH="1">
            <a:off x="6265993" y="2852989"/>
            <a:ext cx="757730" cy="524014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5" idx="6"/>
            <a:endCxn id="19" idx="0"/>
          </p:cNvCxnSpPr>
          <p:nvPr/>
        </p:nvCxnSpPr>
        <p:spPr>
          <a:xfrm>
            <a:off x="7156176" y="1953788"/>
            <a:ext cx="535789" cy="821305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4"/>
            <a:endCxn id="28" idx="1"/>
          </p:cNvCxnSpPr>
          <p:nvPr/>
        </p:nvCxnSpPr>
        <p:spPr>
          <a:xfrm>
            <a:off x="6720782" y="3065107"/>
            <a:ext cx="228554" cy="32621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28" idx="7"/>
          </p:cNvCxnSpPr>
          <p:nvPr/>
        </p:nvCxnSpPr>
        <p:spPr>
          <a:xfrm flipH="1">
            <a:off x="7154408" y="3065107"/>
            <a:ext cx="145007" cy="32621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9" idx="4"/>
            <a:endCxn id="28" idx="6"/>
          </p:cNvCxnSpPr>
          <p:nvPr/>
        </p:nvCxnSpPr>
        <p:spPr>
          <a:xfrm rot="5400000">
            <a:off x="7230045" y="3031942"/>
            <a:ext cx="428755" cy="495086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30482" y="3843507"/>
            <a:ext cx="17361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E=11</a:t>
            </a:r>
          </a:p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N=9 </a:t>
            </a:r>
          </a:p>
          <a:p>
            <a:endParaRPr lang="en-US" i="1" dirty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(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) =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11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-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9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+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2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        = 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77307" y="3843509"/>
            <a:ext cx="29333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Kemungkinan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j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alur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 yang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terbentuk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: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P1 = 1-2-3-4-9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P2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1-2-3-5-6-9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P3 = 1-2-3-5-7-9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P4 = 1-2-8-9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Instrumentasi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12" name="Group 11"/>
          <p:cNvGrpSpPr/>
          <p:nvPr/>
        </p:nvGrpSpPr>
        <p:grpSpPr>
          <a:xfrm>
            <a:off x="1537504" y="1139999"/>
            <a:ext cx="4550780" cy="3782339"/>
            <a:chOff x="1062941" y="519103"/>
            <a:chExt cx="6610399" cy="56219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941" y="519103"/>
              <a:ext cx="5903089" cy="562199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382" t="1571"/>
            <a:stretch/>
          </p:blipFill>
          <p:spPr>
            <a:xfrm>
              <a:off x="3863339" y="1913781"/>
              <a:ext cx="3177541" cy="2798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382" t="1571"/>
            <a:stretch/>
          </p:blipFill>
          <p:spPr>
            <a:xfrm>
              <a:off x="4190999" y="2579490"/>
              <a:ext cx="3116581" cy="2744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1382" t="1571"/>
            <a:stretch/>
          </p:blipFill>
          <p:spPr>
            <a:xfrm>
              <a:off x="4495799" y="3656873"/>
              <a:ext cx="3177541" cy="27983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48080" y="1706023"/>
              <a:ext cx="3042919" cy="48759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60499" y="2335623"/>
              <a:ext cx="3035300" cy="48759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88159" y="3454290"/>
              <a:ext cx="3027681" cy="48759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7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br>
              <a:rPr lang="en-US" dirty="0" smtClean="0"/>
            </a:b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B</a:t>
            </a:r>
            <a:r>
              <a:rPr lang="en-US" sz="1800" dirty="0" err="1" smtClean="0">
                <a:latin typeface="Source Sans Pro" panose="020B0604020202020204" charset="0"/>
                <a:ea typeface="Roboto" panose="020B0604020202020204" charset="0"/>
              </a:rPr>
              <a:t>erbasis</a:t>
            </a:r>
            <a:r>
              <a:rPr lang="en-US" sz="1800" dirty="0" smtClean="0">
                <a:latin typeface="Source Sans Pro" panose="020B0604020202020204" charset="0"/>
                <a:ea typeface="Roboto" panose="020B0604020202020204" charset="0"/>
              </a:rPr>
              <a:t> web</a:t>
            </a:r>
          </a:p>
          <a:p>
            <a:r>
              <a:rPr lang="en-US" sz="1800" dirty="0" err="1" smtClean="0">
                <a:latin typeface="Source Sans Pro" panose="020B0604020202020204" charset="0"/>
                <a:ea typeface="Roboto" panose="020B0604020202020204" charset="0"/>
              </a:rPr>
              <a:t>Menggunakan</a:t>
            </a:r>
            <a:r>
              <a:rPr lang="en-US" sz="1800" dirty="0" smtClean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bahasa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pemrograman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smtClean="0">
                <a:latin typeface="Source Sans Pro" panose="020B0604020202020204" charset="0"/>
                <a:ea typeface="Roboto" panose="020B0604020202020204" charset="0"/>
              </a:rPr>
              <a:t>Java</a:t>
            </a:r>
          </a:p>
          <a:p>
            <a:r>
              <a:rPr lang="en-US" sz="1800" dirty="0" smtClean="0">
                <a:latin typeface="Source Sans Pro" panose="020B0604020202020204" charset="0"/>
                <a:ea typeface="Roboto" panose="020B0604020202020204" charset="0"/>
              </a:rPr>
              <a:t>Editor </a:t>
            </a:r>
            <a:r>
              <a:rPr lang="en-US" sz="1800" dirty="0" err="1" smtClean="0">
                <a:latin typeface="Source Sans Pro" panose="020B0604020202020204" charset="0"/>
                <a:ea typeface="Roboto" panose="020B0604020202020204" charset="0"/>
              </a:rPr>
              <a:t>menggunakan</a:t>
            </a:r>
            <a:r>
              <a:rPr lang="en-US" sz="1800" dirty="0" smtClean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smtClean="0">
                <a:latin typeface="Source Sans Pro" panose="020B0604020202020204" charset="0"/>
                <a:ea typeface="Roboto" panose="020B0604020202020204" charset="0"/>
              </a:rPr>
              <a:t>IDE Eclipse</a:t>
            </a:r>
          </a:p>
          <a:p>
            <a:r>
              <a:rPr lang="en-US" sz="1800" dirty="0" smtClean="0">
                <a:latin typeface="Source Sans Pro" panose="020B0604020202020204" charset="0"/>
                <a:ea typeface="Roboto" panose="020B0604020202020204" charset="0"/>
              </a:rPr>
              <a:t>CFG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akan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divisualisasikan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dengan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menggunakan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i="1" dirty="0">
                <a:latin typeface="Source Sans Pro" panose="020B0604020202020204" charset="0"/>
                <a:ea typeface="Roboto" panose="020B0604020202020204" charset="0"/>
              </a:rPr>
              <a:t>library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 smtClean="0">
                <a:latin typeface="Source Sans Pro" panose="020B0604020202020204" charset="0"/>
                <a:ea typeface="Roboto" panose="020B0604020202020204" charset="0"/>
              </a:rPr>
              <a:t>Graphviz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/>
            </a:r>
            <a:br>
              <a:rPr lang="en-US" sz="1800" dirty="0">
                <a:latin typeface="Source Sans Pro" panose="020B0604020202020204" charset="0"/>
                <a:ea typeface="Roboto" panose="020B0604020202020204" charset="0"/>
              </a:rPr>
            </a:br>
            <a:endParaRPr lang="en-US" sz="1800" dirty="0">
              <a:latin typeface="Source Sans Pro" panose="020B0604020202020204" charset="0"/>
              <a:ea typeface="Roboto" panose="020B0604020202020204" charset="0"/>
            </a:endParaRPr>
          </a:p>
          <a:p>
            <a:endParaRPr lang="en-US" sz="1800" dirty="0">
              <a:latin typeface="Source Sans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44" y="3627600"/>
            <a:ext cx="7843533" cy="22110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44425" y="2747826"/>
            <a:ext cx="8002032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4425" y="3863427"/>
            <a:ext cx="7521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DB7C4"/>
              </a:buClr>
              <a:buSzPct val="100000"/>
            </a:pP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M</a:t>
            </a:r>
            <a:r>
              <a:rPr lang="en-US" sz="1800" dirty="0" err="1" smtClean="0">
                <a:solidFill>
                  <a:srgbClr val="415665"/>
                </a:solidFill>
                <a:latin typeface="Source Sans Pro" panose="020B0604020202020204" charset="0"/>
              </a:rPr>
              <a:t>embandingkan</a:t>
            </a:r>
            <a:r>
              <a:rPr lang="en-US" sz="180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hasil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yang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dikeluarkan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oleh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sistem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dengan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pembangkitan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secara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manual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dari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segi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waktu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eksekusi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.</a:t>
            </a:r>
            <a:b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</a:br>
            <a:endParaRPr lang="en-US" sz="1800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6" name="Shape 228"/>
          <p:cNvGraphicFramePr/>
          <p:nvPr>
            <p:extLst>
              <p:ext uri="{D42A27DB-BD31-4B8C-83A1-F6EECF244321}">
                <p14:modId xmlns:p14="http://schemas.microsoft.com/office/powerpoint/2010/main" val="3530023228"/>
              </p:ext>
            </p:extLst>
          </p:nvPr>
        </p:nvGraphicFramePr>
        <p:xfrm>
          <a:off x="759441" y="922465"/>
          <a:ext cx="8172000" cy="4129900"/>
        </p:xfrm>
        <a:graphic>
          <a:graphicData uri="http://schemas.openxmlformats.org/drawingml/2006/table">
            <a:tbl>
              <a:tblPr>
                <a:noFill/>
                <a:tableStyleId>{CC1FC27E-6DFC-442C-912E-3FE1B70ECCED}</a:tableStyleId>
              </a:tblPr>
              <a:tblGrid>
                <a:gridCol w="313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  <a:gridCol w="252000"/>
              </a:tblGrid>
              <a:tr h="252000">
                <a:tc rowSpan="2"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err="1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Kegiatan</a:t>
                      </a:r>
                      <a:endParaRPr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Jul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50" dirty="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Agu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50" dirty="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50" dirty="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50" dirty="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Sep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50" dirty="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50" dirty="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50" dirty="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Okt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50" dirty="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50" dirty="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50" dirty="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Nov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50" dirty="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50" dirty="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50" dirty="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Des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50" dirty="0">
                        <a:solidFill>
                          <a:srgbClr val="0DB7C4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lang="en" sz="11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 err="1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Analisis</a:t>
                      </a:r>
                      <a:endParaRPr lang="en-US" sz="1100" dirty="0">
                        <a:solidFill>
                          <a:srgbClr val="415665"/>
                        </a:solidFill>
                        <a:effectLst/>
                        <a:latin typeface="Source Sans Pro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DB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 err="1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Perancangan</a:t>
                      </a:r>
                      <a:endParaRPr lang="en-US" sz="1100" dirty="0">
                        <a:solidFill>
                          <a:srgbClr val="415665"/>
                        </a:solidFill>
                        <a:effectLst/>
                        <a:latin typeface="Source Sans Pro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 err="1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Penyusunan</a:t>
                      </a:r>
                      <a:r>
                        <a:rPr lang="en-US" sz="1100" b="0" i="0" dirty="0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 Proposal </a:t>
                      </a:r>
                      <a:r>
                        <a:rPr lang="en-US" sz="1100" b="0" i="0" dirty="0" err="1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Skripsi</a:t>
                      </a:r>
                      <a:endParaRPr lang="en-US" sz="1100" dirty="0">
                        <a:solidFill>
                          <a:srgbClr val="415665"/>
                        </a:solidFill>
                        <a:effectLst/>
                        <a:latin typeface="Source Sans Pro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 err="1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Kolokium</a:t>
                      </a:r>
                      <a:endParaRPr lang="en-US" sz="1100" dirty="0">
                        <a:solidFill>
                          <a:srgbClr val="415665"/>
                        </a:solidFill>
                        <a:effectLst/>
                        <a:latin typeface="Source Sans Pro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 err="1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Perbaikan</a:t>
                      </a:r>
                      <a:r>
                        <a:rPr lang="en-US" sz="1100" b="0" i="0" dirty="0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 proposal</a:t>
                      </a:r>
                      <a:endParaRPr lang="en-US" sz="1100" dirty="0">
                        <a:solidFill>
                          <a:srgbClr val="415665"/>
                        </a:solidFill>
                        <a:effectLst/>
                        <a:latin typeface="Source Sans Pro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 err="1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Implementasi</a:t>
                      </a:r>
                      <a:endParaRPr lang="en-US" sz="1100" dirty="0">
                        <a:solidFill>
                          <a:srgbClr val="415665"/>
                        </a:solidFill>
                        <a:effectLst/>
                        <a:latin typeface="Source Sans Pro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 err="1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Pengujian</a:t>
                      </a:r>
                      <a:r>
                        <a:rPr lang="en-US" sz="1100" b="0" i="0" dirty="0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 </a:t>
                      </a:r>
                      <a:r>
                        <a:rPr lang="en-US" sz="1100" b="0" i="0" dirty="0" err="1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Sistem</a:t>
                      </a:r>
                      <a:endParaRPr lang="en-US" sz="1100" dirty="0">
                        <a:solidFill>
                          <a:srgbClr val="415665"/>
                        </a:solidFill>
                        <a:effectLst/>
                        <a:latin typeface="Source Sans Pro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 err="1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Penulisan</a:t>
                      </a:r>
                      <a:r>
                        <a:rPr lang="en-US" sz="1100" b="0" i="0" dirty="0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 draft </a:t>
                      </a:r>
                      <a:r>
                        <a:rPr lang="en-US" sz="1100" b="0" i="0" dirty="0" err="1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skripsi</a:t>
                      </a:r>
                      <a:endParaRPr lang="en-US" sz="1100" dirty="0">
                        <a:solidFill>
                          <a:srgbClr val="415665"/>
                        </a:solidFill>
                        <a:effectLst/>
                        <a:latin typeface="Source Sans Pro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415665"/>
                          </a:solidFill>
                          <a:effectLst/>
                          <a:latin typeface="Source Sans Pro" panose="020B0604020202020204" charset="0"/>
                        </a:rPr>
                        <a:t>Seminar</a:t>
                      </a:r>
                      <a:endParaRPr lang="en-US" sz="1100" dirty="0">
                        <a:solidFill>
                          <a:srgbClr val="415665"/>
                        </a:solidFill>
                        <a:effectLst/>
                        <a:latin typeface="Source Sans Pro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Perbaikan makalah </a:t>
                      </a:r>
                      <a:endParaRPr lang="en" sz="1100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Sidang Skripsi</a:t>
                      </a:r>
                      <a:endParaRPr lang="en" sz="1100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Perbaikan laporan</a:t>
                      </a:r>
                      <a:r>
                        <a:rPr lang="en" sz="1100" baseline="0" dirty="0" smtClean="0">
                          <a:solidFill>
                            <a:srgbClr val="415665"/>
                          </a:solidFill>
                          <a:latin typeface="Source Sans Pro" panose="020B0604020202020204" charset="0"/>
                          <a:ea typeface="Source Sans Pro"/>
                          <a:cs typeface="Source Sans Pro"/>
                          <a:sym typeface="Source Sans Pro"/>
                        </a:rPr>
                        <a:t> penelitian</a:t>
                      </a:r>
                      <a:endParaRPr lang="en" sz="1100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solidFill>
                          <a:srgbClr val="415665"/>
                        </a:solidFill>
                        <a:latin typeface="Source Sans Pro" panose="020B0604020202020204" charset="0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41" y="701356"/>
            <a:ext cx="7843533" cy="22110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63222" y="-178418"/>
            <a:ext cx="8002032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/>
              <a:t>Rencana Jadwal 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669524" y="811910"/>
            <a:ext cx="8529637" cy="3568700"/>
          </a:xfrm>
        </p:spPr>
        <p:txBody>
          <a:bodyPr/>
          <a:lstStyle/>
          <a:p>
            <a:pPr marL="357188" indent="-3571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/>
              <a:t>Arkeman</a:t>
            </a:r>
            <a:r>
              <a:rPr lang="en-US" sz="1200" dirty="0"/>
              <a:t>, </a:t>
            </a:r>
            <a:r>
              <a:rPr lang="en-US" sz="1200" dirty="0" smtClean="0"/>
              <a:t>Y, </a:t>
            </a:r>
            <a:r>
              <a:rPr lang="en-US" sz="1200" dirty="0" err="1"/>
              <a:t>Herdiyeni</a:t>
            </a:r>
            <a:r>
              <a:rPr lang="en-US" sz="1200" dirty="0"/>
              <a:t>, Y, </a:t>
            </a:r>
            <a:r>
              <a:rPr lang="en-US" sz="1200" dirty="0" err="1"/>
              <a:t>Hermadi</a:t>
            </a:r>
            <a:r>
              <a:rPr lang="en-US" sz="1200" dirty="0"/>
              <a:t>,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Laxmi</a:t>
            </a:r>
            <a:r>
              <a:rPr lang="en-US" sz="1200" dirty="0"/>
              <a:t>, </a:t>
            </a:r>
            <a:r>
              <a:rPr lang="en-US" sz="1200" dirty="0" smtClean="0"/>
              <a:t>GF</a:t>
            </a:r>
            <a:r>
              <a:rPr lang="en-US" sz="1200" dirty="0"/>
              <a:t>. 2014. </a:t>
            </a:r>
            <a:r>
              <a:rPr lang="en-US" sz="1200" i="1" dirty="0" err="1"/>
              <a:t>Algoritma</a:t>
            </a:r>
            <a:r>
              <a:rPr lang="en-US" sz="1200" i="1" dirty="0"/>
              <a:t> </a:t>
            </a:r>
            <a:r>
              <a:rPr lang="en-US" sz="1200" i="1" dirty="0" err="1"/>
              <a:t>Genetika</a:t>
            </a:r>
            <a:r>
              <a:rPr lang="en-US" sz="1200" i="1" dirty="0"/>
              <a:t> </a:t>
            </a:r>
            <a:r>
              <a:rPr lang="en-US" sz="1200" i="1" dirty="0" err="1"/>
              <a:t>Tujuan</a:t>
            </a:r>
            <a:r>
              <a:rPr lang="en-US" sz="1200" i="1" dirty="0"/>
              <a:t> </a:t>
            </a:r>
            <a:r>
              <a:rPr lang="en-US" sz="1200" i="1" dirty="0" err="1"/>
              <a:t>Jamak</a:t>
            </a:r>
            <a:r>
              <a:rPr lang="en-US" sz="1200" i="1" dirty="0"/>
              <a:t> (</a:t>
            </a:r>
            <a:r>
              <a:rPr lang="en-US" sz="1200" i="1" dirty="0" err="1"/>
              <a:t>MultiObjective</a:t>
            </a:r>
            <a:r>
              <a:rPr lang="en-US" sz="1200" i="1" dirty="0"/>
              <a:t> Genetic </a:t>
            </a:r>
            <a:r>
              <a:rPr lang="en-US" sz="1200" i="1" dirty="0" smtClean="0"/>
              <a:t>Algorithm</a:t>
            </a:r>
            <a:r>
              <a:rPr lang="en-US" sz="1200" dirty="0"/>
              <a:t>. IPB </a:t>
            </a:r>
            <a:r>
              <a:rPr lang="en-US" sz="1200" dirty="0" smtClean="0"/>
              <a:t>Press.</a:t>
            </a:r>
          </a:p>
          <a:p>
            <a:pPr marL="357188" indent="-3571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 smtClean="0"/>
              <a:t>Basu</a:t>
            </a:r>
            <a:r>
              <a:rPr lang="en-US" sz="1200" dirty="0"/>
              <a:t>, A. 2015. </a:t>
            </a:r>
            <a:r>
              <a:rPr lang="en-US" sz="1200" i="1" dirty="0"/>
              <a:t>Software Quality Assurance, </a:t>
            </a:r>
            <a:r>
              <a:rPr lang="en-US" sz="1200" i="1" dirty="0" smtClean="0"/>
              <a:t>Testing and </a:t>
            </a:r>
            <a:r>
              <a:rPr lang="en-US" sz="1200" i="1" dirty="0"/>
              <a:t>Metrics</a:t>
            </a:r>
            <a:r>
              <a:rPr lang="en-US" sz="1200" dirty="0"/>
              <a:t>. PHI Learning </a:t>
            </a:r>
            <a:r>
              <a:rPr lang="en-US" sz="1200" dirty="0" err="1"/>
              <a:t>Privat</a:t>
            </a:r>
            <a:r>
              <a:rPr lang="en-US" sz="1200" dirty="0"/>
              <a:t> Limited. [Internet</a:t>
            </a:r>
            <a:r>
              <a:rPr lang="en-US" sz="1200" dirty="0" smtClean="0"/>
              <a:t>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14/8/2017 ].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: 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books.google.co.id/books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 smtClean="0"/>
              <a:t>Hermadi</a:t>
            </a:r>
            <a:r>
              <a:rPr lang="en-US" sz="1200" dirty="0"/>
              <a:t>, I. 2015. “Path Testing using Genetic Algorithm”. </a:t>
            </a:r>
            <a:r>
              <a:rPr lang="en-US" sz="1200" dirty="0" err="1"/>
              <a:t>Disertasi</a:t>
            </a:r>
            <a:r>
              <a:rPr lang="en-US" sz="1200" dirty="0"/>
              <a:t>. University of New South </a:t>
            </a:r>
            <a:r>
              <a:rPr lang="en-US" sz="1200" dirty="0" smtClean="0"/>
              <a:t>Wales.</a:t>
            </a:r>
          </a:p>
          <a:p>
            <a:pPr marL="357188" indent="-3571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/>
              <a:t>Khan</a:t>
            </a:r>
            <a:r>
              <a:rPr lang="en-US" sz="1200" dirty="0"/>
              <a:t>, M E. 2011. “Different Approaches to White </a:t>
            </a:r>
            <a:r>
              <a:rPr lang="en-US" sz="1200" dirty="0" smtClean="0"/>
              <a:t>Box Testing </a:t>
            </a:r>
            <a:r>
              <a:rPr lang="en-US" sz="1200" dirty="0"/>
              <a:t>Technique for Finding Errors” </a:t>
            </a:r>
            <a:r>
              <a:rPr lang="en-US" sz="1200" dirty="0" err="1"/>
              <a:t>dalam</a:t>
            </a:r>
            <a:r>
              <a:rPr lang="en-US" sz="1200" dirty="0"/>
              <a:t>: </a:t>
            </a:r>
            <a:r>
              <a:rPr lang="en-US" sz="1200" i="1" dirty="0"/>
              <a:t>International Journal of Software Engineering </a:t>
            </a:r>
            <a:r>
              <a:rPr lang="en-US" sz="1200" i="1" dirty="0" smtClean="0"/>
              <a:t>and Its </a:t>
            </a:r>
            <a:r>
              <a:rPr lang="en-US" sz="1200" i="1" dirty="0"/>
              <a:t>Applications </a:t>
            </a:r>
            <a:r>
              <a:rPr lang="en-US" sz="1200" dirty="0"/>
              <a:t>5, p. 3.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21/8/2017 ].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: http://</a:t>
            </a:r>
            <a:r>
              <a:rPr lang="en-US" sz="1200" dirty="0" smtClean="0"/>
              <a:t>www.sersc.org/journals/IJSEIA/vol5_no32011/1.pdf.</a:t>
            </a:r>
          </a:p>
          <a:p>
            <a:pPr marL="357188" indent="-3571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/>
              <a:t>Kumar</a:t>
            </a:r>
            <a:r>
              <a:rPr lang="en-US" sz="1200" dirty="0"/>
              <a:t>, D </a:t>
            </a:r>
            <a:r>
              <a:rPr lang="en-US" sz="1200" dirty="0" err="1"/>
              <a:t>dan</a:t>
            </a:r>
            <a:r>
              <a:rPr lang="en-US" sz="1200" dirty="0"/>
              <a:t> Mishra, K </a:t>
            </a:r>
            <a:r>
              <a:rPr lang="en-US" sz="1200" dirty="0" err="1"/>
              <a:t>K</a:t>
            </a:r>
            <a:r>
              <a:rPr lang="en-US" sz="1200" dirty="0"/>
              <a:t>. 2016. “The Impacts of </a:t>
            </a:r>
            <a:r>
              <a:rPr lang="en-US" sz="1200" dirty="0" smtClean="0"/>
              <a:t>Test Automation </a:t>
            </a:r>
            <a:r>
              <a:rPr lang="en-US" sz="1200" dirty="0"/>
              <a:t>on Software’s Cost, Quality and </a:t>
            </a:r>
            <a:r>
              <a:rPr lang="en-US" sz="1200" dirty="0" smtClean="0"/>
              <a:t>Time to </a:t>
            </a:r>
            <a:r>
              <a:rPr lang="en-US" sz="1200" dirty="0"/>
              <a:t>Market” </a:t>
            </a:r>
            <a:r>
              <a:rPr lang="en-US" sz="1200" dirty="0" err="1"/>
              <a:t>dalam</a:t>
            </a:r>
            <a:r>
              <a:rPr lang="en-US" sz="1200" dirty="0"/>
              <a:t>: </a:t>
            </a:r>
            <a:r>
              <a:rPr lang="en-US" sz="1200" i="1" dirty="0"/>
              <a:t>Procedia Computer Science </a:t>
            </a:r>
            <a:r>
              <a:rPr lang="en-US" sz="1200" dirty="0" smtClean="0"/>
              <a:t>79, pp</a:t>
            </a:r>
            <a:r>
              <a:rPr lang="en-US" sz="1200" dirty="0"/>
              <a:t>. 8–15.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20/8/2017 </a:t>
            </a:r>
            <a:r>
              <a:rPr lang="en-US" sz="1200" dirty="0" smtClean="0"/>
              <a:t>].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www.sciencedirect.com/science/article/pii/S1877050916001277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smtClean="0"/>
              <a:t>Myers</a:t>
            </a:r>
            <a:r>
              <a:rPr lang="en-US" sz="1200" dirty="0"/>
              <a:t>, G J, Sandler, C,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Badgett</a:t>
            </a:r>
            <a:r>
              <a:rPr lang="en-US" sz="1200" dirty="0"/>
              <a:t>, T. 2012. </a:t>
            </a:r>
            <a:r>
              <a:rPr lang="en-US" sz="1200" i="1" dirty="0"/>
              <a:t>The Art </a:t>
            </a:r>
            <a:r>
              <a:rPr lang="en-US" sz="1200" i="1" dirty="0" smtClean="0"/>
              <a:t>of Software </a:t>
            </a:r>
            <a:r>
              <a:rPr lang="en-US" sz="1200" i="1" dirty="0"/>
              <a:t>Testing</a:t>
            </a:r>
            <a:r>
              <a:rPr lang="en-US" sz="1200" dirty="0"/>
              <a:t>. John Willey </a:t>
            </a:r>
            <a:r>
              <a:rPr lang="en-US" sz="1200" dirty="0" err="1"/>
              <a:t>dan</a:t>
            </a:r>
            <a:r>
              <a:rPr lang="en-US" sz="1200" dirty="0"/>
              <a:t> Sons, </a:t>
            </a:r>
            <a:r>
              <a:rPr lang="en-US" sz="1200" dirty="0" err="1"/>
              <a:t>Inc</a:t>
            </a:r>
            <a:r>
              <a:rPr lang="en-US" sz="1200" dirty="0"/>
              <a:t>, Hoboken, New York.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</a:t>
            </a:r>
            <a:r>
              <a:rPr lang="en-US" sz="1200" dirty="0" smtClean="0"/>
              <a:t>14/8/2017 </a:t>
            </a:r>
            <a:r>
              <a:rPr lang="en-US" sz="1200" dirty="0"/>
              <a:t>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: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books.google.co.id/books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 smtClean="0"/>
              <a:t>Tikir</a:t>
            </a:r>
            <a:r>
              <a:rPr lang="en-US" sz="1200" dirty="0"/>
              <a:t>, M </a:t>
            </a:r>
            <a:r>
              <a:rPr lang="en-US" sz="1200" dirty="0" err="1"/>
              <a:t>M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Hollingsworth, J K. 2011. “</a:t>
            </a:r>
            <a:r>
              <a:rPr lang="en-US" sz="1200" dirty="0" smtClean="0"/>
              <a:t>Efficient Instrumentation </a:t>
            </a:r>
            <a:r>
              <a:rPr lang="en-US" sz="1200" dirty="0"/>
              <a:t>for Code Coverage Testing” </a:t>
            </a:r>
            <a:r>
              <a:rPr lang="en-US" sz="1200" dirty="0" err="1" smtClean="0"/>
              <a:t>dalam</a:t>
            </a:r>
            <a:r>
              <a:rPr lang="en-US" sz="1200" dirty="0" smtClean="0"/>
              <a:t>: </a:t>
            </a:r>
            <a:r>
              <a:rPr lang="en-US" sz="1200" i="1" dirty="0" smtClean="0"/>
              <a:t>International </a:t>
            </a:r>
            <a:r>
              <a:rPr lang="en-US" sz="1200" i="1" dirty="0"/>
              <a:t>Journal of Software Engineering </a:t>
            </a:r>
            <a:r>
              <a:rPr lang="en-US" sz="1200" i="1" dirty="0" smtClean="0"/>
              <a:t>and Its </a:t>
            </a:r>
            <a:r>
              <a:rPr lang="en-US" sz="1200" i="1" dirty="0"/>
              <a:t>Applications</a:t>
            </a:r>
            <a:r>
              <a:rPr lang="en-US" sz="1200" dirty="0"/>
              <a:t>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</a:t>
            </a:r>
            <a:r>
              <a:rPr lang="en-US" sz="1200" dirty="0" smtClean="0"/>
              <a:t>21/8/2017 </a:t>
            </a:r>
            <a:r>
              <a:rPr lang="en-US" sz="1200" dirty="0"/>
              <a:t>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: https : / / www </a:t>
            </a:r>
            <a:r>
              <a:rPr lang="en-US" sz="1200" dirty="0" smtClean="0"/>
              <a:t>.researchgate.net/publication/2835608_Efficient_Instrumentation_for_Code_Coverage_Testing </a:t>
            </a:r>
          </a:p>
          <a:p>
            <a:pPr marL="357188" indent="-35718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Watson, A H </a:t>
            </a:r>
            <a:r>
              <a:rPr lang="en-US" sz="1200" dirty="0" err="1"/>
              <a:t>dan</a:t>
            </a:r>
            <a:r>
              <a:rPr lang="en-US" sz="1200" dirty="0"/>
              <a:t> McCabe, T J. 1996. “Structured Testing: A Testing Methodology Using the </a:t>
            </a:r>
            <a:r>
              <a:rPr lang="en-US" sz="1200" dirty="0" err="1" smtClean="0"/>
              <a:t>Cyclomatic</a:t>
            </a:r>
            <a:r>
              <a:rPr lang="en-US" sz="1200" dirty="0"/>
              <a:t> </a:t>
            </a:r>
            <a:r>
              <a:rPr lang="en-US" sz="1200" dirty="0" smtClean="0"/>
              <a:t>Complexity </a:t>
            </a:r>
            <a:r>
              <a:rPr lang="en-US" sz="1200" dirty="0"/>
              <a:t>Metric)” </a:t>
            </a:r>
            <a:r>
              <a:rPr lang="en-US" sz="1200" dirty="0" err="1"/>
              <a:t>dalam</a:t>
            </a:r>
            <a:r>
              <a:rPr lang="en-US" sz="1200" dirty="0"/>
              <a:t>: </a:t>
            </a:r>
            <a:r>
              <a:rPr lang="en-US" sz="1200" i="1" dirty="0"/>
              <a:t>NIST Special Publication</a:t>
            </a:r>
            <a:r>
              <a:rPr lang="en-US" sz="1200" dirty="0"/>
              <a:t>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14/8/2017 ].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/>
              <a:t>dari</a:t>
            </a:r>
            <a:r>
              <a:rPr lang="en-US" sz="1200" dirty="0"/>
              <a:t>: http : / / www . </a:t>
            </a:r>
            <a:r>
              <a:rPr lang="en-US" sz="1200" dirty="0" err="1"/>
              <a:t>mccabe</a:t>
            </a:r>
            <a:r>
              <a:rPr lang="en-US" sz="1200" dirty="0"/>
              <a:t> . com </a:t>
            </a:r>
            <a:r>
              <a:rPr lang="en-US" sz="1200" dirty="0" smtClean="0"/>
              <a:t>/pdf/mccabe-nist235r.pdf</a:t>
            </a:r>
            <a:r>
              <a:rPr lang="en-US" sz="1200" dirty="0"/>
              <a:t>.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41" y="701356"/>
            <a:ext cx="7843533" cy="22110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63222" y="-178418"/>
            <a:ext cx="5280403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smtClean="0"/>
              <a:t>DAFTAR PUSTAKA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86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363" name="Shape 363"/>
          <p:cNvSpPr txBox="1">
            <a:spLocks noGrp="1"/>
          </p:cNvSpPr>
          <p:nvPr>
            <p:ph type="title" idx="4294967295"/>
          </p:nvPr>
        </p:nvSpPr>
        <p:spPr>
          <a:xfrm>
            <a:off x="5256513" y="957323"/>
            <a:ext cx="3194050" cy="11398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TERIMA</a:t>
            </a:r>
            <a:br>
              <a:rPr lang="en" sz="6000" dirty="0" smtClean="0"/>
            </a:br>
            <a:r>
              <a:rPr lang="en" sz="6000" dirty="0" smtClean="0"/>
              <a:t>KASIH</a:t>
            </a:r>
            <a:endParaRPr lang="en" sz="6000" dirty="0"/>
          </a:p>
        </p:txBody>
      </p:sp>
      <p:sp>
        <p:nvSpPr>
          <p:cNvPr id="364" name="Shape 364"/>
          <p:cNvSpPr txBox="1">
            <a:spLocks noGrp="1"/>
          </p:cNvSpPr>
          <p:nvPr>
            <p:ph type="body" idx="4294967295"/>
          </p:nvPr>
        </p:nvSpPr>
        <p:spPr>
          <a:xfrm>
            <a:off x="5164438" y="4046862"/>
            <a:ext cx="3378200" cy="81450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SzPct val="100000"/>
              <a:buNone/>
            </a:pPr>
            <a:r>
              <a:rPr lang="en" sz="1800" b="1" dirty="0" smtClean="0"/>
              <a:t>Raden Asri Ramadhina Fitriani</a:t>
            </a:r>
          </a:p>
          <a:p>
            <a:pPr marL="114300" lvl="0" rtl="0">
              <a:spcBef>
                <a:spcPts val="0"/>
              </a:spcBef>
              <a:buSzPct val="100000"/>
              <a:buNone/>
            </a:pPr>
            <a:r>
              <a:rPr lang="en" sz="1800" dirty="0" smtClean="0"/>
              <a:t>radenasrirf@gmail.com</a:t>
            </a:r>
            <a:endParaRPr lang="en" sz="1800" dirty="0"/>
          </a:p>
        </p:txBody>
      </p:sp>
      <p:pic>
        <p:nvPicPr>
          <p:cNvPr id="365" name="Shape 365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499" cy="40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608831" y="1670303"/>
            <a:ext cx="4750423" cy="3255671"/>
          </a:xfrm>
        </p:spPr>
        <p:txBody>
          <a:bodyPr/>
          <a:lstStyle/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seharusnya</a:t>
            </a:r>
            <a:r>
              <a:rPr lang="en-US" sz="2000" dirty="0"/>
              <a:t> </a:t>
            </a:r>
            <a:r>
              <a:rPr lang="en-US" sz="2000" dirty="0" err="1" smtClean="0"/>
              <a:t>dilakukan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kepercayaan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berfungsi</a:t>
            </a:r>
            <a:r>
              <a:rPr lang="en-US" sz="2000" dirty="0"/>
              <a:t>/</a:t>
            </a:r>
            <a:r>
              <a:rPr lang="en-US" sz="2000" dirty="0" err="1"/>
              <a:t>berperilaku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160E6-AFB4-41D4-AAA3-32C5F66AE599}" type="slidenum">
              <a:rPr lang="en-US" smtClean="0"/>
              <a:t>1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0960" y="2362200"/>
            <a:ext cx="2543200" cy="256377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04" y="2781300"/>
            <a:ext cx="1399333" cy="16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39" y="3361408"/>
            <a:ext cx="3226914" cy="1405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5" y="3361408"/>
            <a:ext cx="3373594" cy="1405664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872846" y="1554427"/>
            <a:ext cx="3638194" cy="11379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None/>
            </a:pPr>
            <a:r>
              <a:rPr lang="en-US" sz="1800" b="1" dirty="0" smtClean="0"/>
              <a:t>BLACK BOX TESTING</a:t>
            </a:r>
          </a:p>
          <a:p>
            <a:pPr>
              <a:buNone/>
            </a:pPr>
            <a:r>
              <a:rPr lang="en-US" sz="1600" dirty="0" err="1" smtClean="0"/>
              <a:t>Melakukan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pengujian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cara</a:t>
            </a:r>
            <a:r>
              <a:rPr lang="en-US" sz="1600" dirty="0" smtClean="0"/>
              <a:t> </a:t>
            </a:r>
            <a:r>
              <a:rPr lang="en-US" sz="1600" dirty="0" err="1" smtClean="0"/>
              <a:t>memeriksa</a:t>
            </a:r>
            <a:r>
              <a:rPr lang="en-US" sz="1600" dirty="0" smtClean="0"/>
              <a:t> </a:t>
            </a:r>
            <a:r>
              <a:rPr lang="en-US" sz="1600" dirty="0" err="1" smtClean="0"/>
              <a:t>fungsionalitas</a:t>
            </a:r>
            <a:r>
              <a:rPr lang="en-US" sz="1600" dirty="0" smtClean="0"/>
              <a:t> </a:t>
            </a:r>
            <a:r>
              <a:rPr lang="en-US" sz="1600" dirty="0" err="1" smtClean="0"/>
              <a:t>apakah</a:t>
            </a:r>
            <a:r>
              <a:rPr lang="en-US" sz="1600" dirty="0" smtClean="0"/>
              <a:t> output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ditentukan</a:t>
            </a:r>
            <a:endParaRPr lang="en-US" sz="16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963600" y="1704677"/>
            <a:ext cx="3744225" cy="11379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800" b="1" kern="0" dirty="0" smtClean="0">
                <a:solidFill>
                  <a:srgbClr val="415665"/>
                </a:solidFill>
                <a:latin typeface="Source Sans Pro" panose="020B0604020202020204" charset="0"/>
              </a:rPr>
              <a:t>WHITE BOX TESTING</a:t>
            </a:r>
          </a:p>
          <a:p>
            <a:r>
              <a:rPr lang="en-US" sz="16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Melakukan</a:t>
            </a:r>
            <a:r>
              <a:rPr lang="en-US" sz="16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6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pengujian</a:t>
            </a:r>
            <a:r>
              <a:rPr lang="en-US" sz="16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6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dengan</a:t>
            </a:r>
            <a:r>
              <a:rPr lang="en-US" sz="16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6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cara</a:t>
            </a:r>
            <a:r>
              <a:rPr lang="en-US" sz="16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6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memeriksa</a:t>
            </a:r>
            <a:r>
              <a:rPr lang="en-US" sz="16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6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struktur</a:t>
            </a:r>
            <a:r>
              <a:rPr lang="en-US" sz="16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internal </a:t>
            </a:r>
            <a:r>
              <a:rPr lang="en-US" sz="16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dan</a:t>
            </a:r>
            <a:r>
              <a:rPr lang="en-US" sz="16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6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alur</a:t>
            </a:r>
            <a:r>
              <a:rPr lang="en-US" sz="16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6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logika</a:t>
            </a:r>
            <a:r>
              <a:rPr lang="en-US" sz="16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(proses) </a:t>
            </a:r>
            <a:r>
              <a:rPr lang="en-US" sz="16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sebuah</a:t>
            </a:r>
            <a:r>
              <a:rPr lang="en-US" sz="16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6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perangkat</a:t>
            </a:r>
            <a:r>
              <a:rPr lang="en-US" sz="16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6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lunak</a:t>
            </a:r>
            <a:r>
              <a:rPr lang="en-US" sz="16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.  </a:t>
            </a:r>
            <a:endParaRPr lang="en-US" sz="1600" kern="0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Shape 263"/>
          <p:cNvSpPr txBox="1">
            <a:spLocks/>
          </p:cNvSpPr>
          <p:nvPr/>
        </p:nvSpPr>
        <p:spPr>
          <a:xfrm>
            <a:off x="1783907" y="2617589"/>
            <a:ext cx="5785799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lang="en" sz="9600" dirty="0"/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5905968" y="2040688"/>
            <a:ext cx="3327476" cy="16718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pengujian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" sz="1800" dirty="0" smtClean="0"/>
              <a:t>(</a:t>
            </a:r>
            <a:r>
              <a:rPr lang="en-US" sz="1800" dirty="0"/>
              <a:t>Kumar </a:t>
            </a:r>
            <a:r>
              <a:rPr lang="en-US" sz="1800" dirty="0" err="1"/>
              <a:t>dan</a:t>
            </a:r>
            <a:r>
              <a:rPr lang="en-US" sz="1800" dirty="0"/>
              <a:t> Mishra 2016) </a:t>
            </a:r>
            <a:endParaRPr lang="en" sz="1800" dirty="0"/>
          </a:p>
        </p:txBody>
      </p:sp>
      <p:sp>
        <p:nvSpPr>
          <p:cNvPr id="10" name="Shape 264"/>
          <p:cNvSpPr txBox="1">
            <a:spLocks/>
          </p:cNvSpPr>
          <p:nvPr/>
        </p:nvSpPr>
        <p:spPr>
          <a:xfrm>
            <a:off x="1783907" y="1785248"/>
            <a:ext cx="2231018" cy="510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524110249"/>
              </p:ext>
            </p:extLst>
          </p:nvPr>
        </p:nvGraphicFramePr>
        <p:xfrm>
          <a:off x="1211346" y="1857222"/>
          <a:ext cx="4298066" cy="290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4693405" y="2381804"/>
            <a:ext cx="1212563" cy="450690"/>
            <a:chOff x="4319481" y="879676"/>
            <a:chExt cx="1212563" cy="450690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4319481" y="879676"/>
              <a:ext cx="947000" cy="45069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66481" y="879676"/>
              <a:ext cx="26556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1459370" y="1645158"/>
            <a:ext cx="4211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415665"/>
                </a:solidFill>
                <a:latin typeface="Source Sans Pro" panose="020B0604020202020204" charset="0"/>
              </a:rPr>
              <a:t>Pemakaian</a:t>
            </a:r>
            <a:r>
              <a:rPr lang="en-US" b="1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rgbClr val="415665"/>
                </a:solidFill>
                <a:latin typeface="Source Sans Pro" panose="020B0604020202020204" charset="0"/>
              </a:rPr>
              <a:t>Biaya</a:t>
            </a:r>
            <a:r>
              <a:rPr lang="en-US" b="1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rgbClr val="415665"/>
                </a:solidFill>
                <a:latin typeface="Source Sans Pro" panose="020B0604020202020204" charset="0"/>
              </a:rPr>
              <a:t>Pengembangan</a:t>
            </a:r>
            <a:r>
              <a:rPr lang="en-US" b="1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rgbClr val="415665"/>
                </a:solidFill>
                <a:latin typeface="Source Sans Pro" panose="020B0604020202020204" charset="0"/>
              </a:rPr>
              <a:t>Perangkat</a:t>
            </a:r>
            <a:r>
              <a:rPr lang="en-US" b="1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rgbClr val="415665"/>
                </a:solidFill>
                <a:latin typeface="Source Sans Pro" panose="020B0604020202020204" charset="0"/>
              </a:rPr>
              <a:t>Lunak</a:t>
            </a:r>
            <a:endParaRPr lang="en-US" b="1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5" y="1277248"/>
            <a:ext cx="8002032" cy="3479947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000" dirty="0" err="1"/>
              <a:t>Hermadi</a:t>
            </a:r>
            <a:r>
              <a:rPr lang="en-US" sz="2000" dirty="0"/>
              <a:t> (2015)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membangkitkan</a:t>
            </a:r>
            <a:r>
              <a:rPr lang="en-US" sz="2000" dirty="0"/>
              <a:t> data </a:t>
            </a:r>
            <a:r>
              <a:rPr lang="en-US" sz="2000" dirty="0" err="1"/>
              <a:t>uji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pengujian</a:t>
            </a:r>
            <a:r>
              <a:rPr lang="en-US" sz="2000" dirty="0" smtClean="0"/>
              <a:t> </a:t>
            </a:r>
            <a:r>
              <a:rPr lang="en-US" sz="2000" dirty="0" err="1" smtClean="0"/>
              <a:t>jalur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genetika</a:t>
            </a:r>
            <a:r>
              <a:rPr lang="en-US" sz="2000" dirty="0" smtClean="0"/>
              <a:t>. </a:t>
            </a:r>
          </a:p>
          <a:p>
            <a:pPr>
              <a:spcAft>
                <a:spcPts val="1200"/>
              </a:spcAft>
              <a:buNone/>
            </a:pPr>
            <a:r>
              <a:rPr lang="en-US" sz="2000" i="1" dirty="0" err="1" smtClean="0"/>
              <a:t>Pembangkitan</a:t>
            </a:r>
            <a:r>
              <a:rPr lang="en-US" sz="2000" i="1" dirty="0" smtClean="0"/>
              <a:t> Control </a:t>
            </a:r>
            <a:r>
              <a:rPr lang="en-US" sz="2000" i="1" dirty="0"/>
              <a:t>flow Graph </a:t>
            </a:r>
            <a:r>
              <a:rPr lang="en-US" sz="2000" dirty="0"/>
              <a:t>(CFG)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instrumentasi</a:t>
            </a:r>
            <a:r>
              <a:rPr lang="en-US" sz="2000" dirty="0"/>
              <a:t>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smtClean="0"/>
              <a:t>manual </a:t>
            </a:r>
          </a:p>
          <a:p>
            <a:pPr lvl="0"/>
            <a:endParaRPr lang="en-US" sz="2000" dirty="0">
              <a:latin typeface="Source Sans Pro" panose="020B0604020202020204" charset="0"/>
            </a:endParaRPr>
          </a:p>
          <a:p>
            <a:pPr lvl="0"/>
            <a:endParaRPr lang="en-US" sz="2000" dirty="0">
              <a:latin typeface="Source Sans Pro" panose="020B060402020202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604020202020204" charset="0"/>
            </a:endParaRPr>
          </a:p>
          <a:p>
            <a:pPr>
              <a:spcAft>
                <a:spcPts val="1200"/>
              </a:spcAft>
              <a:buNone/>
            </a:pPr>
            <a:endParaRPr lang="en-US" sz="2000" dirty="0"/>
          </a:p>
          <a:p>
            <a:pPr>
              <a:spcAft>
                <a:spcPts val="1200"/>
              </a:spcAft>
              <a:buNone/>
            </a:pPr>
            <a:endParaRPr lang="en-US" sz="2000" dirty="0" smtClean="0"/>
          </a:p>
          <a:p>
            <a:pPr marL="342900" indent="-342900"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343" y="2649314"/>
            <a:ext cx="4808114" cy="24006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4425" y="2649314"/>
            <a:ext cx="343820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  <a:buClr>
                <a:srgbClr val="0DB7C4"/>
              </a:buClr>
              <a:buSzPct val="100000"/>
            </a:pPr>
            <a:endParaRPr lang="en-US" sz="2000" dirty="0">
              <a:solidFill>
                <a:srgbClr val="415665"/>
              </a:solidFill>
              <a:latin typeface="Source Sans Pro"/>
              <a:sym typeface="Source Sans Pro"/>
            </a:endParaRPr>
          </a:p>
          <a:p>
            <a:pPr lvl="0">
              <a:buClr>
                <a:srgbClr val="0DB7C4"/>
              </a:buClr>
              <a:buSzPct val="100000"/>
            </a:pP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Otomasi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 proses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tersebut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dapat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 </a:t>
            </a:r>
          </a:p>
          <a:p>
            <a:pPr marL="342900" lvl="0" indent="-342900">
              <a:buClr>
                <a:srgbClr val="0DB7C4"/>
              </a:buClr>
              <a:buSzPct val="100000"/>
              <a:buFont typeface="Source Sans Pro"/>
              <a:buChar char="▹"/>
            </a:pP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Mempercepat</a:t>
            </a:r>
            <a:endParaRPr lang="en-US" sz="2000" dirty="0">
              <a:solidFill>
                <a:srgbClr val="415665"/>
              </a:solidFill>
              <a:latin typeface="Source Sans Pro" panose="020B0604020202020204" charset="0"/>
              <a:sym typeface="Source Sans Pro"/>
            </a:endParaRPr>
          </a:p>
          <a:p>
            <a:pPr marL="342900" lvl="0" indent="-342900">
              <a:buClr>
                <a:srgbClr val="0DB7C4"/>
              </a:buClr>
              <a:buSzPct val="100000"/>
              <a:buFont typeface="Source Sans Pro"/>
              <a:buChar char="▹"/>
            </a:pP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Mengurangi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kerawanan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akan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kesalahan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. </a:t>
            </a:r>
            <a:br>
              <a:rPr lang="en-US" sz="2000" dirty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</a:br>
            <a:endParaRPr lang="en-US" sz="2000" dirty="0">
              <a:solidFill>
                <a:srgbClr val="415665"/>
              </a:solidFill>
              <a:latin typeface="Source Sans Pro" panose="020B0604020202020204" charset="0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13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63402" y="1333402"/>
            <a:ext cx="7415655" cy="3280055"/>
          </a:xfrm>
        </p:spPr>
        <p:txBody>
          <a:bodyPr/>
          <a:lstStyle/>
          <a:p>
            <a:pPr>
              <a:buNone/>
            </a:pPr>
            <a:r>
              <a:rPr lang="en-US" sz="2200" dirty="0" err="1">
                <a:latin typeface="Source Sans Pro" panose="020B0604020202020204" charset="0"/>
              </a:rPr>
              <a:t>Bagaimana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membangun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sebuah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aplikasi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untuk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melakukan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pembangkitan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jalur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dasar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dan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instrumentasi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secara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otomatis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untuk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pengujian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jalur</a:t>
            </a:r>
            <a:endParaRPr lang="en-US" sz="2200" dirty="0">
              <a:latin typeface="Source Sans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55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5" y="1357087"/>
            <a:ext cx="8002032" cy="1254033"/>
          </a:xfrm>
        </p:spPr>
        <p:txBody>
          <a:bodyPr/>
          <a:lstStyle/>
          <a:p>
            <a:pPr>
              <a:buNone/>
            </a:pPr>
            <a:r>
              <a:rPr lang="en-US" sz="2200" dirty="0" err="1">
                <a:latin typeface="Source Sans Pro" panose="020B0604020202020204" charset="0"/>
              </a:rPr>
              <a:t>Membangun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sebuah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aplikasi</a:t>
            </a:r>
            <a:r>
              <a:rPr lang="en-US" sz="2200" dirty="0">
                <a:latin typeface="Source Sans Pro" panose="020B0604020202020204" charset="0"/>
              </a:rPr>
              <a:t> yang </a:t>
            </a:r>
            <a:r>
              <a:rPr lang="en-US" sz="2200" dirty="0" err="1">
                <a:latin typeface="Source Sans Pro" panose="020B0604020202020204" charset="0"/>
              </a:rPr>
              <a:t>dapat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digunakan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untuk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membangkitkan</a:t>
            </a:r>
            <a:r>
              <a:rPr lang="en-US" sz="2200" dirty="0">
                <a:latin typeface="Source Sans Pro" panose="020B0604020202020204" charset="0"/>
              </a:rPr>
              <a:t> CFG </a:t>
            </a:r>
            <a:r>
              <a:rPr lang="en-US" sz="2200" dirty="0" err="1">
                <a:latin typeface="Source Sans Pro" panose="020B0604020202020204" charset="0"/>
              </a:rPr>
              <a:t>dan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melakukan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instrumentasi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secara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otomatis</a:t>
            </a:r>
            <a:r>
              <a:rPr lang="en-US" sz="2200" dirty="0">
                <a:latin typeface="Source Sans Pro" panose="020B0604020202020204" charset="0"/>
              </a:rPr>
              <a:t>.</a:t>
            </a:r>
          </a:p>
          <a:p>
            <a:endParaRPr lang="en-US" sz="2200" dirty="0">
              <a:latin typeface="Source Sans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44" y="3627600"/>
            <a:ext cx="7843533" cy="22110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44425" y="2747826"/>
            <a:ext cx="8002032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</a:t>
            </a:r>
            <a:r>
              <a:rPr lang="en-US" dirty="0" err="1"/>
              <a:t>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4424" y="3863427"/>
            <a:ext cx="81319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DB7C4"/>
              </a:buClr>
              <a:buSzPct val="100000"/>
              <a:buFont typeface="Source Sans Pro"/>
              <a:buChar char="▹"/>
            </a:pP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Bahasa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pemrograman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yang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diakomodasi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adalah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bahasa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Matlab</a:t>
            </a:r>
            <a:endParaRPr lang="en-US" sz="2200" dirty="0" smtClean="0">
              <a:solidFill>
                <a:srgbClr val="415665"/>
              </a:solidFill>
              <a:latin typeface="Source Sans Pro" panose="020B0604020202020204" charset="0"/>
            </a:endParaRPr>
          </a:p>
          <a:p>
            <a:pPr marL="342900" lvl="0" indent="-342900">
              <a:buClr>
                <a:srgbClr val="0DB7C4"/>
              </a:buClr>
              <a:buSzPct val="100000"/>
              <a:buFont typeface="Source Sans Pro"/>
              <a:buChar char="▹"/>
            </a:pP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Model diagram yang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dibangkitkan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adalah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CFG</a:t>
            </a:r>
            <a:endParaRPr lang="en-US" sz="2200" dirty="0" smtClean="0">
              <a:solidFill>
                <a:srgbClr val="415665"/>
              </a:solidFill>
              <a:latin typeface="Source Sans Pro"/>
              <a:sym typeface="Source Sans Pro"/>
            </a:endParaRPr>
          </a:p>
          <a:p>
            <a:pPr marL="342900" lvl="0" indent="-342900">
              <a:buClr>
                <a:srgbClr val="0DB7C4"/>
              </a:buClr>
              <a:buSzPct val="100000"/>
              <a:buFont typeface="Source Sans Pro"/>
              <a:buChar char="▹"/>
            </a:pPr>
            <a:endParaRPr lang="en-US" sz="2200" dirty="0">
              <a:solidFill>
                <a:srgbClr val="415665"/>
              </a:solidFill>
              <a:latin typeface="Source Sans Pro"/>
              <a:sym typeface="Source Sans Pro"/>
            </a:endParaRPr>
          </a:p>
          <a:p>
            <a:pPr lvl="0">
              <a:buClr>
                <a:srgbClr val="0DB7C4"/>
              </a:buClr>
              <a:buSzPct val="100000"/>
              <a:buFont typeface="Source Sans Pro"/>
              <a:buChar char="▹"/>
            </a:pPr>
            <a:endParaRPr lang="en-US" sz="2200" dirty="0">
              <a:solidFill>
                <a:srgbClr val="415665"/>
              </a:solidFill>
              <a:latin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214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74672514"/>
              </p:ext>
            </p:extLst>
          </p:nvPr>
        </p:nvGraphicFramePr>
        <p:xfrm>
          <a:off x="801524" y="1377387"/>
          <a:ext cx="8168855" cy="341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5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655546764"/>
              </p:ext>
            </p:extLst>
          </p:nvPr>
        </p:nvGraphicFramePr>
        <p:xfrm>
          <a:off x="411479" y="1493520"/>
          <a:ext cx="8434977" cy="321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881</Words>
  <Application>Microsoft Office PowerPoint</Application>
  <PresentationFormat>On-screen Show (16:9)</PresentationFormat>
  <Paragraphs>180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Source Sans Pro</vt:lpstr>
      <vt:lpstr>Candara</vt:lpstr>
      <vt:lpstr>Arial</vt:lpstr>
      <vt:lpstr>Roboto</vt:lpstr>
      <vt:lpstr>Dosis</vt:lpstr>
      <vt:lpstr>Cerimon template</vt:lpstr>
      <vt:lpstr>PowerPoint Presentation</vt:lpstr>
      <vt:lpstr>Mengapa Pengujian Penting ?</vt:lpstr>
      <vt:lpstr>Jenis Pengujian</vt:lpstr>
      <vt:lpstr>Latar Belakang</vt:lpstr>
      <vt:lpstr>Latar Belakang</vt:lpstr>
      <vt:lpstr>Rumusan Masalah</vt:lpstr>
      <vt:lpstr>Tujuan</vt:lpstr>
      <vt:lpstr>Manfaat</vt:lpstr>
      <vt:lpstr>METODE PENELITIAN</vt:lpstr>
      <vt:lpstr>METODE PENELITIAN Analisis</vt:lpstr>
      <vt:lpstr>METODE PENELITIAN Perancangan</vt:lpstr>
      <vt:lpstr>METODE PENELITIAN Perancangan</vt:lpstr>
      <vt:lpstr>Contoh Control Flow Graph (CFG)</vt:lpstr>
      <vt:lpstr>Contoh Instrumentasi</vt:lpstr>
      <vt:lpstr>METODE PENELITIAN Implementasi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didsi_IPB</dc:creator>
  <cp:lastModifiedBy>Raden Asri Ramadhina</cp:lastModifiedBy>
  <cp:revision>53</cp:revision>
  <dcterms:modified xsi:type="dcterms:W3CDTF">2017-09-05T10:54:48Z</dcterms:modified>
</cp:coreProperties>
</file>