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9" r:id="rId10"/>
    <p:sldId id="270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EB0"/>
    <a:srgbClr val="02BDC7"/>
    <a:srgbClr val="DEE9F2"/>
    <a:srgbClr val="7AC7C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32" d="100"/>
          <a:sy n="32" d="100"/>
        </p:scale>
        <p:origin x="58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799" cy="368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9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EAD291-DF67-4094-9F24-9BEBF498ADE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fld id="{7AEAD291-DF67-4094-9F24-9BEBF498ADE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960234" y="4143134"/>
            <a:ext cx="7723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960234" y="5209137"/>
            <a:ext cx="7723599" cy="10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32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32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379000" y="296101"/>
            <a:ext cx="8732399" cy="347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333" b="1" i="1"/>
            </a:lvl1pPr>
            <a:lvl2pPr lvl="1" rtl="0">
              <a:spcBef>
                <a:spcPts val="0"/>
              </a:spcBef>
              <a:buSzPct val="100000"/>
              <a:defRPr sz="5333" b="1" i="1"/>
            </a:lvl2pPr>
            <a:lvl3pPr lvl="2" rtl="0">
              <a:spcBef>
                <a:spcPts val="0"/>
              </a:spcBef>
              <a:buSzPct val="100000"/>
              <a:defRPr sz="5333" b="1" i="1"/>
            </a:lvl3pPr>
            <a:lvl4pPr lvl="3" rtl="0">
              <a:spcBef>
                <a:spcPts val="0"/>
              </a:spcBef>
              <a:buSzPct val="100000"/>
              <a:defRPr sz="5333" b="1" i="1"/>
            </a:lvl4pPr>
            <a:lvl5pPr lvl="4" rtl="0">
              <a:spcBef>
                <a:spcPts val="0"/>
              </a:spcBef>
              <a:buSzPct val="100000"/>
              <a:defRPr sz="5333" b="1" i="1"/>
            </a:lvl5pPr>
            <a:lvl6pPr lvl="5" rtl="0">
              <a:spcBef>
                <a:spcPts val="0"/>
              </a:spcBef>
              <a:buSzPct val="100000"/>
              <a:defRPr sz="5333" b="1" i="1"/>
            </a:lvl6pPr>
            <a:lvl7pPr lvl="6" rtl="0">
              <a:spcBef>
                <a:spcPts val="0"/>
              </a:spcBef>
              <a:buSzPct val="100000"/>
              <a:defRPr sz="5333" b="1" i="1"/>
            </a:lvl7pPr>
            <a:lvl8pPr lvl="7" rtl="0">
              <a:spcBef>
                <a:spcPts val="0"/>
              </a:spcBef>
              <a:buSzPct val="100000"/>
              <a:defRPr sz="5333" b="1" i="1"/>
            </a:lvl8pPr>
            <a:lvl9pPr lvl="8">
              <a:spcBef>
                <a:spcPts val="0"/>
              </a:spcBef>
              <a:buSzPct val="100000"/>
              <a:defRPr sz="5333" b="1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793599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32834" y="367118"/>
            <a:ext cx="7415999" cy="590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793599" y="1"/>
            <a:ext cx="9398400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260133" y="367134"/>
            <a:ext cx="2754800" cy="62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56133" y="367134"/>
            <a:ext cx="2754800" cy="62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9052133" y="367134"/>
            <a:ext cx="2754800" cy="62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Shape 46"/>
          <p:cNvSpPr/>
          <p:nvPr/>
        </p:nvSpPr>
        <p:spPr>
          <a:xfrm flipH="1">
            <a:off x="2793599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8859" y="5875067"/>
            <a:ext cx="31291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793600" cy="6857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32834" y="646133"/>
            <a:ext cx="7415999" cy="56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105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C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0" y="11114"/>
            <a:ext cx="7564839" cy="42552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61185"/>
            <a:ext cx="12192000" cy="396815"/>
          </a:xfrm>
          <a:prstGeom prst="rect">
            <a:avLst/>
          </a:prstGeom>
          <a:solidFill>
            <a:srgbClr val="23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213203"/>
            <a:ext cx="9144000" cy="465167"/>
          </a:xfrm>
          <a:prstGeom prst="rect">
            <a:avLst/>
          </a:prstGeom>
          <a:solidFill>
            <a:srgbClr val="7A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304553"/>
            <a:ext cx="12192000" cy="21566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78587" y="4520682"/>
            <a:ext cx="9089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/>
              <a:t>Instrumentasi</a:t>
            </a:r>
            <a:r>
              <a:rPr lang="en-US" sz="3200" dirty="0"/>
              <a:t> </a:t>
            </a:r>
            <a:r>
              <a:rPr lang="en-US" sz="3200" i="1" dirty="0"/>
              <a:t>Source Code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Logika</a:t>
            </a:r>
            <a:r>
              <a:rPr lang="en-US" sz="3200" dirty="0"/>
              <a:t> </a:t>
            </a:r>
            <a:r>
              <a:rPr lang="en-US" sz="3200" i="1" dirty="0"/>
              <a:t>Path 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746" y="5688498"/>
            <a:ext cx="4336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Raden Asri Ramadhina </a:t>
            </a:r>
            <a:r>
              <a:rPr lang="en-US" dirty="0" err="1"/>
              <a:t>Fitriani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(G64154007)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38414" y="5688498"/>
            <a:ext cx="4520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Pembimbing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Irman</a:t>
            </a:r>
            <a:r>
              <a:rPr lang="en-US" dirty="0"/>
              <a:t> </a:t>
            </a:r>
            <a:r>
              <a:rPr lang="en-US" dirty="0" err="1"/>
              <a:t>Hermadi</a:t>
            </a:r>
            <a:r>
              <a:rPr lang="en-US" dirty="0"/>
              <a:t>, </a:t>
            </a:r>
            <a:r>
              <a:rPr lang="en-US" dirty="0" err="1"/>
              <a:t>Skom</a:t>
            </a:r>
            <a:r>
              <a:rPr lang="en-US" dirty="0"/>
              <a:t>, MS, PhD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474927"/>
            <a:ext cx="6471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Departemen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1340" y="6474927"/>
            <a:ext cx="415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Institut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Pertanian</a:t>
            </a:r>
            <a:r>
              <a:rPr lang="en-US" dirty="0">
                <a:solidFill>
                  <a:schemeClr val="bg1"/>
                </a:solidFill>
              </a:rPr>
              <a:t> Bogor</a:t>
            </a:r>
          </a:p>
        </p:txBody>
      </p:sp>
    </p:spTree>
    <p:extLst>
      <p:ext uri="{BB962C8B-B14F-4D97-AF65-F5344CB8AC3E}">
        <p14:creationId xmlns:p14="http://schemas.microsoft.com/office/powerpoint/2010/main" val="23848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</a:t>
            </a:r>
            <a:br>
              <a:rPr lang="en-US" dirty="0"/>
            </a:br>
            <a:r>
              <a:rPr lang="en-US" dirty="0"/>
              <a:t>PENELITIAN :</a:t>
            </a:r>
            <a:br>
              <a:rPr lang="en-US" dirty="0"/>
            </a:b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37"/>
          <a:stretch/>
        </p:blipFill>
        <p:spPr>
          <a:xfrm>
            <a:off x="6149076" y="4091858"/>
            <a:ext cx="5133711" cy="1311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9" r="61238"/>
          <a:stretch/>
        </p:blipFill>
        <p:spPr>
          <a:xfrm>
            <a:off x="3679174" y="4430232"/>
            <a:ext cx="1989901" cy="833711"/>
          </a:xfrm>
          <a:prstGeom prst="rect">
            <a:avLst/>
          </a:prstGeom>
        </p:spPr>
      </p:pic>
      <p:sp>
        <p:nvSpPr>
          <p:cNvPr id="10" name="Subtitle 6"/>
          <p:cNvSpPr txBox="1">
            <a:spLocks/>
          </p:cNvSpPr>
          <p:nvPr/>
        </p:nvSpPr>
        <p:spPr>
          <a:xfrm>
            <a:off x="5902515" y="5500092"/>
            <a:ext cx="2938405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400" kern="0" dirty="0" err="1" smtClean="0">
                <a:solidFill>
                  <a:srgbClr val="238EB0"/>
                </a:solidFill>
              </a:rPr>
              <a:t>Notasi</a:t>
            </a:r>
            <a:r>
              <a:rPr lang="en-US" sz="1400" kern="0" dirty="0" smtClean="0">
                <a:solidFill>
                  <a:srgbClr val="238EB0"/>
                </a:solidFill>
              </a:rPr>
              <a:t> Control Flow Graph (CFG)</a:t>
            </a:r>
            <a:endParaRPr lang="en-US" sz="1400" kern="0" dirty="0">
              <a:solidFill>
                <a:srgbClr val="238EB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8826" y="2114654"/>
            <a:ext cx="893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Visualisasi</a:t>
            </a:r>
            <a:r>
              <a:rPr lang="en-US" sz="2000" dirty="0" smtClean="0">
                <a:solidFill>
                  <a:srgbClr val="002060"/>
                </a:solidFill>
              </a:rPr>
              <a:t> CFG </a:t>
            </a:r>
            <a:r>
              <a:rPr lang="en-US" sz="2000" dirty="0" err="1" smtClean="0">
                <a:solidFill>
                  <a:srgbClr val="002060"/>
                </a:solidFill>
              </a:rPr>
              <a:t>diharapkan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dapat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memudahkan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pengembang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memahami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struktur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dari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suatu</a:t>
            </a:r>
            <a:r>
              <a:rPr lang="en-US" sz="2000" dirty="0" smtClean="0">
                <a:solidFill>
                  <a:srgbClr val="002060"/>
                </a:solidFill>
              </a:rPr>
              <a:t> program yang </a:t>
            </a:r>
            <a:r>
              <a:rPr lang="en-US" sz="2000" dirty="0" err="1" smtClean="0">
                <a:solidFill>
                  <a:srgbClr val="002060"/>
                </a:solidFill>
              </a:rPr>
              <a:t>dapat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dimanfaatkan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ketika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melakukan</a:t>
            </a:r>
            <a:r>
              <a:rPr lang="en-US" sz="2000" dirty="0" smtClean="0">
                <a:solidFill>
                  <a:srgbClr val="002060"/>
                </a:solidFill>
              </a:rPr>
              <a:t> reengineering </a:t>
            </a:r>
            <a:r>
              <a:rPr lang="en-US" sz="2000" dirty="0" err="1" smtClean="0">
                <a:solidFill>
                  <a:srgbClr val="002060"/>
                </a:solidFill>
              </a:rPr>
              <a:t>perangkat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lunak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8826" y="434301"/>
            <a:ext cx="8748988" cy="1088144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CFG </a:t>
            </a:r>
            <a:r>
              <a:rPr lang="en-US" sz="2000" dirty="0" err="1">
                <a:solidFill>
                  <a:srgbClr val="002060"/>
                </a:solidFill>
              </a:rPr>
              <a:t>adalah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graph </a:t>
            </a:r>
            <a:r>
              <a:rPr lang="en-US" sz="2000" dirty="0" err="1">
                <a:solidFill>
                  <a:srgbClr val="002060"/>
                </a:solidFill>
              </a:rPr>
              <a:t>berarah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yang </a:t>
            </a:r>
            <a:r>
              <a:rPr lang="en-US" sz="2000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aliran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sebuah</a:t>
            </a:r>
            <a:r>
              <a:rPr lang="en-US" sz="2000" dirty="0">
                <a:solidFill>
                  <a:srgbClr val="002060"/>
                </a:solidFill>
              </a:rPr>
              <a:t> program. </a:t>
            </a:r>
            <a:r>
              <a:rPr lang="en-US" sz="2000" dirty="0" err="1" smtClean="0">
                <a:solidFill>
                  <a:srgbClr val="002060"/>
                </a:solidFill>
              </a:rPr>
              <a:t>Setiap</a:t>
            </a:r>
            <a:r>
              <a:rPr lang="en-US" sz="2000" dirty="0" smtClean="0">
                <a:solidFill>
                  <a:srgbClr val="002060"/>
                </a:solidFill>
              </a:rPr>
              <a:t> CFG </a:t>
            </a:r>
            <a:r>
              <a:rPr lang="en-US" sz="2000" dirty="0" err="1">
                <a:solidFill>
                  <a:srgbClr val="002060"/>
                </a:solidFill>
              </a:rPr>
              <a:t>terdiri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i="1" dirty="0">
                <a:solidFill>
                  <a:srgbClr val="002060"/>
                </a:solidFill>
              </a:rPr>
              <a:t>nodes </a:t>
            </a:r>
            <a:r>
              <a:rPr lang="en-US" sz="2000" dirty="0" err="1">
                <a:solidFill>
                  <a:srgbClr val="002060"/>
                </a:solidFill>
              </a:rPr>
              <a:t>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i="1" dirty="0">
                <a:solidFill>
                  <a:srgbClr val="002060"/>
                </a:solidFill>
              </a:rPr>
              <a:t>edges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i="1" dirty="0">
                <a:solidFill>
                  <a:srgbClr val="002060"/>
                </a:solidFill>
              </a:rPr>
              <a:t>Nodes </a:t>
            </a:r>
            <a:r>
              <a:rPr lang="en-US" sz="2000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i="1" dirty="0">
                <a:solidFill>
                  <a:srgbClr val="002060"/>
                </a:solidFill>
              </a:rPr>
              <a:t>statement </a:t>
            </a:r>
            <a:r>
              <a:rPr lang="en-US" sz="2000" dirty="0" err="1">
                <a:solidFill>
                  <a:srgbClr val="002060"/>
                </a:solidFill>
              </a:rPr>
              <a:t>atau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i="1" dirty="0">
                <a:solidFill>
                  <a:srgbClr val="002060"/>
                </a:solidFill>
              </a:rPr>
              <a:t>expressions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Sedangkan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i="1" dirty="0" smtClean="0">
                <a:solidFill>
                  <a:srgbClr val="002060"/>
                </a:solidFill>
              </a:rPr>
              <a:t>edges </a:t>
            </a:r>
            <a:r>
              <a:rPr lang="en-US" sz="2000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transfer </a:t>
            </a:r>
            <a:r>
              <a:rPr lang="en-US" sz="2000" dirty="0" err="1">
                <a:solidFill>
                  <a:srgbClr val="002060"/>
                </a:solidFill>
              </a:rPr>
              <a:t>kontrol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antar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i="1" dirty="0" smtClean="0">
                <a:solidFill>
                  <a:srgbClr val="002060"/>
                </a:solidFill>
              </a:rPr>
              <a:t>nodes.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6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639" y="-50800"/>
            <a:ext cx="2843002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56100" y="2365831"/>
            <a:ext cx="1910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0" dirty="0">
                <a:solidFill>
                  <a:srgbClr val="FFFFFF"/>
                </a:solidFill>
                <a:latin typeface="Montserrat"/>
                <a:sym typeface="Montserrat"/>
              </a:rPr>
              <a:t>METODE</a:t>
            </a:r>
            <a:br>
              <a:rPr lang="en-US" b="1" kern="0" dirty="0">
                <a:solidFill>
                  <a:srgbClr val="FFFFFF"/>
                </a:solidFill>
                <a:latin typeface="Montserrat"/>
                <a:sym typeface="Montserrat"/>
              </a:rPr>
            </a:br>
            <a:r>
              <a:rPr lang="en-US" b="1" kern="0" dirty="0">
                <a:solidFill>
                  <a:srgbClr val="FFFFFF"/>
                </a:solidFill>
                <a:latin typeface="Montserrat"/>
                <a:sym typeface="Montserrat"/>
              </a:rPr>
              <a:t>PENELITIAN :</a:t>
            </a:r>
            <a:br>
              <a:rPr lang="en-US" b="1" kern="0" dirty="0">
                <a:solidFill>
                  <a:srgbClr val="FFFFFF"/>
                </a:solidFill>
                <a:latin typeface="Montserrat"/>
                <a:sym typeface="Montserrat"/>
              </a:rPr>
            </a:br>
            <a:r>
              <a:rPr lang="en-US" b="1" kern="0" dirty="0" err="1" smtClean="0">
                <a:solidFill>
                  <a:srgbClr val="FFFFFF"/>
                </a:solidFill>
                <a:latin typeface="Montserrat"/>
                <a:sym typeface="Montserrat"/>
              </a:rPr>
              <a:t>Implementasi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1997838"/>
            <a:ext cx="863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Tahapan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melakukan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implementasi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NimbusRomNo9L-Regu"/>
              </a:rPr>
            </a:b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sebelumnya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ke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bentuk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aplikasi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web.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Aplikasi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NimbusRomNo9L-Regu"/>
              </a:rPr>
            </a:b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dibangun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menggunakan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bahasa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pemrograman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Java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menggunakan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IDE Eclipse. </a:t>
            </a:r>
            <a:endParaRPr lang="en-US" sz="2400" dirty="0" smtClean="0">
              <a:solidFill>
                <a:srgbClr val="002060"/>
              </a:solidFill>
              <a:latin typeface="NimbusRomNo9L-Regu"/>
            </a:endParaRPr>
          </a:p>
          <a:p>
            <a:endParaRPr lang="en-US" sz="2400" dirty="0">
              <a:solidFill>
                <a:srgbClr val="002060"/>
              </a:solidFill>
              <a:latin typeface="NimbusRomNo9L-Regu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Visualisasi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merupakan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cara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mewakili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informasi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structural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sebagai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diagram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atau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jaringan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Visualisasi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CFG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penelitian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ini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akan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menggunakan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library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Graphviz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.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Graphviz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adalah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NimbusRomNo9L-Regu"/>
              </a:rPr>
              <a:t>perangkat</a:t>
            </a:r>
            <a:r>
              <a:rPr lang="en-US" sz="24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NimbusRomNo9L-ReguItal"/>
              </a:rPr>
              <a:t>open source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visualisasi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mbusRomNo9L-Regu"/>
              </a:rPr>
              <a:t>grafik</a:t>
            </a:r>
            <a:r>
              <a:rPr lang="en-US" sz="2400" dirty="0">
                <a:solidFill>
                  <a:srgbClr val="002060"/>
                </a:solidFill>
                <a:latin typeface="NimbusRomNo9L-Regu"/>
              </a:rPr>
              <a:t>. 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6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</a:t>
            </a:r>
            <a:br>
              <a:rPr lang="en-US" dirty="0"/>
            </a:br>
            <a:r>
              <a:rPr lang="en-US" dirty="0"/>
              <a:t>PENELITIAN :</a:t>
            </a:r>
            <a:br>
              <a:rPr lang="en-US" dirty="0"/>
            </a:b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0644" y="2169000"/>
            <a:ext cx="7415999" cy="3080084"/>
          </a:xfrm>
        </p:spPr>
        <p:txBody>
          <a:bodyPr/>
          <a:lstStyle/>
          <a:p>
            <a:pPr>
              <a:buNone/>
            </a:pP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.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 smtClean="0"/>
              <a:t>black box testing</a:t>
            </a:r>
            <a:r>
              <a:rPr lang="en-US" sz="2400" dirty="0" smtClean="0"/>
              <a:t>.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pembangkitan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3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240" y="365125"/>
            <a:ext cx="11379200" cy="6086475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661" y="639446"/>
            <a:ext cx="9196519" cy="971726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Mengapa</a:t>
            </a:r>
            <a:r>
              <a:rPr lang="en-US" sz="4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US" sz="4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Penting</a:t>
            </a:r>
            <a:r>
              <a:rPr lang="en-US" sz="4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86400" y="2239327"/>
            <a:ext cx="5867400" cy="3937635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0960" y="2045920"/>
            <a:ext cx="4680000" cy="4680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80" y="2468972"/>
            <a:ext cx="2932182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701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97" y="1133677"/>
            <a:ext cx="4178459" cy="1820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8" y="4441230"/>
            <a:ext cx="4211981" cy="1754992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516618" y="1133677"/>
            <a:ext cx="5040388" cy="2661336"/>
          </a:xfrm>
        </p:spPr>
        <p:txBody>
          <a:bodyPr/>
          <a:lstStyle/>
          <a:p>
            <a:r>
              <a:rPr lang="en-US" sz="2800" b="1" dirty="0" smtClean="0"/>
              <a:t>BLACK BOX TESTING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i="1" dirty="0"/>
              <a:t>bug,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output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output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26480" y="1579375"/>
            <a:ext cx="45719" cy="3998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650233" y="3788049"/>
            <a:ext cx="5040388" cy="266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b="1" kern="0" dirty="0" smtClean="0"/>
              <a:t>WHITE BOX TESTING</a:t>
            </a:r>
          </a:p>
          <a:p>
            <a:r>
              <a:rPr lang="en-US" kern="0" dirty="0" err="1" smtClean="0"/>
              <a:t>Memeriksa</a:t>
            </a:r>
            <a:r>
              <a:rPr lang="en-US" kern="0" dirty="0" smtClean="0"/>
              <a:t> </a:t>
            </a:r>
            <a:r>
              <a:rPr lang="en-US" kern="0" dirty="0" err="1" smtClean="0"/>
              <a:t>struktur</a:t>
            </a:r>
            <a:r>
              <a:rPr lang="en-US" kern="0" dirty="0" smtClean="0"/>
              <a:t> </a:t>
            </a:r>
            <a:r>
              <a:rPr lang="en-US" kern="0" dirty="0" err="1" smtClean="0"/>
              <a:t>dan</a:t>
            </a:r>
            <a:r>
              <a:rPr lang="en-US" kern="0" dirty="0" smtClean="0"/>
              <a:t> </a:t>
            </a:r>
            <a:r>
              <a:rPr lang="en-US" kern="0" dirty="0" err="1" smtClean="0"/>
              <a:t>alur</a:t>
            </a:r>
            <a:r>
              <a:rPr lang="en-US" kern="0" dirty="0" smtClean="0"/>
              <a:t> </a:t>
            </a:r>
            <a:r>
              <a:rPr lang="en-US" kern="0" dirty="0" err="1" smtClean="0"/>
              <a:t>logika</a:t>
            </a:r>
            <a:r>
              <a:rPr lang="en-US" kern="0" dirty="0" smtClean="0"/>
              <a:t> </a:t>
            </a:r>
            <a:r>
              <a:rPr lang="en-US" kern="0" dirty="0" err="1" smtClean="0"/>
              <a:t>dari</a:t>
            </a:r>
            <a:r>
              <a:rPr lang="en-US" kern="0" dirty="0" smtClean="0"/>
              <a:t> </a:t>
            </a:r>
            <a:r>
              <a:rPr lang="en-US" kern="0" dirty="0" err="1" smtClean="0"/>
              <a:t>suatu</a:t>
            </a:r>
            <a:r>
              <a:rPr lang="en-US" kern="0" dirty="0" smtClean="0"/>
              <a:t> proses. </a:t>
            </a:r>
            <a:r>
              <a:rPr lang="en-US" kern="0" dirty="0" err="1" smtClean="0"/>
              <a:t>Bertujuan</a:t>
            </a:r>
            <a:r>
              <a:rPr lang="en-US" kern="0" dirty="0" smtClean="0"/>
              <a:t> </a:t>
            </a:r>
            <a:r>
              <a:rPr lang="en-US" kern="0" dirty="0" err="1" smtClean="0"/>
              <a:t>untuk</a:t>
            </a:r>
            <a:r>
              <a:rPr lang="en-US" kern="0" dirty="0" smtClean="0"/>
              <a:t> </a:t>
            </a:r>
            <a:r>
              <a:rPr lang="en-US" kern="0" dirty="0" err="1" smtClean="0"/>
              <a:t>mengetahui</a:t>
            </a:r>
            <a:r>
              <a:rPr lang="en-US" kern="0" dirty="0" smtClean="0"/>
              <a:t> </a:t>
            </a:r>
            <a:r>
              <a:rPr lang="en-US" kern="0" dirty="0" err="1" smtClean="0"/>
              <a:t>cara</a:t>
            </a:r>
            <a:r>
              <a:rPr lang="en-US" kern="0" dirty="0" smtClean="0"/>
              <a:t> </a:t>
            </a:r>
            <a:r>
              <a:rPr lang="en-US" kern="0" dirty="0" err="1" smtClean="0"/>
              <a:t>kerja</a:t>
            </a:r>
            <a:r>
              <a:rPr lang="en-US" kern="0" dirty="0" smtClean="0"/>
              <a:t> </a:t>
            </a:r>
            <a:r>
              <a:rPr lang="en-US" kern="0" dirty="0" err="1" smtClean="0"/>
              <a:t>perangkat</a:t>
            </a:r>
            <a:r>
              <a:rPr lang="en-US" kern="0" dirty="0" smtClean="0"/>
              <a:t> </a:t>
            </a:r>
            <a:r>
              <a:rPr lang="en-US" kern="0" dirty="0" err="1" smtClean="0"/>
              <a:t>lunak</a:t>
            </a:r>
            <a:r>
              <a:rPr lang="en-US" kern="0" dirty="0" smtClean="0"/>
              <a:t> </a:t>
            </a:r>
            <a:r>
              <a:rPr lang="en-US" kern="0" dirty="0" err="1" smtClean="0"/>
              <a:t>secara</a:t>
            </a:r>
            <a:r>
              <a:rPr lang="en-US" kern="0" dirty="0" smtClean="0"/>
              <a:t> </a:t>
            </a:r>
            <a:r>
              <a:rPr lang="en-US" kern="0" dirty="0" err="1" smtClean="0"/>
              <a:t>keseluruhan</a:t>
            </a:r>
            <a:r>
              <a:rPr lang="en-US" kern="0" dirty="0"/>
              <a:t> </a:t>
            </a:r>
            <a:r>
              <a:rPr lang="en-US" kern="0" dirty="0" smtClean="0"/>
              <a:t>agar </a:t>
            </a:r>
            <a:r>
              <a:rPr lang="en-US" kern="0" dirty="0" err="1" smtClean="0"/>
              <a:t>dapat</a:t>
            </a:r>
            <a:r>
              <a:rPr lang="en-US" kern="0" dirty="0" smtClean="0"/>
              <a:t> </a:t>
            </a:r>
            <a:r>
              <a:rPr lang="en-US" kern="0" dirty="0" err="1" smtClean="0"/>
              <a:t>mendeteksi</a:t>
            </a:r>
            <a:r>
              <a:rPr lang="en-US" kern="0" dirty="0" smtClean="0"/>
              <a:t> </a:t>
            </a:r>
            <a:r>
              <a:rPr lang="en-US" kern="0" dirty="0" err="1" smtClean="0"/>
              <a:t>jika</a:t>
            </a:r>
            <a:r>
              <a:rPr lang="en-US" kern="0" dirty="0" smtClean="0"/>
              <a:t>  </a:t>
            </a:r>
            <a:r>
              <a:rPr lang="en-US" kern="0" dirty="0" err="1" smtClean="0"/>
              <a:t>terjadi</a:t>
            </a:r>
            <a:r>
              <a:rPr lang="en-US" kern="0" dirty="0" smtClean="0"/>
              <a:t> </a:t>
            </a:r>
            <a:r>
              <a:rPr lang="en-US" kern="0" dirty="0" err="1" smtClean="0"/>
              <a:t>kesalahan</a:t>
            </a:r>
            <a:r>
              <a:rPr lang="en-US" kern="0" dirty="0" smtClean="0"/>
              <a:t> </a:t>
            </a:r>
            <a:r>
              <a:rPr lang="en-US" kern="0" dirty="0" err="1" smtClean="0"/>
              <a:t>logika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439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74240" y="1790591"/>
            <a:ext cx="9692473" cy="1492540"/>
          </a:xfrm>
        </p:spPr>
        <p:txBody>
          <a:bodyPr/>
          <a:lstStyle/>
          <a:p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White Box Testing : Path Testing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4202" y="3888141"/>
            <a:ext cx="9444998" cy="1710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 smtClean="0"/>
              <a:t>source code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kali.</a:t>
            </a:r>
          </a:p>
        </p:txBody>
      </p:sp>
    </p:spTree>
    <p:extLst>
      <p:ext uri="{BB962C8B-B14F-4D97-AF65-F5344CB8AC3E}">
        <p14:creationId xmlns:p14="http://schemas.microsoft.com/office/powerpoint/2010/main" val="254251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20650" y="533461"/>
            <a:ext cx="6024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Kumar </a:t>
            </a:r>
            <a:r>
              <a:rPr lang="en-US" sz="16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Mishra (</a:t>
            </a:r>
            <a:r>
              <a:rPr lang="en-US" sz="1600" b="0" i="0" dirty="0" smtClean="0">
                <a:solidFill>
                  <a:srgbClr val="00206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2016</a:t>
            </a:r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) </a:t>
            </a:r>
            <a:r>
              <a:rPr lang="en-US" sz="1600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mengatakan</a:t>
            </a:r>
            <a:r>
              <a:rPr lang="en-US" sz="1600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bahwa</a:t>
            </a:r>
            <a:r>
              <a:rPr lang="en-US" sz="1600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pengujian</a:t>
            </a:r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16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kira-kira</a:t>
            </a:r>
            <a:r>
              <a:rPr lang="en-US" sz="1600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  <a:endParaRPr lang="en-US" sz="16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1833" y="1818640"/>
            <a:ext cx="2283200" cy="1493560"/>
          </a:xfrm>
        </p:spPr>
        <p:txBody>
          <a:bodyPr/>
          <a:lstStyle/>
          <a:p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6496" y="2284809"/>
            <a:ext cx="342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total </a:t>
            </a:r>
            <a:r>
              <a:rPr lang="en-US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upaya</a:t>
            </a:r>
            <a:r>
              <a:rPr lang="en-US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yang </a:t>
            </a:r>
            <a:r>
              <a:rPr lang="en-US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dilakukan</a:t>
            </a:r>
            <a:endParaRPr lang="en-US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4836" y="3432088"/>
            <a:ext cx="3799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total </a:t>
            </a:r>
            <a:r>
              <a:rPr lang="en-US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biaya</a:t>
            </a:r>
            <a:r>
              <a:rPr lang="en-US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pengembangan</a:t>
            </a:r>
            <a:r>
              <a:rPr lang="en-US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endParaRPr lang="en-US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0948" y="4967993"/>
            <a:ext cx="90894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Jika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proses </a:t>
            </a:r>
            <a:r>
              <a:rPr lang="en-US" sz="2800" b="1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pengujian</a:t>
            </a:r>
            <a:r>
              <a:rPr lang="en-US" sz="28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28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dilakukan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otomatis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maka</a:t>
            </a:r>
            <a:r>
              <a:rPr lang="en-US" sz="28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hal</a:t>
            </a:r>
            <a:r>
              <a:rPr lang="en-US" sz="28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mengurangi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biaya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pengembangan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28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signifikan</a:t>
            </a:r>
            <a:r>
              <a:rPr lang="en-US" sz="28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28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650" y="1420381"/>
            <a:ext cx="23535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30 – 50%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20650" y="2161861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total </a:t>
            </a:r>
            <a:r>
              <a:rPr lang="en-US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sumber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daya</a:t>
            </a:r>
            <a:endParaRPr lang="en-US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7992" y="2724202"/>
            <a:ext cx="23535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50 – 60%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5444" y="1599462"/>
            <a:ext cx="12121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30%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1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3521" y="1967046"/>
            <a:ext cx="5120639" cy="1028592"/>
          </a:xfrm>
        </p:spPr>
        <p:txBody>
          <a:bodyPr/>
          <a:lstStyle/>
          <a:p>
            <a:pPr algn="l"/>
            <a:r>
              <a:rPr lang="en-US" sz="4800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Maka</a:t>
            </a:r>
            <a:r>
              <a:rPr lang="en-US" sz="48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4800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dari</a:t>
            </a:r>
            <a:r>
              <a:rPr lang="en-US" sz="48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4800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itu</a:t>
            </a:r>
            <a:r>
              <a:rPr lang="en-US" sz="48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…</a:t>
            </a:r>
            <a:endParaRPr lang="en-US" sz="48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3564" y="3134183"/>
            <a:ext cx="98247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Pada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penelitian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dibangun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sebuah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membangkitkan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kemungkinan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sebuah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program.</a:t>
            </a:r>
          </a:p>
          <a:p>
            <a:pPr>
              <a:spcAft>
                <a:spcPts val="24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Jalur-jalur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dijadikan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dasar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membangkitkan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uji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agar 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uji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digunakan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pengujian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mewakili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semua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kemungkinan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  <a:p>
            <a:pPr>
              <a:spcAft>
                <a:spcPts val="24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memastikan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semua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dijalankan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setidaknya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1 kali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ketika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diberikan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masukan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uji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maka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juga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melakukan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instrumentasi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source code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program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otomatis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6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58165"/>
            <a:ext cx="12192000" cy="1260475"/>
          </a:xfrm>
          <a:prstGeom prst="rect">
            <a:avLst/>
          </a:prstGeom>
          <a:solidFill>
            <a:srgbClr val="DEE9F2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738880" y="784751"/>
            <a:ext cx="5618480" cy="12370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4400" kern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US" sz="4400" kern="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1" y="2686898"/>
            <a:ext cx="7538719" cy="37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</a:t>
            </a:r>
            <a:br>
              <a:rPr lang="en-US" dirty="0" smtClean="0"/>
            </a:br>
            <a:r>
              <a:rPr lang="en-US" dirty="0" smtClean="0"/>
              <a:t>PENELITIAN :</a:t>
            </a:r>
            <a:br>
              <a:rPr lang="en-US" dirty="0" smtClean="0"/>
            </a:b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331252" y="2071414"/>
            <a:ext cx="8606748" cy="216270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dibangun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,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i="1" dirty="0"/>
              <a:t>source code </a:t>
            </a:r>
            <a:r>
              <a:rPr lang="en-US" dirty="0" err="1"/>
              <a:t>bahasa</a:t>
            </a:r>
            <a:r>
              <a:rPr lang="en-US" dirty="0"/>
              <a:t> 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, </a:t>
            </a:r>
            <a:r>
              <a:rPr lang="en-US" dirty="0" err="1"/>
              <a:t>mendesign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dibangun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i="1" dirty="0"/>
              <a:t>source code </a:t>
            </a:r>
            <a:r>
              <a:rPr lang="en-US" dirty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smtClean="0"/>
              <a:t>Watson (1996).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</a:t>
            </a:r>
            <a:br>
              <a:rPr lang="en-US" dirty="0"/>
            </a:br>
            <a:r>
              <a:rPr lang="en-US" dirty="0"/>
              <a:t>PENELITIAN :</a:t>
            </a:r>
            <a:br>
              <a:rPr lang="en-US" dirty="0"/>
            </a:b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76" y="150848"/>
            <a:ext cx="7452470" cy="3466265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>
          <a:xfrm>
            <a:off x="6009090" y="3721613"/>
            <a:ext cx="2980941" cy="487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400" kern="0" dirty="0" err="1" smtClean="0">
                <a:solidFill>
                  <a:srgbClr val="238EB0"/>
                </a:solidFill>
              </a:rPr>
              <a:t>Ilustrasi</a:t>
            </a:r>
            <a:r>
              <a:rPr lang="en-US" sz="1400" kern="0" dirty="0" smtClean="0">
                <a:solidFill>
                  <a:srgbClr val="238EB0"/>
                </a:solidFill>
              </a:rPr>
              <a:t> </a:t>
            </a:r>
            <a:r>
              <a:rPr lang="en-US" sz="1400" kern="0" dirty="0" err="1" smtClean="0">
                <a:solidFill>
                  <a:srgbClr val="238EB0"/>
                </a:solidFill>
              </a:rPr>
              <a:t>Gambaran</a:t>
            </a:r>
            <a:r>
              <a:rPr lang="en-US" sz="1400" kern="0" dirty="0" smtClean="0">
                <a:solidFill>
                  <a:srgbClr val="238EB0"/>
                </a:solidFill>
              </a:rPr>
              <a:t> </a:t>
            </a:r>
            <a:r>
              <a:rPr lang="en-US" sz="1400" kern="0" dirty="0" err="1" smtClean="0">
                <a:solidFill>
                  <a:srgbClr val="238EB0"/>
                </a:solidFill>
              </a:rPr>
              <a:t>Umum</a:t>
            </a:r>
            <a:r>
              <a:rPr lang="en-US" sz="1400" kern="0" dirty="0" smtClean="0">
                <a:solidFill>
                  <a:srgbClr val="238EB0"/>
                </a:solidFill>
              </a:rPr>
              <a:t> </a:t>
            </a:r>
            <a:r>
              <a:rPr lang="en-US" sz="1400" kern="0" dirty="0" err="1" smtClean="0">
                <a:solidFill>
                  <a:srgbClr val="238EB0"/>
                </a:solidFill>
              </a:rPr>
              <a:t>Sistem</a:t>
            </a:r>
            <a:endParaRPr lang="en-US" sz="1400" kern="0" dirty="0">
              <a:solidFill>
                <a:srgbClr val="238EB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1340" y="4313115"/>
            <a:ext cx="8676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Instrumentasi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adalah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sebuah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proses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menyisipkan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sebuah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penanda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(tag) di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awal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atau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di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akhir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setiap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blok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kode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seperti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awal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setiap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fungsi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sebelum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atau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sesudah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kondisi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terpenuhi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atau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tidak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. </a:t>
            </a:r>
            <a:endParaRPr lang="en-US" sz="2000" dirty="0" smtClean="0">
              <a:solidFill>
                <a:srgbClr val="002060"/>
              </a:solidFill>
              <a:latin typeface="NimbusRomNo9L-Regu"/>
            </a:endParaRPr>
          </a:p>
          <a:p>
            <a:endParaRPr lang="en-US" sz="2000" dirty="0">
              <a:solidFill>
                <a:srgbClr val="002060"/>
              </a:solidFill>
              <a:latin typeface="NimbusRomNo9L-Regu"/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pengujian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i="1" dirty="0">
                <a:solidFill>
                  <a:srgbClr val="002060"/>
                </a:solidFill>
                <a:latin typeface="NimbusRomNo9L-ReguItal"/>
              </a:rPr>
              <a:t>path </a:t>
            </a:r>
            <a:r>
              <a:rPr lang="en-US" sz="2000" i="1" dirty="0" smtClean="0">
                <a:solidFill>
                  <a:srgbClr val="002060"/>
                </a:solidFill>
                <a:latin typeface="NimbusRomNo9L-ReguItal"/>
              </a:rPr>
              <a:t>testing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penanda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ini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dapat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digunakan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untuk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memonitor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jalur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yang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dilalui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program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ketika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dijalankan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dengan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masukan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data </a:t>
            </a:r>
            <a:r>
              <a:rPr lang="en-US" sz="2000" dirty="0" err="1">
                <a:solidFill>
                  <a:srgbClr val="002060"/>
                </a:solidFill>
                <a:latin typeface="NimbusRomNo9L-Regu"/>
              </a:rPr>
              <a:t>uji</a:t>
            </a:r>
            <a:r>
              <a:rPr lang="en-US" sz="2000" dirty="0">
                <a:solidFill>
                  <a:srgbClr val="002060"/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NimbusRomNo9L-Regu"/>
              </a:rPr>
              <a:t>tertentu</a:t>
            </a:r>
            <a:r>
              <a:rPr lang="en-US" sz="2000" dirty="0" smtClean="0">
                <a:solidFill>
                  <a:srgbClr val="002060"/>
                </a:solidFill>
                <a:latin typeface="NimbusRomNo9L-Regu"/>
              </a:rPr>
              <a:t>.</a:t>
            </a:r>
            <a:r>
              <a:rPr lang="en-US" sz="2000" dirty="0" smtClean="0">
                <a:solidFill>
                  <a:srgbClr val="002060"/>
                </a:solidFill>
              </a:rPr>
              <a:t/>
            </a:r>
            <a:br>
              <a:rPr lang="en-US" sz="2000" dirty="0" smtClean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86529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Aemelia</Template>
  <TotalTime>211</TotalTime>
  <Words>481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Microsoft New Tai Lue</vt:lpstr>
      <vt:lpstr>Montserrat</vt:lpstr>
      <vt:lpstr>NimbusRomNo9L-Regu</vt:lpstr>
      <vt:lpstr>NimbusRomNo9L-ReguItal</vt:lpstr>
      <vt:lpstr>Roboto</vt:lpstr>
      <vt:lpstr>Aemelia template</vt:lpstr>
      <vt:lpstr>PowerPoint Presentation</vt:lpstr>
      <vt:lpstr>Mengapa Pengujian Penting ?</vt:lpstr>
      <vt:lpstr>PowerPoint Presentation</vt:lpstr>
      <vt:lpstr>White Box Testing : Path Testing</vt:lpstr>
      <vt:lpstr>Tetapi untuk menguji perangkat lunak yang kompleks secara keseluruhan akan memakan waktu yang lama dan membutuhkan sumber daya manusia yang banyak.  </vt:lpstr>
      <vt:lpstr>Maka dari itu…</vt:lpstr>
      <vt:lpstr>PowerPoint Presentation</vt:lpstr>
      <vt:lpstr>METODE PENELITIAN : Analisis dan Perancangan </vt:lpstr>
      <vt:lpstr>METODE PENELITIAN : Analisis dan Perancangan </vt:lpstr>
      <vt:lpstr>METODE PENELITIAN : Analisis dan Perancangan </vt:lpstr>
      <vt:lpstr>PowerPoint Presentation</vt:lpstr>
      <vt:lpstr>METODE PENELITIAN : Evaluasi Hasil 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Raden Asri Ramadhina</dc:creator>
  <cp:lastModifiedBy>Raden Asri Ramadhina</cp:lastModifiedBy>
  <cp:revision>33</cp:revision>
  <dcterms:created xsi:type="dcterms:W3CDTF">2017-08-23T18:43:57Z</dcterms:created>
  <dcterms:modified xsi:type="dcterms:W3CDTF">2017-08-24T02:10:36Z</dcterms:modified>
</cp:coreProperties>
</file>