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3" r:id="rId8"/>
    <p:sldId id="274" r:id="rId9"/>
    <p:sldId id="262" r:id="rId10"/>
    <p:sldId id="267" r:id="rId11"/>
    <p:sldId id="269" r:id="rId12"/>
    <p:sldId id="266" r:id="rId13"/>
    <p:sldId id="278" r:id="rId14"/>
    <p:sldId id="276" r:id="rId15"/>
    <p:sldId id="271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D12340"/>
    <a:srgbClr val="238EB0"/>
    <a:srgbClr val="02BDC7"/>
    <a:srgbClr val="DEE9F2"/>
    <a:srgbClr val="7AC7C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799" cy="368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9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EAD291-DF67-4094-9F24-9BEBF498ADE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fld id="{7AEAD291-DF67-4094-9F24-9BEBF498ADE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12192000" cy="26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960234" y="4143134"/>
            <a:ext cx="7723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6400">
                <a:solidFill>
                  <a:srgbClr val="07376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960234" y="5209137"/>
            <a:ext cx="7723599" cy="10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32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32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3200">
                <a:solidFill>
                  <a:srgbClr val="6FA8D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379000" y="296101"/>
            <a:ext cx="8732399" cy="347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333" b="1" i="1"/>
            </a:lvl1pPr>
            <a:lvl2pPr lvl="1" rtl="0">
              <a:spcBef>
                <a:spcPts val="0"/>
              </a:spcBef>
              <a:buSzPct val="100000"/>
              <a:defRPr sz="5333" b="1" i="1"/>
            </a:lvl2pPr>
            <a:lvl3pPr lvl="2" rtl="0">
              <a:spcBef>
                <a:spcPts val="0"/>
              </a:spcBef>
              <a:buSzPct val="100000"/>
              <a:defRPr sz="5333" b="1" i="1"/>
            </a:lvl3pPr>
            <a:lvl4pPr lvl="3" rtl="0">
              <a:spcBef>
                <a:spcPts val="0"/>
              </a:spcBef>
              <a:buSzPct val="100000"/>
              <a:defRPr sz="5333" b="1" i="1"/>
            </a:lvl4pPr>
            <a:lvl5pPr lvl="4" rtl="0">
              <a:spcBef>
                <a:spcPts val="0"/>
              </a:spcBef>
              <a:buSzPct val="100000"/>
              <a:defRPr sz="5333" b="1" i="1"/>
            </a:lvl5pPr>
            <a:lvl6pPr lvl="5" rtl="0">
              <a:spcBef>
                <a:spcPts val="0"/>
              </a:spcBef>
              <a:buSzPct val="100000"/>
              <a:defRPr sz="5333" b="1" i="1"/>
            </a:lvl6pPr>
            <a:lvl7pPr lvl="6" rtl="0">
              <a:spcBef>
                <a:spcPts val="0"/>
              </a:spcBef>
              <a:buSzPct val="100000"/>
              <a:defRPr sz="5333" b="1" i="1"/>
            </a:lvl7pPr>
            <a:lvl8pPr lvl="7" rtl="0">
              <a:spcBef>
                <a:spcPts val="0"/>
              </a:spcBef>
              <a:buSzPct val="100000"/>
              <a:defRPr sz="5333" b="1" i="1"/>
            </a:lvl8pPr>
            <a:lvl9pPr lvl="8">
              <a:spcBef>
                <a:spcPts val="0"/>
              </a:spcBef>
              <a:buSzPct val="100000"/>
              <a:defRPr sz="5333" b="1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793599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32834" y="367118"/>
            <a:ext cx="7415999" cy="590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793599" y="1"/>
            <a:ext cx="9398400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260133" y="367134"/>
            <a:ext cx="2754800" cy="62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56133" y="367134"/>
            <a:ext cx="2754800" cy="62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9052133" y="367134"/>
            <a:ext cx="2754800" cy="620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79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Shape 46"/>
          <p:cNvSpPr/>
          <p:nvPr/>
        </p:nvSpPr>
        <p:spPr>
          <a:xfrm flipH="1">
            <a:off x="2793599" y="0"/>
            <a:ext cx="9398400" cy="68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8859" y="5875067"/>
            <a:ext cx="31291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793600" cy="6857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32834" y="646133"/>
            <a:ext cx="7415999" cy="56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71833" y="2169000"/>
            <a:ext cx="22832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105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C7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0" y="11114"/>
            <a:ext cx="7564839" cy="42552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61185"/>
            <a:ext cx="12192000" cy="396815"/>
          </a:xfrm>
          <a:prstGeom prst="rect">
            <a:avLst/>
          </a:prstGeom>
          <a:solidFill>
            <a:srgbClr val="23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213203"/>
            <a:ext cx="9144000" cy="465167"/>
          </a:xfrm>
          <a:prstGeom prst="rect">
            <a:avLst/>
          </a:prstGeom>
          <a:solidFill>
            <a:srgbClr val="7A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304553"/>
            <a:ext cx="12192000" cy="21566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78587" y="4520682"/>
            <a:ext cx="9089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/>
              <a:t>Instrumentasi</a:t>
            </a:r>
            <a:r>
              <a:rPr lang="en-US" sz="3200" dirty="0"/>
              <a:t> </a:t>
            </a:r>
            <a:r>
              <a:rPr lang="en-US" sz="3200" i="1" dirty="0"/>
              <a:t>Source Code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i="1" dirty="0" smtClean="0"/>
              <a:t>Basis Path </a:t>
            </a:r>
            <a:r>
              <a:rPr lang="en-US" sz="3200" i="1" dirty="0"/>
              <a:t>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746" y="5688498"/>
            <a:ext cx="4336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Raden Asri Ramadhina </a:t>
            </a:r>
            <a:r>
              <a:rPr lang="en-US" dirty="0" err="1"/>
              <a:t>Fitriani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(G64154007)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38414" y="5688498"/>
            <a:ext cx="4520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Pembimbing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Irman</a:t>
            </a:r>
            <a:r>
              <a:rPr lang="en-US" dirty="0"/>
              <a:t> </a:t>
            </a:r>
            <a:r>
              <a:rPr lang="en-US" dirty="0" err="1"/>
              <a:t>Hermadi</a:t>
            </a:r>
            <a:r>
              <a:rPr lang="en-US" dirty="0"/>
              <a:t>, </a:t>
            </a:r>
            <a:r>
              <a:rPr lang="en-US" dirty="0" err="1"/>
              <a:t>Skom</a:t>
            </a:r>
            <a:r>
              <a:rPr lang="en-US" dirty="0"/>
              <a:t>, MS, PhD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474927"/>
            <a:ext cx="6471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Departemen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1340" y="6474927"/>
            <a:ext cx="415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Institut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Pertanian</a:t>
            </a:r>
            <a:r>
              <a:rPr lang="en-US" dirty="0">
                <a:solidFill>
                  <a:schemeClr val="bg1"/>
                </a:solidFill>
              </a:rPr>
              <a:t> Bogor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" y="4550312"/>
            <a:ext cx="1417458" cy="10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METODE</a:t>
            </a:r>
            <a:br>
              <a:rPr lang="en-US" sz="2400" dirty="0" smtClean="0"/>
            </a:br>
            <a:r>
              <a:rPr lang="en-US" sz="2400" dirty="0" smtClean="0"/>
              <a:t>PENELITIAN :</a:t>
            </a:r>
            <a:br>
              <a:rPr lang="en-US" sz="2400" dirty="0" smtClean="0"/>
            </a:br>
            <a:r>
              <a:rPr lang="en-US" sz="2400" dirty="0" err="1" smtClean="0"/>
              <a:t>Analisis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idx="1"/>
          </p:nvPr>
        </p:nvSpPr>
        <p:spPr>
          <a:xfrm>
            <a:off x="2907101" y="319929"/>
            <a:ext cx="9100868" cy="1540956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Dimulai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dari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membaca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literature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terkait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Mengumpulkan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beberapa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contoh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program yang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digunakan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dalam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penelitian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program yang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Hermadi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(2015)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8541" y="2526974"/>
            <a:ext cx="7106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Tahapan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basis path testing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1.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Menggambarkan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jalur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dalam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bentuk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Control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Flow Graph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(CFG)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2.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Menghitung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cyclomatic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 complexity</a:t>
            </a:r>
            <a:br>
              <a:rPr lang="en-US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3.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Memilih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satu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set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jalur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dasar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4.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Membangkitkan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data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uji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setiap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jalur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dasar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6177281"/>
            <a:ext cx="223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V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) =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E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MSY10"/>
              </a:rPr>
              <a:t>-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+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2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5" b="38437"/>
          <a:stretch/>
        </p:blipFill>
        <p:spPr>
          <a:xfrm>
            <a:off x="5943600" y="3934217"/>
            <a:ext cx="5261741" cy="1252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9" r="61238"/>
          <a:stretch/>
        </p:blipFill>
        <p:spPr>
          <a:xfrm>
            <a:off x="3562262" y="4241156"/>
            <a:ext cx="2039527" cy="854503"/>
          </a:xfrm>
          <a:prstGeom prst="rect">
            <a:avLst/>
          </a:prstGeom>
        </p:spPr>
      </p:pic>
      <p:sp>
        <p:nvSpPr>
          <p:cNvPr id="14" name="Subtitle 6"/>
          <p:cNvSpPr txBox="1">
            <a:spLocks/>
          </p:cNvSpPr>
          <p:nvPr/>
        </p:nvSpPr>
        <p:spPr>
          <a:xfrm>
            <a:off x="5943600" y="5187031"/>
            <a:ext cx="2938405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400" kern="0" dirty="0" err="1" smtClean="0">
                <a:solidFill>
                  <a:schemeClr val="accent1">
                    <a:lumMod val="75000"/>
                  </a:schemeClr>
                </a:solidFill>
              </a:rPr>
              <a:t>Notasi</a:t>
            </a:r>
            <a:r>
              <a:rPr lang="en-US" sz="1400" kern="0" dirty="0" smtClean="0">
                <a:solidFill>
                  <a:schemeClr val="accent1">
                    <a:lumMod val="75000"/>
                  </a:schemeClr>
                </a:solidFill>
              </a:rPr>
              <a:t> Control Flow Graph (CFG)</a:t>
            </a:r>
            <a:endParaRPr lang="en-US" sz="1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ubtitle 6"/>
          <p:cNvSpPr txBox="1">
            <a:spLocks/>
          </p:cNvSpPr>
          <p:nvPr/>
        </p:nvSpPr>
        <p:spPr>
          <a:xfrm>
            <a:off x="2998541" y="5858817"/>
            <a:ext cx="3554659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400" kern="0" dirty="0" err="1" smtClean="0">
                <a:solidFill>
                  <a:schemeClr val="accent1">
                    <a:lumMod val="75000"/>
                  </a:schemeClr>
                </a:solidFill>
              </a:rPr>
              <a:t>Perhitungan</a:t>
            </a:r>
            <a:r>
              <a:rPr lang="en-US" sz="14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  <a:latin typeface="NimbusRomNo9L-ReguItal"/>
              </a:rPr>
              <a:t>cyclomatic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NimbusRomNo9L-ReguItal"/>
              </a:rPr>
              <a:t>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NimbusRomNo9L-ReguItal"/>
              </a:rPr>
              <a:t>complexity: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NimbusRomNo9L-ReguItal"/>
              </a:rPr>
              <a:t/>
            </a:r>
            <a:b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NimbusRomNo9L-ReguItal"/>
              </a:rPr>
            </a:br>
            <a:r>
              <a:rPr lang="en-US" sz="14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METODE</a:t>
            </a:r>
            <a:br>
              <a:rPr lang="en-US" sz="2400" dirty="0"/>
            </a:br>
            <a:r>
              <a:rPr lang="en-US" sz="2400" dirty="0"/>
              <a:t>PENELITIAN :</a:t>
            </a:r>
            <a:br>
              <a:rPr lang="en-US" sz="2400" dirty="0"/>
            </a:br>
            <a:r>
              <a:rPr lang="en-US" sz="2400" dirty="0" err="1" smtClean="0"/>
              <a:t>Perancangan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4647650" y="5937857"/>
            <a:ext cx="2980941" cy="487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400" kern="0" dirty="0" err="1" smtClean="0">
                <a:solidFill>
                  <a:schemeClr val="accent1">
                    <a:lumMod val="75000"/>
                  </a:schemeClr>
                </a:solidFill>
              </a:rPr>
              <a:t>Arsitektur</a:t>
            </a:r>
            <a:r>
              <a:rPr lang="en-US" sz="14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kern="0" dirty="0" err="1" smtClean="0">
                <a:solidFill>
                  <a:schemeClr val="accent1">
                    <a:lumMod val="75000"/>
                  </a:schemeClr>
                </a:solidFill>
              </a:rPr>
              <a:t>Sistem</a:t>
            </a:r>
            <a:endParaRPr lang="en-US" sz="1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78" y="721100"/>
            <a:ext cx="4902583" cy="5182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19506" y="1327041"/>
            <a:ext cx="3496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Instrumentasi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merupakan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sebuah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menyisipkan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sebuah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penanda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(tag) di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awal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atau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di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akhir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setiap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blok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kode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seperti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awal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setiap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fungsi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sebelum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atau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sesudah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kondisi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terpenuhi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atau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tidak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Dalam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pengujian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path testing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penanda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ini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digunakan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memonitor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jalur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dilalui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program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ketika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dijalankan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dengan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masukan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data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uji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tertentu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Arkeman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et al.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2014)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08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639" y="-50800"/>
            <a:ext cx="2843002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56100" y="2365831"/>
            <a:ext cx="1910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kern="0" dirty="0" err="1">
                <a:solidFill>
                  <a:srgbClr val="FFFFFF"/>
                </a:solidFill>
                <a:latin typeface="Montserrat"/>
                <a:sym typeface="Montserrat"/>
              </a:rPr>
              <a:t>Contoh</a:t>
            </a:r>
            <a:r>
              <a:rPr lang="en-US" sz="2800" b="1" kern="0" dirty="0">
                <a:solidFill>
                  <a:srgbClr val="FFFFFF"/>
                </a:solidFill>
                <a:latin typeface="Montserrat"/>
                <a:sym typeface="Montserrat"/>
              </a:rPr>
              <a:t> CFG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04" y="326414"/>
            <a:ext cx="5043540" cy="3692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032" y="560074"/>
            <a:ext cx="63671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  <a:p>
            <a:endParaRPr lang="en-US" sz="13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(2)</a:t>
            </a: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(3)</a:t>
            </a: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(4)</a:t>
            </a: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(5)</a:t>
            </a:r>
          </a:p>
          <a:p>
            <a:endParaRPr lang="en-US" sz="13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(6)</a:t>
            </a:r>
          </a:p>
          <a:p>
            <a:endParaRPr lang="en-US" sz="1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(7)</a:t>
            </a:r>
          </a:p>
          <a:p>
            <a:endParaRPr lang="en-US" sz="13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3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(8)</a:t>
            </a: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(9)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03299" y="234855"/>
            <a:ext cx="2900061" cy="4128180"/>
            <a:chOff x="8707243" y="1130752"/>
            <a:chExt cx="2582885" cy="3676686"/>
          </a:xfrm>
        </p:grpSpPr>
        <p:sp>
          <p:nvSpPr>
            <p:cNvPr id="11" name="Oval 10"/>
            <p:cNvSpPr/>
            <p:nvPr/>
          </p:nvSpPr>
          <p:spPr>
            <a:xfrm>
              <a:off x="9719236" y="1130752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722092" y="1851510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220010" y="2332809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707243" y="2880926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719236" y="2880926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821702" y="3412281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253064" y="3412281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0187662" y="3412281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7</a:t>
              </a:r>
              <a:endParaRPr lang="en-US" sz="1000" dirty="0"/>
            </a:p>
          </p:txBody>
        </p:sp>
        <p:cxnSp>
          <p:nvCxnSpPr>
            <p:cNvPr id="19" name="Straight Arrow Connector 18"/>
            <p:cNvCxnSpPr>
              <a:stCxn id="11" idx="4"/>
              <a:endCxn id="12" idx="0"/>
            </p:cNvCxnSpPr>
            <p:nvPr/>
          </p:nvCxnSpPr>
          <p:spPr>
            <a:xfrm>
              <a:off x="9953449" y="1599178"/>
              <a:ext cx="2856" cy="25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3" idx="7"/>
            </p:cNvCxnSpPr>
            <p:nvPr/>
          </p:nvCxnSpPr>
          <p:spPr>
            <a:xfrm flipH="1">
              <a:off x="9619837" y="2251337"/>
              <a:ext cx="170854" cy="150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7"/>
            </p:cNvCxnSpPr>
            <p:nvPr/>
          </p:nvCxnSpPr>
          <p:spPr>
            <a:xfrm flipH="1">
              <a:off x="9107070" y="2732636"/>
              <a:ext cx="181539" cy="216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5"/>
              <a:endCxn id="15" idx="1"/>
            </p:cNvCxnSpPr>
            <p:nvPr/>
          </p:nvCxnSpPr>
          <p:spPr>
            <a:xfrm>
              <a:off x="9619837" y="2732636"/>
              <a:ext cx="167998" cy="216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3"/>
              <a:endCxn id="17" idx="7"/>
            </p:cNvCxnSpPr>
            <p:nvPr/>
          </p:nvCxnSpPr>
          <p:spPr>
            <a:xfrm flipH="1">
              <a:off x="9652891" y="3280753"/>
              <a:ext cx="134944" cy="200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5"/>
              <a:endCxn id="18" idx="1"/>
            </p:cNvCxnSpPr>
            <p:nvPr/>
          </p:nvCxnSpPr>
          <p:spPr>
            <a:xfrm>
              <a:off x="10119063" y="3280753"/>
              <a:ext cx="137198" cy="200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787835" y="4339012"/>
              <a:ext cx="468426" cy="4684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9</a:t>
              </a:r>
              <a:endParaRPr lang="en-US" sz="1000" dirty="0"/>
            </a:p>
          </p:txBody>
        </p:sp>
        <p:cxnSp>
          <p:nvCxnSpPr>
            <p:cNvPr id="26" name="Curved Connector 25"/>
            <p:cNvCxnSpPr>
              <a:stCxn id="14" idx="4"/>
              <a:endCxn id="25" idx="2"/>
            </p:cNvCxnSpPr>
            <p:nvPr/>
          </p:nvCxnSpPr>
          <p:spPr>
            <a:xfrm rot="16200000" flipH="1">
              <a:off x="8752709" y="3538098"/>
              <a:ext cx="1223873" cy="8463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2" idx="6"/>
              <a:endCxn id="16" idx="0"/>
            </p:cNvCxnSpPr>
            <p:nvPr/>
          </p:nvCxnSpPr>
          <p:spPr>
            <a:xfrm>
              <a:off x="10190518" y="2085723"/>
              <a:ext cx="865397" cy="13265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4"/>
              <a:endCxn id="25" idx="1"/>
            </p:cNvCxnSpPr>
            <p:nvPr/>
          </p:nvCxnSpPr>
          <p:spPr>
            <a:xfrm>
              <a:off x="9487277" y="3880707"/>
              <a:ext cx="369157" cy="5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4"/>
              <a:endCxn id="25" idx="7"/>
            </p:cNvCxnSpPr>
            <p:nvPr/>
          </p:nvCxnSpPr>
          <p:spPr>
            <a:xfrm flipH="1">
              <a:off x="10187662" y="3880707"/>
              <a:ext cx="234213" cy="5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16" idx="4"/>
              <a:endCxn id="25" idx="6"/>
            </p:cNvCxnSpPr>
            <p:nvPr/>
          </p:nvCxnSpPr>
          <p:spPr>
            <a:xfrm rot="5400000">
              <a:off x="10309829" y="3827139"/>
              <a:ext cx="692518" cy="79965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73872" y="4926581"/>
            <a:ext cx="2140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E=11</a:t>
            </a: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N=9 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  <a:latin typeface="NimbusRomNo9L-ReguItal"/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) =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11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MSY10"/>
              </a:rPr>
              <a:t>-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9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0818" y="608913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=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4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43419" y="4926581"/>
            <a:ext cx="4409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Kemungkinan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j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alur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 yang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terbentuk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P1 = 1-2-3-4-9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P2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1-2,3-5-6-9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P3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1-2-3-5-7-9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NimbusRomNo9L-ReguItal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P4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1-2-8-9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1331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639" y="-50800"/>
            <a:ext cx="2843002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46220" y="2375991"/>
            <a:ext cx="2529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kern="0" dirty="0" err="1">
                <a:solidFill>
                  <a:srgbClr val="FFFFFF"/>
                </a:solidFill>
                <a:latin typeface="Montserrat"/>
                <a:sym typeface="Montserrat"/>
              </a:rPr>
              <a:t>Contoh</a:t>
            </a:r>
            <a:r>
              <a:rPr lang="en-US" sz="2800" b="1" kern="0" dirty="0">
                <a:solidFill>
                  <a:srgbClr val="FFFFFF"/>
                </a:solidFill>
                <a:latin typeface="Montserrat"/>
                <a:sym typeface="Montserrat"/>
              </a:rPr>
              <a:t> </a:t>
            </a:r>
            <a:r>
              <a:rPr lang="en-US" sz="2800" b="1" kern="0" dirty="0" err="1">
                <a:solidFill>
                  <a:srgbClr val="FFFFFF"/>
                </a:solidFill>
                <a:latin typeface="Montserrat"/>
                <a:sym typeface="Montserrat"/>
              </a:rPr>
              <a:t>Instrumentasi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41" y="519103"/>
            <a:ext cx="5903089" cy="5621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382" t="1571"/>
          <a:stretch/>
        </p:blipFill>
        <p:spPr>
          <a:xfrm>
            <a:off x="3863339" y="1913781"/>
            <a:ext cx="3177541" cy="279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82" t="1571"/>
          <a:stretch/>
        </p:blipFill>
        <p:spPr>
          <a:xfrm>
            <a:off x="4190999" y="2579490"/>
            <a:ext cx="3116581" cy="274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382" t="1571"/>
          <a:stretch/>
        </p:blipFill>
        <p:spPr>
          <a:xfrm>
            <a:off x="4495799" y="3656873"/>
            <a:ext cx="3177541" cy="2798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8080" y="1706023"/>
            <a:ext cx="3042919" cy="4875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0499" y="2335623"/>
            <a:ext cx="3035300" cy="4875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8159" y="3454290"/>
            <a:ext cx="3027681" cy="4875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METODE</a:t>
            </a:r>
            <a:br>
              <a:rPr lang="en-US" sz="2400" dirty="0"/>
            </a:br>
            <a:r>
              <a:rPr lang="en-US" sz="2400" dirty="0"/>
              <a:t>PENELITIAN :</a:t>
            </a:r>
            <a:br>
              <a:rPr lang="en-US" sz="2400" dirty="0"/>
            </a:br>
            <a:r>
              <a:rPr lang="en-US" sz="2400" dirty="0" err="1"/>
              <a:t>Implementasi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1158241"/>
            <a:ext cx="8503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Aplikasi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berbasis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web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dibangun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bahasa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pemrograman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Java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IDE Eclipse.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Setelah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terbentuk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CFG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divisualisasikan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library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Graphviz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Graphviz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merupakan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open source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visualisasi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grafik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53" y="2311240"/>
            <a:ext cx="2283200" cy="1143200"/>
          </a:xfrm>
        </p:spPr>
        <p:txBody>
          <a:bodyPr/>
          <a:lstStyle/>
          <a:p>
            <a:r>
              <a:rPr lang="en-US" dirty="0"/>
              <a:t>METODE</a:t>
            </a:r>
            <a:br>
              <a:rPr lang="en-US" dirty="0"/>
            </a:br>
            <a:r>
              <a:rPr lang="en-US" dirty="0"/>
              <a:t>PENELITIAN :</a:t>
            </a:r>
            <a:br>
              <a:rPr lang="en-US" dirty="0"/>
            </a:b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3600" y="2169000"/>
            <a:ext cx="8300720" cy="3080084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pembangkitan</a:t>
            </a:r>
            <a:r>
              <a:rPr lang="en-US" sz="2400" dirty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/>
              <a:t>manual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2332923"/>
            <a:ext cx="10668000" cy="3713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58165"/>
            <a:ext cx="12192000" cy="1260475"/>
          </a:xfrm>
          <a:prstGeom prst="rect">
            <a:avLst/>
          </a:prstGeom>
          <a:solidFill>
            <a:srgbClr val="DEE9F2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915160" y="855871"/>
            <a:ext cx="8361680" cy="12370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2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Rencana</a:t>
            </a:r>
            <a:r>
              <a:rPr lang="en-US" sz="3200" kern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Jadwal</a:t>
            </a:r>
            <a:r>
              <a:rPr lang="en-US" sz="3200" kern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US" sz="3200" kern="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240" y="365125"/>
            <a:ext cx="11379200" cy="6086475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661" y="639446"/>
            <a:ext cx="9196519" cy="971726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Mengapa</a:t>
            </a:r>
            <a:r>
              <a:rPr lang="en-US" sz="4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r>
              <a:rPr lang="en-US" sz="4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Penting</a:t>
            </a:r>
            <a:r>
              <a:rPr lang="en-US" sz="4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sz="2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86400" y="2239327"/>
            <a:ext cx="5867400" cy="3937635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/</a:t>
            </a:r>
            <a:r>
              <a:rPr lang="en-US" dirty="0" err="1" smtClean="0"/>
              <a:t>berperilaku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0960" y="2045920"/>
            <a:ext cx="4680000" cy="4680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80" y="2468972"/>
            <a:ext cx="2932182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975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97" y="1133677"/>
            <a:ext cx="4178459" cy="1820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8" y="4441230"/>
            <a:ext cx="4211981" cy="1754992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516618" y="1133677"/>
            <a:ext cx="5040388" cy="2661336"/>
          </a:xfrm>
        </p:spPr>
        <p:txBody>
          <a:bodyPr/>
          <a:lstStyle/>
          <a:p>
            <a:r>
              <a:rPr lang="en-US" sz="2800" b="1" dirty="0" smtClean="0"/>
              <a:t>BLACK BOX TESTING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/>
              <a:t>apakah</a:t>
            </a:r>
            <a:r>
              <a:rPr lang="en-US" dirty="0"/>
              <a:t> output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 smtClean="0"/>
              <a:t>ditentukan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26480" y="1579375"/>
            <a:ext cx="45719" cy="3998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650233" y="3788049"/>
            <a:ext cx="5040388" cy="266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800" b="1" kern="0" dirty="0" smtClean="0"/>
              <a:t>WHITE BOX TESTING</a:t>
            </a:r>
          </a:p>
          <a:p>
            <a:r>
              <a:rPr lang="en-US" kern="0" dirty="0" err="1" smtClean="0"/>
              <a:t>Melakukan</a:t>
            </a:r>
            <a:r>
              <a:rPr lang="en-US" kern="0" dirty="0" smtClean="0"/>
              <a:t> </a:t>
            </a:r>
            <a:r>
              <a:rPr lang="en-US" kern="0" dirty="0" err="1" smtClean="0"/>
              <a:t>pengujian</a:t>
            </a:r>
            <a:r>
              <a:rPr lang="en-US" kern="0" dirty="0" smtClean="0"/>
              <a:t> </a:t>
            </a:r>
            <a:r>
              <a:rPr lang="en-US" kern="0" dirty="0" err="1" smtClean="0"/>
              <a:t>dengan</a:t>
            </a:r>
            <a:r>
              <a:rPr lang="en-US" kern="0" dirty="0" smtClean="0"/>
              <a:t> </a:t>
            </a:r>
            <a:r>
              <a:rPr lang="en-US" kern="0" dirty="0" err="1" smtClean="0"/>
              <a:t>cara</a:t>
            </a:r>
            <a:r>
              <a:rPr lang="en-US" kern="0" dirty="0" smtClean="0"/>
              <a:t> </a:t>
            </a:r>
            <a:r>
              <a:rPr lang="en-US" kern="0" dirty="0" err="1" smtClean="0"/>
              <a:t>me</a:t>
            </a:r>
            <a:r>
              <a:rPr lang="en-US" kern="0" dirty="0" err="1" smtClean="0"/>
              <a:t>meriksa</a:t>
            </a:r>
            <a:r>
              <a:rPr lang="en-US" kern="0" dirty="0" smtClean="0"/>
              <a:t> </a:t>
            </a:r>
            <a:r>
              <a:rPr lang="en-US" kern="0" dirty="0" err="1" smtClean="0"/>
              <a:t>struktur</a:t>
            </a:r>
            <a:r>
              <a:rPr lang="en-US" kern="0" dirty="0" smtClean="0"/>
              <a:t> </a:t>
            </a:r>
            <a:r>
              <a:rPr lang="en-US" kern="0" dirty="0" smtClean="0"/>
              <a:t>internal </a:t>
            </a:r>
            <a:r>
              <a:rPr lang="en-US" kern="0" dirty="0" err="1" smtClean="0"/>
              <a:t>dan</a:t>
            </a:r>
            <a:r>
              <a:rPr lang="en-US" kern="0" dirty="0" smtClean="0"/>
              <a:t> </a:t>
            </a:r>
            <a:r>
              <a:rPr lang="en-US" kern="0" dirty="0" err="1" smtClean="0"/>
              <a:t>alur</a:t>
            </a:r>
            <a:r>
              <a:rPr lang="en-US" kern="0" dirty="0" smtClean="0"/>
              <a:t> </a:t>
            </a:r>
            <a:r>
              <a:rPr lang="en-US" kern="0" dirty="0" err="1" smtClean="0"/>
              <a:t>logika</a:t>
            </a:r>
            <a:r>
              <a:rPr lang="en-US" kern="0" dirty="0" smtClean="0"/>
              <a:t> (proses) </a:t>
            </a:r>
            <a:r>
              <a:rPr lang="en-US" kern="0" dirty="0" err="1" smtClean="0"/>
              <a:t>sebuah</a:t>
            </a:r>
            <a:r>
              <a:rPr lang="en-US" kern="0" dirty="0" smtClean="0"/>
              <a:t> </a:t>
            </a:r>
            <a:r>
              <a:rPr lang="en-US" kern="0" dirty="0" err="1" smtClean="0"/>
              <a:t>perangkat</a:t>
            </a:r>
            <a:r>
              <a:rPr lang="en-US" kern="0" dirty="0" smtClean="0"/>
              <a:t> </a:t>
            </a:r>
            <a:r>
              <a:rPr lang="en-US" kern="0" dirty="0" err="1" smtClean="0"/>
              <a:t>lunak</a:t>
            </a:r>
            <a:r>
              <a:rPr lang="en-US" kern="0" dirty="0" smtClean="0"/>
              <a:t>. </a:t>
            </a:r>
            <a:endParaRPr lang="en-US" kern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0780" y="87552"/>
            <a:ext cx="4807277" cy="49423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Jenis</a:t>
            </a:r>
            <a:r>
              <a:rPr lang="en-US" sz="4800" kern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8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Pengujian</a:t>
            </a:r>
            <a:endParaRPr lang="en-US" sz="2000" kern="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39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05133" y="1678831"/>
            <a:ext cx="10438228" cy="1492540"/>
          </a:xfrm>
        </p:spPr>
        <p:txBody>
          <a:bodyPr/>
          <a:lstStyle/>
          <a:p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White Box Testing : Basis Path Testing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72829" y="3525520"/>
            <a:ext cx="10783052" cy="2555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Salah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metode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pengujian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struktural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source code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program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menemukan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semua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jalur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mungkin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dilalui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program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digunakan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merancang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uji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Metode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memastikan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semua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kemungkinan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jalur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dijalankan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setidaknya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kali.</a:t>
            </a:r>
          </a:p>
        </p:txBody>
      </p:sp>
    </p:spTree>
    <p:extLst>
      <p:ext uri="{BB962C8B-B14F-4D97-AF65-F5344CB8AC3E}">
        <p14:creationId xmlns:p14="http://schemas.microsoft.com/office/powerpoint/2010/main" val="254251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6240" y="365125"/>
            <a:ext cx="11379200" cy="6086475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834031" y="847366"/>
            <a:ext cx="10317641" cy="1165225"/>
          </a:xfrm>
        </p:spPr>
        <p:txBody>
          <a:bodyPr/>
          <a:lstStyle/>
          <a:p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Tetapi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untuk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menguji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perangkat</a:t>
            </a: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lunak</a:t>
            </a: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yang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kompleks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secara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keseluruhan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akan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memakan</a:t>
            </a: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waktu</a:t>
            </a:r>
            <a:r>
              <a:rPr lang="en-US" sz="2400" b="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yang lama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dan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membutuhkan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sumber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daya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manusia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 yang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banyak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  <a:t>. </a:t>
            </a:r>
            <a:b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Roboto" panose="020B0604020202020204"/>
              </a:rPr>
            </a:br>
            <a:endParaRPr lang="en-US" sz="2400" b="0" dirty="0">
              <a:solidFill>
                <a:schemeClr val="accent1">
                  <a:lumMod val="50000"/>
                </a:schemeClr>
              </a:solidFill>
              <a:latin typeface="Roboto" panose="020B060402020202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9057" y="4361001"/>
            <a:ext cx="1063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Jika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proses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pengujian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dilakukan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otomatis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maka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hal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mengurangi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biaya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pengembangan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signifikan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057" y="2570749"/>
            <a:ext cx="10516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Kumar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Mishra (</a:t>
            </a:r>
            <a:r>
              <a:rPr lang="en-US" sz="2400" b="0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Roboto" panose="020B0604020202020204" charset="0"/>
                <a:ea typeface="Roboto" panose="020B0604020202020204" charset="0"/>
              </a:rPr>
              <a:t>2016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)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mengatakan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bahwa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pengujian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hampir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        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total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biaya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pengembangan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43401" y="2906458"/>
            <a:ext cx="12121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60%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717924" y="5614736"/>
            <a:ext cx="1169275" cy="114842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345107" y="5475448"/>
            <a:ext cx="394195" cy="394195"/>
          </a:xfrm>
          <a:prstGeom prst="ellipse">
            <a:avLst/>
          </a:prstGeom>
          <a:solidFill>
            <a:srgbClr val="D1234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299" y="5806603"/>
            <a:ext cx="765595" cy="76559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0476642" y="6553981"/>
            <a:ext cx="208372" cy="209178"/>
          </a:xfrm>
          <a:prstGeom prst="ellipse">
            <a:avLst/>
          </a:prstGeom>
          <a:solidFill>
            <a:srgbClr val="D1234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41968" y="4876023"/>
            <a:ext cx="554839" cy="583418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262283" y="6381863"/>
            <a:ext cx="131672" cy="13845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0"/>
            <a:ext cx="15700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381193" y="941198"/>
            <a:ext cx="8716322" cy="5553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Hermadi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(2015)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membangkitkan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uji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i="1" kern="0" dirty="0" smtClean="0">
                <a:solidFill>
                  <a:schemeClr val="accent1">
                    <a:lumMod val="50000"/>
                  </a:schemeClr>
                </a:solidFill>
              </a:rPr>
              <a:t>path testing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algoritma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genetika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>
              <a:buNone/>
            </a:pPr>
            <a:endParaRPr lang="en-US" sz="2400" kern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Hermadi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membangkitkan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i="1" kern="0" dirty="0" smtClean="0">
                <a:solidFill>
                  <a:schemeClr val="accent1">
                    <a:lumMod val="50000"/>
                  </a:schemeClr>
                </a:solidFill>
              </a:rPr>
              <a:t>Control flow Graph 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(CFG)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instrumentasi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masih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manual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sehingga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membutuhkan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banyak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waktu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rawan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kesalahan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ketika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program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sudah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semakin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besar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>
              <a:buNone/>
            </a:pPr>
            <a:endParaRPr lang="en-US" sz="2400" kern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Sehingga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mengotomasi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hal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membuat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i="1" kern="0" dirty="0" smtClean="0">
                <a:solidFill>
                  <a:schemeClr val="accent1">
                    <a:lumMod val="50000"/>
                  </a:schemeClr>
                </a:solidFill>
              </a:rPr>
              <a:t>path testing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cepat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mengurangi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kerawanan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kern="0" dirty="0" err="1" smtClean="0">
                <a:solidFill>
                  <a:schemeClr val="accent1">
                    <a:lumMod val="50000"/>
                  </a:schemeClr>
                </a:solidFill>
              </a:rPr>
              <a:t>kesalahan</a:t>
            </a:r>
            <a: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2400" kern="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3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3521" y="1967046"/>
            <a:ext cx="5120639" cy="1028592"/>
          </a:xfrm>
        </p:spPr>
        <p:txBody>
          <a:bodyPr/>
          <a:lstStyle/>
          <a:p>
            <a:pPr algn="l"/>
            <a:r>
              <a:rPr lang="en-US" sz="4800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Maka</a:t>
            </a:r>
            <a:r>
              <a:rPr lang="en-US" sz="48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4800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dari</a:t>
            </a:r>
            <a:r>
              <a:rPr lang="en-US" sz="48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4800" dirty="0" err="1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itu</a:t>
            </a:r>
            <a:r>
              <a:rPr lang="en-US" sz="48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…</a:t>
            </a:r>
            <a:endParaRPr lang="en-US" sz="48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8263" y="3176793"/>
            <a:ext cx="110648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Pada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penelitian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dibangun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sebuah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perangkat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lunak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membangkitkan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kemungkinan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sebuah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program.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Jalur-jalur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dijadikan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dasar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membangkitkan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data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uji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agar data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uji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digunakan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pengujian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mewakili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semua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kemungkinan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memonitor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jalur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mana yang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dilalui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ketika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diberikan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masukan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data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uji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maka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juga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melakukan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penyisipan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tag-tag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sebagai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instrumentasi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dalam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source code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otomatis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0072" y="570356"/>
            <a:ext cx="2436860" cy="866459"/>
          </a:xfrm>
        </p:spPr>
        <p:txBody>
          <a:bodyPr/>
          <a:lstStyle/>
          <a:p>
            <a:pPr algn="ctr"/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967487" y="319928"/>
            <a:ext cx="9040482" cy="3174373"/>
          </a:xfrm>
        </p:spPr>
        <p:txBody>
          <a:bodyPr/>
          <a:lstStyle/>
          <a:p>
            <a:pP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B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agaimana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membangun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sebuah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aplikasi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melakukan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instrumentasi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secara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otomatis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pengujian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jalur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re-engineering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perangkat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lunak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Membangun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sebuah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aplikasi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yang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digunakan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membangkitkan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CFG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melakukan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instrumentasi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secara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otomatis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Bahasa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pemrograman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yang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diakomodasi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adalah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Matlab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model diagram yang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dibangkitkan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adalah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CFG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NimbusRomNo9L-Regu"/>
            </a:endParaRP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iharapkan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membantu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pengembang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penguji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1245" y="260221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5A"/>
                </a:solidFill>
                <a:latin typeface="NimbusSanL-Bold"/>
              </a:rPr>
              <a:t/>
            </a:r>
            <a:br>
              <a:rPr lang="en-US" b="1" dirty="0">
                <a:solidFill>
                  <a:srgbClr val="00005A"/>
                </a:solidFill>
                <a:latin typeface="NimbusSanL-Bold"/>
              </a:rPr>
            </a:br>
            <a:r>
              <a:rPr lang="en-US" dirty="0">
                <a:solidFill>
                  <a:srgbClr val="000000"/>
                </a:solidFill>
                <a:latin typeface="NimbusRomNo9L-Regu"/>
              </a:rPr>
              <a:t/>
            </a:r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r>
              <a:rPr lang="en-US" b="1" dirty="0">
                <a:solidFill>
                  <a:srgbClr val="00005A"/>
                </a:solidFill>
                <a:latin typeface="NimbusSanL-Bold"/>
              </a:rPr>
              <a:t/>
            </a:r>
            <a:br>
              <a:rPr lang="en-US" b="1" dirty="0">
                <a:solidFill>
                  <a:srgbClr val="00005A"/>
                </a:solidFill>
                <a:latin typeface="NimbusSanL-Bold"/>
              </a:rPr>
            </a:br>
            <a:r>
              <a:rPr lang="en-US" dirty="0">
                <a:solidFill>
                  <a:srgbClr val="000000"/>
                </a:solidFill>
                <a:latin typeface="NimbusRomNo9L-Regu"/>
              </a:rPr>
              <a:t/>
            </a:r>
            <a:br>
              <a:rPr lang="en-US" dirty="0">
                <a:solidFill>
                  <a:srgbClr val="000000"/>
                </a:solidFill>
                <a:latin typeface="NimbusRomNo9L-Regu"/>
              </a:rPr>
            </a:br>
            <a:r>
              <a:rPr lang="en-US" b="1" dirty="0">
                <a:solidFill>
                  <a:srgbClr val="00005A"/>
                </a:solidFill>
                <a:latin typeface="NimbusSanL-Bold"/>
              </a:rPr>
              <a:t/>
            </a:r>
            <a:br>
              <a:rPr lang="en-US" b="1" dirty="0">
                <a:solidFill>
                  <a:srgbClr val="00005A"/>
                </a:solidFill>
                <a:latin typeface="NimbusSanL-Bold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070" y="1939382"/>
            <a:ext cx="2436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Montserrat" panose="020B0604020202020204" charset="0"/>
              </a:rPr>
              <a:t>Tujuan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070" y="3102378"/>
            <a:ext cx="2436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Montserrat" panose="020B0604020202020204" charset="0"/>
              </a:rPr>
              <a:t>Ruang</a:t>
            </a:r>
            <a:r>
              <a:rPr lang="en-US" b="1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Montserrat" panose="020B0604020202020204" charset="0"/>
              </a:rPr>
              <a:t>Lingkup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069" y="4887856"/>
            <a:ext cx="2436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Montserrat" panose="020B0604020202020204" charset="0"/>
              </a:rPr>
              <a:t>Manfaat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7102" y="4526503"/>
            <a:ext cx="91008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Menyisipkan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tag-tag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sebagai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instrumentasi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program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ke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dalam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source code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secara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otomatis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sehingga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proses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tersebut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dilakukan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dengan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lebih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cepat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Membangkitkan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jalur-jalur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dasar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digunakan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sebagai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dasar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pembangkitan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data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uji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Membangkitkan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diagram CFG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memudahkan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pengembang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dalam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memahami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struktur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alur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suatu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program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dimanfaatkan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ketika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akan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melakukan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NimbusRomNo9L-ReguItal"/>
              </a:rPr>
              <a:t>re-engineering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perangkat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lunak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67487" y="1535502"/>
            <a:ext cx="9040482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67487" y="2739099"/>
            <a:ext cx="9040482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67487" y="3839321"/>
            <a:ext cx="9040482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7147" y="1535502"/>
            <a:ext cx="1199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7147" y="2720880"/>
            <a:ext cx="1199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02257" y="3811664"/>
            <a:ext cx="1293962" cy="17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2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58165"/>
            <a:ext cx="12192000" cy="1260475"/>
          </a:xfrm>
          <a:prstGeom prst="rect">
            <a:avLst/>
          </a:prstGeom>
          <a:solidFill>
            <a:srgbClr val="DEE9F2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738880" y="784751"/>
            <a:ext cx="5618480" cy="12370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sz="4400" kern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kern="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US" sz="4400" kern="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38" y="3049601"/>
            <a:ext cx="8890000" cy="15096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15496432">
            <a:off x="10025212" y="-17942"/>
            <a:ext cx="1852205" cy="1883272"/>
            <a:chOff x="10228412" y="14289"/>
            <a:chExt cx="1852205" cy="1883272"/>
          </a:xfrm>
        </p:grpSpPr>
        <p:sp>
          <p:nvSpPr>
            <p:cNvPr id="6" name="Oval 5"/>
            <p:cNvSpPr/>
            <p:nvPr/>
          </p:nvSpPr>
          <p:spPr>
            <a:xfrm rot="16587265">
              <a:off x="10687444" y="738713"/>
              <a:ext cx="1169275" cy="1148422"/>
            </a:xfrm>
            <a:prstGeom prst="ellipse">
              <a:avLst/>
            </a:prstGeom>
            <a:solidFill>
              <a:srgbClr val="02B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6587265">
              <a:off x="11314627" y="599425"/>
              <a:ext cx="394195" cy="394195"/>
            </a:xfrm>
            <a:prstGeom prst="ellipse">
              <a:avLst/>
            </a:prstGeom>
            <a:solidFill>
              <a:srgbClr val="D12340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587265">
              <a:off x="10446162" y="1677958"/>
              <a:ext cx="208372" cy="209178"/>
            </a:xfrm>
            <a:prstGeom prst="ellipse">
              <a:avLst/>
            </a:prstGeom>
            <a:solidFill>
              <a:srgbClr val="D12340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6587265">
              <a:off x="11511488" y="0"/>
              <a:ext cx="554839" cy="583418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6587265">
              <a:off x="10231803" y="1505840"/>
              <a:ext cx="131672" cy="138454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093351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Aemelia</Template>
  <TotalTime>2288</TotalTime>
  <Words>644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Aharoni</vt:lpstr>
      <vt:lpstr>Arial</vt:lpstr>
      <vt:lpstr>CMR10</vt:lpstr>
      <vt:lpstr>CMSY10</vt:lpstr>
      <vt:lpstr>Microsoft New Tai Lue</vt:lpstr>
      <vt:lpstr>Montserrat</vt:lpstr>
      <vt:lpstr>NimbusRomNo9L-Regu</vt:lpstr>
      <vt:lpstr>NimbusRomNo9L-ReguItal</vt:lpstr>
      <vt:lpstr>NimbusSanL-Bold</vt:lpstr>
      <vt:lpstr>Roboto</vt:lpstr>
      <vt:lpstr>Aemelia template</vt:lpstr>
      <vt:lpstr>PowerPoint Presentation</vt:lpstr>
      <vt:lpstr>Mengapa Pengujian Penting ?</vt:lpstr>
      <vt:lpstr>PowerPoint Presentation</vt:lpstr>
      <vt:lpstr>White Box Testing : Basis Path Testing</vt:lpstr>
      <vt:lpstr>Tetapi untuk menguji perangkat lunak yang kompleks secara keseluruhan akan memakan waktu yang lama dan membutuhkan sumber daya manusia yang banyak.  </vt:lpstr>
      <vt:lpstr>PowerPoint Presentation</vt:lpstr>
      <vt:lpstr>Maka dari itu…</vt:lpstr>
      <vt:lpstr>Perumusan Masalah</vt:lpstr>
      <vt:lpstr>PowerPoint Presentation</vt:lpstr>
      <vt:lpstr>METODE PENELITIAN : Analisis </vt:lpstr>
      <vt:lpstr>METODE PENELITIAN : Perancangan </vt:lpstr>
      <vt:lpstr>PowerPoint Presentation</vt:lpstr>
      <vt:lpstr>PowerPoint Presentation</vt:lpstr>
      <vt:lpstr>METODE PENELITIAN : Implementasi </vt:lpstr>
      <vt:lpstr>METODE PENELITIAN : Pengujian dan Evaluasi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Raden Asri Ramadhina</dc:creator>
  <cp:lastModifiedBy>Raden Asri Ramadhina</cp:lastModifiedBy>
  <cp:revision>70</cp:revision>
  <dcterms:created xsi:type="dcterms:W3CDTF">2017-08-23T18:43:57Z</dcterms:created>
  <dcterms:modified xsi:type="dcterms:W3CDTF">2017-09-05T03:16:55Z</dcterms:modified>
</cp:coreProperties>
</file>