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  <p:sldMasterId id="2147483741" r:id="rId2"/>
  </p:sldMasterIdLst>
  <p:notesMasterIdLst>
    <p:notesMasterId r:id="rId57"/>
  </p:notesMasterIdLst>
  <p:handoutMasterIdLst>
    <p:handoutMasterId r:id="rId58"/>
  </p:handoutMasterIdLst>
  <p:sldIdLst>
    <p:sldId id="256" r:id="rId3"/>
    <p:sldId id="257" r:id="rId4"/>
    <p:sldId id="259" r:id="rId5"/>
    <p:sldId id="288" r:id="rId6"/>
    <p:sldId id="260" r:id="rId7"/>
    <p:sldId id="289" r:id="rId8"/>
    <p:sldId id="292" r:id="rId9"/>
    <p:sldId id="293" r:id="rId10"/>
    <p:sldId id="262" r:id="rId11"/>
    <p:sldId id="265" r:id="rId12"/>
    <p:sldId id="267" r:id="rId13"/>
    <p:sldId id="266" r:id="rId14"/>
    <p:sldId id="277" r:id="rId15"/>
    <p:sldId id="296" r:id="rId16"/>
    <p:sldId id="341" r:id="rId17"/>
    <p:sldId id="278" r:id="rId18"/>
    <p:sldId id="343" r:id="rId19"/>
    <p:sldId id="344" r:id="rId20"/>
    <p:sldId id="300" r:id="rId21"/>
    <p:sldId id="299" r:id="rId22"/>
    <p:sldId id="280" r:id="rId23"/>
    <p:sldId id="285" r:id="rId24"/>
    <p:sldId id="347" r:id="rId25"/>
    <p:sldId id="348" r:id="rId26"/>
    <p:sldId id="301" r:id="rId27"/>
    <p:sldId id="302" r:id="rId28"/>
    <p:sldId id="303" r:id="rId29"/>
    <p:sldId id="304" r:id="rId30"/>
    <p:sldId id="305" r:id="rId31"/>
    <p:sldId id="309" r:id="rId32"/>
    <p:sldId id="349" r:id="rId33"/>
    <p:sldId id="350" r:id="rId34"/>
    <p:sldId id="310" r:id="rId35"/>
    <p:sldId id="365" r:id="rId36"/>
    <p:sldId id="367" r:id="rId37"/>
    <p:sldId id="368" r:id="rId38"/>
    <p:sldId id="351" r:id="rId39"/>
    <p:sldId id="352" r:id="rId40"/>
    <p:sldId id="354" r:id="rId41"/>
    <p:sldId id="353" r:id="rId42"/>
    <p:sldId id="356" r:id="rId43"/>
    <p:sldId id="359" r:id="rId44"/>
    <p:sldId id="360" r:id="rId45"/>
    <p:sldId id="361" r:id="rId46"/>
    <p:sldId id="357" r:id="rId47"/>
    <p:sldId id="358" r:id="rId48"/>
    <p:sldId id="362" r:id="rId49"/>
    <p:sldId id="327" r:id="rId50"/>
    <p:sldId id="328" r:id="rId51"/>
    <p:sldId id="329" r:id="rId52"/>
    <p:sldId id="330" r:id="rId53"/>
    <p:sldId id="331" r:id="rId54"/>
    <p:sldId id="336" r:id="rId55"/>
    <p:sldId id="274" r:id="rId56"/>
  </p:sldIdLst>
  <p:sldSz cx="12192000" cy="6858000"/>
  <p:notesSz cx="9024938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43D"/>
    <a:srgbClr val="C8523B"/>
    <a:srgbClr val="F26868"/>
    <a:srgbClr val="FF7058"/>
    <a:srgbClr val="84DBFF"/>
    <a:srgbClr val="F9B12E"/>
    <a:srgbClr val="712F36"/>
    <a:srgbClr val="4B4142"/>
    <a:srgbClr val="DB3C38"/>
    <a:srgbClr val="D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4" autoAdjust="0"/>
    <p:restoredTop sz="92785" autoAdjust="0"/>
  </p:normalViewPr>
  <p:slideViewPr>
    <p:cSldViewPr snapToGrid="0">
      <p:cViewPr>
        <p:scale>
          <a:sx n="73" d="100"/>
          <a:sy n="7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RIPSI\FIX%20TERKAIT%20PREDIKSI%20PPKU\SIDANG%20SEMINAR\1%20SEMINAR\Hasil%20Olahan\grafi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Sheet1!$I$60</c:f>
              <c:strCache>
                <c:ptCount val="1"/>
                <c:pt idx="0">
                  <c:v>Tidak Seimbang</c:v>
                </c:pt>
              </c:strCache>
            </c:strRef>
          </c:tx>
          <c:spPr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>
              <a:innerShdw blurRad="114300">
                <a:schemeClr val="dk1">
                  <a:tint val="88500"/>
                </a:schemeClr>
              </a:innerShdw>
            </a:effectLst>
          </c:spPr>
          <c:invertIfNegative val="0"/>
          <c:dLbls>
            <c:dLbl>
              <c:idx val="2"/>
              <c:layout>
                <c:manualLayout>
                  <c:x val="-5.0454086781029266E-3"/>
                  <c:y val="-3.94855083944621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Sheet1!$J$58:$Q$59</c:f>
              <c:multiLvlStrCache>
                <c:ptCount val="8"/>
                <c:lvl>
                  <c:pt idx="0">
                    <c:v>LowRisk</c:v>
                  </c:pt>
                  <c:pt idx="1">
                    <c:v>HighRisk</c:v>
                  </c:pt>
                  <c:pt idx="2">
                    <c:v>LowRisk</c:v>
                  </c:pt>
                  <c:pt idx="3">
                    <c:v>MediumRisk</c:v>
                  </c:pt>
                  <c:pt idx="4">
                    <c:v>HighRisk</c:v>
                  </c:pt>
                  <c:pt idx="5">
                    <c:v>LowRisk</c:v>
                  </c:pt>
                  <c:pt idx="6">
                    <c:v>MediumRisk</c:v>
                  </c:pt>
                  <c:pt idx="7">
                    <c:v>HighRisk</c:v>
                  </c:pt>
                </c:lvl>
                <c:lvl>
                  <c:pt idx="0">
                    <c:v>2 Kelas</c:v>
                  </c:pt>
                  <c:pt idx="2">
                    <c:v>3 Kelas Versi 1</c:v>
                  </c:pt>
                  <c:pt idx="5">
                    <c:v>3 Kelas Versi 2</c:v>
                  </c:pt>
                </c:lvl>
              </c:multiLvlStrCache>
            </c:multiLvlStrRef>
          </c:cat>
          <c:val>
            <c:numRef>
              <c:f>Sheet1!$J$60:$Q$60</c:f>
              <c:numCache>
                <c:formatCode>General</c:formatCode>
                <c:ptCount val="8"/>
                <c:pt idx="0">
                  <c:v>195</c:v>
                </c:pt>
                <c:pt idx="1">
                  <c:v>98</c:v>
                </c:pt>
                <c:pt idx="2">
                  <c:v>195</c:v>
                </c:pt>
                <c:pt idx="3">
                  <c:v>81</c:v>
                </c:pt>
                <c:pt idx="4">
                  <c:v>17</c:v>
                </c:pt>
                <c:pt idx="5">
                  <c:v>195</c:v>
                </c:pt>
                <c:pt idx="6">
                  <c:v>109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Sheet1!$I$61</c:f>
              <c:strCache>
                <c:ptCount val="1"/>
                <c:pt idx="0">
                  <c:v>Oversampling</c:v>
                </c:pt>
              </c:strCache>
            </c:strRef>
          </c:tx>
          <c:spPr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>
              <a:innerShdw blurRad="114300">
                <a:schemeClr val="dk1">
                  <a:tint val="55000"/>
                </a:schemeClr>
              </a:innerShdw>
            </a:effectLst>
          </c:spPr>
          <c:invertIfNegative val="0"/>
          <c:dLbls>
            <c:dLbl>
              <c:idx val="0"/>
              <c:layout>
                <c:manualLayout>
                  <c:x val="1.0090817356205853E-2"/>
                  <c:y val="-3.94855083944621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0090817356205806E-2"/>
                  <c:y val="-3.94855083944621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009081735620576E-2"/>
                  <c:y val="-3.94855083944621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Sheet1!$J$58:$Q$59</c:f>
              <c:multiLvlStrCache>
                <c:ptCount val="8"/>
                <c:lvl>
                  <c:pt idx="0">
                    <c:v>LowRisk</c:v>
                  </c:pt>
                  <c:pt idx="1">
                    <c:v>HighRisk</c:v>
                  </c:pt>
                  <c:pt idx="2">
                    <c:v>LowRisk</c:v>
                  </c:pt>
                  <c:pt idx="3">
                    <c:v>MediumRisk</c:v>
                  </c:pt>
                  <c:pt idx="4">
                    <c:v>HighRisk</c:v>
                  </c:pt>
                  <c:pt idx="5">
                    <c:v>LowRisk</c:v>
                  </c:pt>
                  <c:pt idx="6">
                    <c:v>MediumRisk</c:v>
                  </c:pt>
                  <c:pt idx="7">
                    <c:v>HighRisk</c:v>
                  </c:pt>
                </c:lvl>
                <c:lvl>
                  <c:pt idx="0">
                    <c:v>2 Kelas</c:v>
                  </c:pt>
                  <c:pt idx="2">
                    <c:v>3 Kelas Versi 1</c:v>
                  </c:pt>
                  <c:pt idx="5">
                    <c:v>3 Kelas Versi 2</c:v>
                  </c:pt>
                </c:lvl>
              </c:multiLvlStrCache>
            </c:multiLvlStrRef>
          </c:cat>
          <c:val>
            <c:numRef>
              <c:f>Sheet1!$J$61:$Q$61</c:f>
              <c:numCache>
                <c:formatCode>General</c:formatCode>
                <c:ptCount val="8"/>
                <c:pt idx="0">
                  <c:v>195</c:v>
                </c:pt>
                <c:pt idx="1">
                  <c:v>195</c:v>
                </c:pt>
                <c:pt idx="2">
                  <c:v>195</c:v>
                </c:pt>
                <c:pt idx="3">
                  <c:v>195</c:v>
                </c:pt>
                <c:pt idx="4">
                  <c:v>195</c:v>
                </c:pt>
                <c:pt idx="5">
                  <c:v>195</c:v>
                </c:pt>
                <c:pt idx="6">
                  <c:v>195</c:v>
                </c:pt>
                <c:pt idx="7">
                  <c:v>195</c:v>
                </c:pt>
              </c:numCache>
            </c:numRef>
          </c:val>
        </c:ser>
        <c:ser>
          <c:idx val="2"/>
          <c:order val="2"/>
          <c:tx>
            <c:strRef>
              <c:f>Sheet1!$I$62</c:f>
              <c:strCache>
                <c:ptCount val="1"/>
                <c:pt idx="0">
                  <c:v>Undersampling</c:v>
                </c:pt>
              </c:strCache>
            </c:strRef>
          </c:tx>
          <c:spPr>
            <a:pattFill prst="shingle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>
              <a:innerShdw blurRad="114300">
                <a:schemeClr val="dk1">
                  <a:tint val="75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Sheet1!$J$58:$Q$59</c:f>
              <c:multiLvlStrCache>
                <c:ptCount val="8"/>
                <c:lvl>
                  <c:pt idx="0">
                    <c:v>LowRisk</c:v>
                  </c:pt>
                  <c:pt idx="1">
                    <c:v>HighRisk</c:v>
                  </c:pt>
                  <c:pt idx="2">
                    <c:v>LowRisk</c:v>
                  </c:pt>
                  <c:pt idx="3">
                    <c:v>MediumRisk</c:v>
                  </c:pt>
                  <c:pt idx="4">
                    <c:v>HighRisk</c:v>
                  </c:pt>
                  <c:pt idx="5">
                    <c:v>LowRisk</c:v>
                  </c:pt>
                  <c:pt idx="6">
                    <c:v>MediumRisk</c:v>
                  </c:pt>
                  <c:pt idx="7">
                    <c:v>HighRisk</c:v>
                  </c:pt>
                </c:lvl>
                <c:lvl>
                  <c:pt idx="0">
                    <c:v>2 Kelas</c:v>
                  </c:pt>
                  <c:pt idx="2">
                    <c:v>3 Kelas Versi 1</c:v>
                  </c:pt>
                  <c:pt idx="5">
                    <c:v>3 Kelas Versi 2</c:v>
                  </c:pt>
                </c:lvl>
              </c:multiLvlStrCache>
            </c:multiLvlStrRef>
          </c:cat>
          <c:val>
            <c:numRef>
              <c:f>Sheet1!$J$62:$Q$62</c:f>
              <c:numCache>
                <c:formatCode>General</c:formatCode>
                <c:ptCount val="8"/>
                <c:pt idx="0">
                  <c:v>98</c:v>
                </c:pt>
                <c:pt idx="1">
                  <c:v>98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13069824"/>
        <c:axId val="213070216"/>
      </c:barChart>
      <c:catAx>
        <c:axId val="21306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213070216"/>
        <c:crosses val="autoZero"/>
        <c:auto val="1"/>
        <c:lblAlgn val="ctr"/>
        <c:lblOffset val="100"/>
        <c:noMultiLvlLbl val="0"/>
      </c:catAx>
      <c:valAx>
        <c:axId val="213070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2130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9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909998" cy="355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12921" y="0"/>
            <a:ext cx="3909998" cy="355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0376-5DBC-4F22-83AC-DB8BFAE30C8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31336"/>
            <a:ext cx="3909998" cy="355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12921" y="6731336"/>
            <a:ext cx="3909998" cy="355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E1EC-9873-420D-962B-D8B96174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97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1600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11750" y="0"/>
            <a:ext cx="3911600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D2A9-B03F-4C6E-821A-7B38A5B15AB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885825"/>
            <a:ext cx="4254500" cy="2392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3288" y="3409950"/>
            <a:ext cx="7219950" cy="2790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00"/>
            <a:ext cx="3911600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11750" y="6731000"/>
            <a:ext cx="3911600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15000-56AE-4181-8068-B26FC518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Percobaan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kurva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Kurva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risk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Precision Recall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(AUPR)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0.94,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 risk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0.96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risk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1.00. 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Kurva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percobaan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Lampiran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Kurva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ROC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percobaan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disajikan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Kurva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terlihat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risk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Curve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(AUC )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0.97,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 risk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0.98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Risk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1.00.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AUPR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keakuratan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termasuk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bagus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Kurva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percobaan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Lampiran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6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mining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menemukan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pengetahuan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menarik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berjumlah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mining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mengetahui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Menurut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Gorunescu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(2011),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diantaranya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k-Nearest Neighbor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pohon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keputusan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naıve </a:t>
            </a:r>
            <a:r>
              <a:rPr lang="en-US" sz="1200" i="1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mengikutsertakan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kuliah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minor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penunjang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courses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kuliah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wajib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mahasiswa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Refaeilzadeh</a:t>
            </a:r>
            <a:r>
              <a:rPr lang="en-US" baseline="0" smtClean="0"/>
              <a:t> = </a:t>
            </a:r>
            <a:r>
              <a:rPr lang="en-US" baseline="0" err="1" smtClean="0"/>
              <a:t>sebuah</a:t>
            </a:r>
            <a:r>
              <a:rPr lang="en-US" baseline="0" smtClean="0"/>
              <a:t> </a:t>
            </a:r>
            <a:r>
              <a:rPr lang="en-US" baseline="0" err="1" smtClean="0"/>
              <a:t>metode</a:t>
            </a:r>
            <a:r>
              <a:rPr lang="en-US" baseline="0" smtClean="0"/>
              <a:t> yang </a:t>
            </a:r>
            <a:r>
              <a:rPr lang="en-US" baseline="0" err="1" smtClean="0"/>
              <a:t>membagi</a:t>
            </a:r>
            <a:r>
              <a:rPr lang="en-US" baseline="0" smtClean="0"/>
              <a:t> </a:t>
            </a:r>
            <a:r>
              <a:rPr lang="en-US" baseline="0" err="1" smtClean="0"/>
              <a:t>himpunan</a:t>
            </a:r>
            <a:r>
              <a:rPr lang="en-US" baseline="0" smtClean="0"/>
              <a:t> </a:t>
            </a:r>
            <a:r>
              <a:rPr lang="en-US" baseline="0" err="1" smtClean="0"/>
              <a:t>contoh</a:t>
            </a:r>
            <a:r>
              <a:rPr lang="en-US" baseline="0" smtClean="0"/>
              <a:t> </a:t>
            </a:r>
            <a:r>
              <a:rPr lang="en-US" baseline="0" err="1" smtClean="0"/>
              <a:t>secara</a:t>
            </a:r>
            <a:r>
              <a:rPr lang="en-US" baseline="0" smtClean="0"/>
              <a:t> </a:t>
            </a:r>
            <a:r>
              <a:rPr lang="en-US" baseline="0" err="1" smtClean="0"/>
              <a:t>acak</a:t>
            </a:r>
            <a:r>
              <a:rPr lang="en-US" baseline="0" smtClean="0"/>
              <a:t> </a:t>
            </a:r>
            <a:r>
              <a:rPr lang="en-US" baseline="0" err="1" smtClean="0"/>
              <a:t>menjadi</a:t>
            </a:r>
            <a:r>
              <a:rPr lang="en-US" baseline="0" smtClean="0"/>
              <a:t> k </a:t>
            </a:r>
            <a:r>
              <a:rPr lang="en-US" baseline="0" err="1" smtClean="0"/>
              <a:t>himpunan</a:t>
            </a:r>
            <a:r>
              <a:rPr lang="en-US" baseline="0" smtClean="0"/>
              <a:t> </a:t>
            </a:r>
            <a:r>
              <a:rPr lang="en-US" baseline="0" err="1" smtClean="0"/>
              <a:t>bagian</a:t>
            </a:r>
            <a:r>
              <a:rPr lang="en-US" baseline="0" smtClean="0"/>
              <a:t>(subset)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terbesar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disbanding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lain (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Kohavi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1995).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oversampling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undersampling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mengatasi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seimbang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Longadge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2013). Data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seimbang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jauh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oversampling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minor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menyeimbangkan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undersampling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mengeluarkan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mayoritas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seimbang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(Liu 2014).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di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ambil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pengambilan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Weng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2008).</a:t>
            </a:r>
          </a:p>
          <a:p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Curve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 Operating Characteristic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Recall Curve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 matrix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Receiver Operating Characteristic Curve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sensitifitas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1-spesifisitas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(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seakan-akan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menggambarkan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tawar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menawar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spesifisitas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tujuannya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off point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uji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diagnostic yang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bersifat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kontinyu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Gorunescu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2011).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5000-56AE-4181-8068-B26FC5188B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14D5-4047-4D8D-8454-31C1C0EE044E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B164-2596-4BC0-BE8A-ED7F1ACBACBF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197F-BBEC-4BED-BA82-14A30036CDC2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B32F0-3E8A-4088-9798-C323161BF0B4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109A0E-3B08-4788-B32C-1532BD67DFA4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5F026-AB9D-4263-A974-249223DE1D7B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1ACD3E-F36E-432A-B384-C13B4C6F26F4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463E0-C27A-4EAE-9859-EC195C3AF677}" type="datetime1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5F86C-E2FC-4E7B-89F3-CE8A333EE650}" type="datetime1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0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F7E8B-82D1-48B0-85D1-F5196AE1656F}" type="datetime1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AB5C60-1C44-4532-834B-ABB4EA9F3646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B845-BD08-4F13-A0E9-A8A3D522B3BF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3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6682E9-2043-4B64-A2DC-17433C219697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1D46C-F72E-4791-A29D-7CD6311E4298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0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D440CE-6C1A-4E51-8928-BCAF7A2B7025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28FB-D162-4C67-8274-1C8D8ACD1B32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AF71-B9EC-4B81-ADBF-37991769D29A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7E80-7401-42A9-849B-31E35668F4E6}" type="datetime1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991-537C-4184-BC84-7D6AB4AF58B0}" type="datetime1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E60C-33F1-4253-9DCF-C661CE91D5D2}" type="datetime1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8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39D9-4E54-4E30-9AB6-84DA959E4BF4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22DE-616F-4F44-88E3-02DFB0076233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86D-2876-4A5A-8F0A-DFCE3BA9D48F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6CCA-00EB-433B-9EAF-A0033E06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E985-98C9-4467-B027-77B0A806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89" y="839399"/>
            <a:ext cx="10104874" cy="1646302"/>
          </a:xfrm>
        </p:spPr>
        <p:txBody>
          <a:bodyPr>
            <a:normAutofit/>
          </a:bodyPr>
          <a:lstStyle/>
          <a:p>
            <a:r>
              <a:rPr lang="en-US" sz="32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Model </a:t>
            </a:r>
            <a:r>
              <a:rPr lang="en-US" sz="32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Prediksi</a:t>
            </a:r>
            <a:r>
              <a:rPr lang="en-US" sz="32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200" b="1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Capaian</a:t>
            </a:r>
            <a:r>
              <a:rPr lang="en-US" sz="3200" b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2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Akademik</a:t>
            </a:r>
            <a:r>
              <a:rPr lang="en-US" sz="32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200" b="1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Mahasiswa</a:t>
            </a:r>
            <a:r>
              <a:rPr lang="en-US" sz="3200" b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</a:t>
            </a:r>
            <a:r>
              <a:rPr lang="en-US" sz="3200" b="1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Sarjana</a:t>
            </a:r>
            <a:r>
              <a:rPr lang="en-US" sz="3200" b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Ilmu </a:t>
            </a:r>
            <a:r>
              <a:rPr lang="en-US" sz="32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Komputer</a:t>
            </a:r>
            <a:r>
              <a:rPr lang="en-US" sz="32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IPB </a:t>
            </a:r>
            <a:r>
              <a:rPr lang="en-US" sz="32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r>
              <a:rPr lang="en-US" sz="3200" b="1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engan</a:t>
            </a:r>
            <a:r>
              <a:rPr lang="en-US" sz="3200" b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2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Algoritme</a:t>
            </a:r>
            <a:r>
              <a:rPr lang="en-US" sz="32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200" b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C5.0</a:t>
            </a:r>
            <a:endParaRPr lang="en-US" sz="3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89" y="3354261"/>
            <a:ext cx="7766936" cy="1096899"/>
          </a:xfrm>
        </p:spPr>
        <p:txBody>
          <a:bodyPr/>
          <a:lstStyle/>
          <a:p>
            <a:pPr algn="l"/>
            <a:r>
              <a:rPr lang="en-US" smtClean="0"/>
              <a:t>Ilham Tri Mulyawan (G64144026) </a:t>
            </a:r>
          </a:p>
          <a:p>
            <a:pPr algn="l"/>
            <a:r>
              <a:rPr lang="en-US" smtClean="0"/>
              <a:t>Ahmad </a:t>
            </a:r>
            <a:r>
              <a:rPr lang="en-US" err="1" smtClean="0"/>
              <a:t>Ridha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89" y="5720049"/>
            <a:ext cx="915262" cy="91526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315451" y="562923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 smtClean="0">
                <a:solidFill>
                  <a:srgbClr val="3076A4"/>
                </a:solidFill>
              </a:rPr>
              <a:t>Fakultas</a:t>
            </a:r>
            <a:r>
              <a:rPr lang="en-US" sz="1400" smtClean="0">
                <a:solidFill>
                  <a:srgbClr val="3076A4"/>
                </a:solidFill>
              </a:rPr>
              <a:t> </a:t>
            </a:r>
            <a:r>
              <a:rPr lang="en-US" sz="1400" err="1" smtClean="0">
                <a:solidFill>
                  <a:srgbClr val="3076A4"/>
                </a:solidFill>
              </a:rPr>
              <a:t>Matematika</a:t>
            </a:r>
            <a:r>
              <a:rPr lang="en-US" sz="1400" smtClean="0">
                <a:solidFill>
                  <a:srgbClr val="3076A4"/>
                </a:solidFill>
              </a:rPr>
              <a:t>  </a:t>
            </a:r>
            <a:r>
              <a:rPr lang="en-US" sz="1400" err="1" smtClean="0">
                <a:solidFill>
                  <a:srgbClr val="3076A4"/>
                </a:solidFill>
              </a:rPr>
              <a:t>dan</a:t>
            </a:r>
            <a:r>
              <a:rPr lang="en-US" sz="1400" smtClean="0">
                <a:solidFill>
                  <a:srgbClr val="3076A4"/>
                </a:solidFill>
              </a:rPr>
              <a:t> </a:t>
            </a:r>
            <a:r>
              <a:rPr lang="en-US" sz="1400" err="1" smtClean="0">
                <a:solidFill>
                  <a:srgbClr val="3076A4"/>
                </a:solidFill>
              </a:rPr>
              <a:t>Ilmu</a:t>
            </a:r>
            <a:r>
              <a:rPr lang="en-US" sz="1400" smtClean="0">
                <a:solidFill>
                  <a:srgbClr val="3076A4"/>
                </a:solidFill>
              </a:rPr>
              <a:t> </a:t>
            </a:r>
            <a:r>
              <a:rPr lang="en-US" sz="1400" err="1" smtClean="0">
                <a:solidFill>
                  <a:srgbClr val="3076A4"/>
                </a:solidFill>
              </a:rPr>
              <a:t>Pengetahuan</a:t>
            </a:r>
            <a:r>
              <a:rPr lang="en-US" sz="1400" smtClean="0">
                <a:solidFill>
                  <a:srgbClr val="3076A4"/>
                </a:solidFill>
              </a:rPr>
              <a:t> </a:t>
            </a:r>
            <a:r>
              <a:rPr lang="en-US" sz="1400" err="1" smtClean="0">
                <a:solidFill>
                  <a:srgbClr val="3076A4"/>
                </a:solidFill>
              </a:rPr>
              <a:t>Alam</a:t>
            </a:r>
            <a:endParaRPr lang="en-US" sz="1400" smtClean="0">
              <a:solidFill>
                <a:srgbClr val="3076A4"/>
              </a:solidFill>
            </a:endParaRPr>
          </a:p>
          <a:p>
            <a:pPr algn="l"/>
            <a:r>
              <a:rPr lang="en-US" sz="1400" err="1" smtClean="0">
                <a:solidFill>
                  <a:srgbClr val="3076A4"/>
                </a:solidFill>
              </a:rPr>
              <a:t>Departemen</a:t>
            </a:r>
            <a:r>
              <a:rPr lang="en-US" sz="1400" smtClean="0">
                <a:solidFill>
                  <a:srgbClr val="3076A4"/>
                </a:solidFill>
              </a:rPr>
              <a:t> </a:t>
            </a:r>
            <a:r>
              <a:rPr lang="en-US" sz="1400" err="1" smtClean="0">
                <a:solidFill>
                  <a:srgbClr val="3076A4"/>
                </a:solidFill>
              </a:rPr>
              <a:t>Ilmu</a:t>
            </a:r>
            <a:r>
              <a:rPr lang="en-US" sz="1400" smtClean="0">
                <a:solidFill>
                  <a:srgbClr val="3076A4"/>
                </a:solidFill>
              </a:rPr>
              <a:t> </a:t>
            </a:r>
            <a:r>
              <a:rPr lang="en-US" sz="1400" err="1" smtClean="0">
                <a:solidFill>
                  <a:srgbClr val="3076A4"/>
                </a:solidFill>
              </a:rPr>
              <a:t>Komputer</a:t>
            </a:r>
            <a:endParaRPr lang="en-US" sz="1400" smtClean="0">
              <a:solidFill>
                <a:srgbClr val="3076A4"/>
              </a:solidFill>
            </a:endParaRPr>
          </a:p>
          <a:p>
            <a:pPr algn="l"/>
            <a:r>
              <a:rPr lang="en-US" sz="1400" err="1">
                <a:solidFill>
                  <a:srgbClr val="3076A4"/>
                </a:solidFill>
              </a:rPr>
              <a:t>Institut</a:t>
            </a:r>
            <a:r>
              <a:rPr lang="en-US" sz="1400">
                <a:solidFill>
                  <a:srgbClr val="3076A4"/>
                </a:solidFill>
              </a:rPr>
              <a:t> </a:t>
            </a:r>
            <a:r>
              <a:rPr lang="en-US" sz="1400" err="1">
                <a:solidFill>
                  <a:srgbClr val="3076A4"/>
                </a:solidFill>
              </a:rPr>
              <a:t>Pertanian</a:t>
            </a:r>
            <a:r>
              <a:rPr lang="en-US" sz="1400">
                <a:solidFill>
                  <a:srgbClr val="3076A4"/>
                </a:solidFill>
              </a:rPr>
              <a:t> </a:t>
            </a:r>
            <a:r>
              <a:rPr lang="en-US" sz="1400" smtClean="0">
                <a:solidFill>
                  <a:srgbClr val="3076A4"/>
                </a:solidFill>
              </a:rPr>
              <a:t>Bogor</a:t>
            </a:r>
            <a:endParaRPr lang="en-US" sz="1400">
              <a:solidFill>
                <a:srgbClr val="307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88" y="4551040"/>
            <a:ext cx="5023304" cy="2878684"/>
          </a:xfrm>
          <a:prstGeom prst="rect">
            <a:avLst/>
          </a:prstGeom>
        </p:spPr>
      </p:pic>
      <p:sp>
        <p:nvSpPr>
          <p:cNvPr id="6" name="Snip Diagonal Corner Rectangle 5"/>
          <p:cNvSpPr/>
          <p:nvPr/>
        </p:nvSpPr>
        <p:spPr>
          <a:xfrm>
            <a:off x="462039" y="1022237"/>
            <a:ext cx="9268815" cy="2102590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62039" y="258320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Tujuan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" y="943034"/>
            <a:ext cx="8271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err="1">
                <a:solidFill>
                  <a:schemeClr val="bg1"/>
                </a:solidFill>
              </a:rPr>
              <a:t>U</a:t>
            </a:r>
            <a:r>
              <a:rPr lang="en-US" sz="3200" err="1" smtClean="0">
                <a:solidFill>
                  <a:schemeClr val="bg1"/>
                </a:solidFill>
              </a:rPr>
              <a:t>ntuk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membuat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smtClean="0">
                <a:solidFill>
                  <a:schemeClr val="bg1"/>
                </a:solidFill>
              </a:rPr>
              <a:t>model </a:t>
            </a:r>
            <a:r>
              <a:rPr lang="en-US" sz="3200" err="1" smtClean="0">
                <a:solidFill>
                  <a:schemeClr val="bg1"/>
                </a:solidFill>
              </a:rPr>
              <a:t>prediksi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tingkat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keberhasilan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mahasiswa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tingkat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smtClean="0">
                <a:solidFill>
                  <a:schemeClr val="bg1"/>
                </a:solidFill>
              </a:rPr>
              <a:t>2 </a:t>
            </a:r>
            <a:r>
              <a:rPr lang="en-US" sz="3200" err="1" smtClean="0">
                <a:solidFill>
                  <a:schemeClr val="bg1"/>
                </a:solidFill>
              </a:rPr>
              <a:t>hingga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akhir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pada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Program </a:t>
            </a:r>
            <a:r>
              <a:rPr lang="en-US" sz="3200" err="1">
                <a:solidFill>
                  <a:schemeClr val="bg1"/>
                </a:solidFill>
              </a:rPr>
              <a:t>Sarjana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Ilmu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Komputer</a:t>
            </a:r>
            <a:r>
              <a:rPr lang="en-US" sz="3200">
                <a:solidFill>
                  <a:schemeClr val="bg1"/>
                </a:solidFill>
              </a:rPr>
              <a:t> (PSIK) </a:t>
            </a:r>
            <a:r>
              <a:rPr lang="en-US" sz="3200" err="1">
                <a:solidFill>
                  <a:schemeClr val="bg1"/>
                </a:solidFill>
              </a:rPr>
              <a:t>menggunakan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algoritme</a:t>
            </a:r>
            <a:r>
              <a:rPr lang="en-US" sz="3200">
                <a:solidFill>
                  <a:schemeClr val="bg1"/>
                </a:solidFill>
              </a:rPr>
              <a:t> C5.0</a:t>
            </a:r>
          </a:p>
        </p:txBody>
      </p:sp>
      <p:sp>
        <p:nvSpPr>
          <p:cNvPr id="7" name="Snip Diagonal Corner Rectangle 6"/>
          <p:cNvSpPr/>
          <p:nvPr/>
        </p:nvSpPr>
        <p:spPr>
          <a:xfrm>
            <a:off x="526284" y="3345687"/>
            <a:ext cx="9268815" cy="1723454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4983" y="3499481"/>
            <a:ext cx="8271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err="1" smtClean="0">
                <a:solidFill>
                  <a:schemeClr val="bg1"/>
                </a:solidFill>
              </a:rPr>
              <a:t>Untuk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membuat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korelasi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antara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mata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kuliah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sehingga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mengetahui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hubungan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antar</a:t>
            </a:r>
            <a:r>
              <a:rPr lang="en-US" sz="3200" err="1">
                <a:solidFill>
                  <a:schemeClr val="bg1"/>
                </a:solidFill>
              </a:rPr>
              <a:t>-</a:t>
            </a:r>
            <a:r>
              <a:rPr lang="en-US" sz="3200" err="1" smtClean="0">
                <a:solidFill>
                  <a:schemeClr val="bg1"/>
                </a:solidFill>
              </a:rPr>
              <a:t>mata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r>
              <a:rPr lang="en-US" sz="3200" err="1" smtClean="0">
                <a:solidFill>
                  <a:schemeClr val="bg1"/>
                </a:solidFill>
              </a:rPr>
              <a:t>kuliah</a:t>
            </a:r>
            <a:r>
              <a:rPr lang="en-US" sz="3200" smtClean="0">
                <a:solidFill>
                  <a:schemeClr val="bg1"/>
                </a:solidFill>
              </a:rPr>
              <a:t>.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6891" y="5893353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7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33549" y="1146368"/>
            <a:ext cx="8344729" cy="1901517"/>
          </a:xfrm>
          <a:prstGeom prst="rect">
            <a:avLst/>
          </a:prstGeom>
          <a:solidFill>
            <a:srgbClr val="F26868"/>
          </a:soli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  <a:latin typeface="Segoe UI "/>
              </a:rPr>
              <a:t>Manfaat</a:t>
            </a:r>
            <a:endParaRPr lang="en-US" sz="4000">
              <a:solidFill>
                <a:schemeClr val="accent2"/>
              </a:solidFill>
              <a:latin typeface="Segoe UI 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5999" y="1232004"/>
            <a:ext cx="75139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err="1"/>
              <a:t>dapat</a:t>
            </a:r>
            <a:r>
              <a:rPr lang="en-US" sz="2800"/>
              <a:t> </a:t>
            </a:r>
            <a:r>
              <a:rPr lang="en-US" sz="2800" err="1"/>
              <a:t>membantu</a:t>
            </a:r>
            <a:r>
              <a:rPr lang="en-US" sz="2800"/>
              <a:t> PSIK IPB </a:t>
            </a:r>
            <a:r>
              <a:rPr lang="en-US" sz="2800" err="1"/>
              <a:t>dalam</a:t>
            </a:r>
            <a:r>
              <a:rPr lang="en-US" sz="2800"/>
              <a:t> </a:t>
            </a:r>
            <a:r>
              <a:rPr lang="en-US" sz="2800" err="1"/>
              <a:t>menyiapkan</a:t>
            </a:r>
            <a:r>
              <a:rPr lang="en-US" sz="2800"/>
              <a:t> </a:t>
            </a:r>
            <a:r>
              <a:rPr lang="en-US" sz="2800" err="1"/>
              <a:t>peringatan</a:t>
            </a:r>
            <a:r>
              <a:rPr lang="en-US" sz="2800"/>
              <a:t> </a:t>
            </a:r>
            <a:r>
              <a:rPr lang="en-US" sz="2800" err="1"/>
              <a:t>dini</a:t>
            </a:r>
            <a:r>
              <a:rPr lang="en-US" sz="2800"/>
              <a:t> </a:t>
            </a:r>
            <a:r>
              <a:rPr lang="en-US" sz="2800" err="1"/>
              <a:t>terhadap</a:t>
            </a:r>
            <a:r>
              <a:rPr lang="en-US" sz="2800"/>
              <a:t> </a:t>
            </a:r>
            <a:r>
              <a:rPr lang="en-US" sz="2800" err="1"/>
              <a:t>mahasiswa</a:t>
            </a:r>
            <a:r>
              <a:rPr lang="en-US" sz="2800"/>
              <a:t> </a:t>
            </a:r>
            <a:r>
              <a:rPr lang="en-US" sz="2800" err="1"/>
              <a:t>berpotensi</a:t>
            </a:r>
            <a:r>
              <a:rPr lang="en-US" sz="2800"/>
              <a:t> </a:t>
            </a:r>
            <a:r>
              <a:rPr lang="en-US" sz="2800" err="1"/>
              <a:t>gagal</a:t>
            </a:r>
            <a:r>
              <a:rPr lang="en-US" sz="2800"/>
              <a:t> di </a:t>
            </a:r>
            <a:r>
              <a:rPr lang="en-US" sz="2800" err="1"/>
              <a:t>tingkat</a:t>
            </a:r>
            <a:r>
              <a:rPr lang="en-US" sz="2800"/>
              <a:t> 2 </a:t>
            </a:r>
            <a:r>
              <a:rPr lang="en-US" sz="2800" err="1"/>
              <a:t>berdasarkan</a:t>
            </a:r>
            <a:r>
              <a:rPr lang="en-US" sz="2800"/>
              <a:t> </a:t>
            </a:r>
            <a:r>
              <a:rPr lang="en-US" sz="2800" err="1"/>
              <a:t>capaian</a:t>
            </a:r>
            <a:r>
              <a:rPr lang="en-US" sz="2800"/>
              <a:t> </a:t>
            </a:r>
            <a:r>
              <a:rPr lang="en-US" sz="2800" err="1"/>
              <a:t>akademik</a:t>
            </a:r>
            <a:r>
              <a:rPr lang="en-US" sz="2800"/>
              <a:t> di </a:t>
            </a:r>
            <a:r>
              <a:rPr lang="en-US" sz="2800" err="1"/>
              <a:t>tingkat</a:t>
            </a:r>
            <a:r>
              <a:rPr lang="en-US" sz="2800"/>
              <a:t> 1</a:t>
            </a:r>
            <a:r>
              <a:rPr lang="en-US" sz="2800" b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8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214389" y="1257724"/>
            <a:ext cx="2071611" cy="1678804"/>
          </a:xfrm>
          <a:prstGeom prst="hexagon">
            <a:avLst/>
          </a:prstGeom>
          <a:solidFill>
            <a:srgbClr val="F2686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3550" y="3414961"/>
            <a:ext cx="8344728" cy="2492989"/>
          </a:xfrm>
          <a:prstGeom prst="rect">
            <a:avLst/>
          </a:prstGeo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214388" y="3822053"/>
            <a:ext cx="2071611" cy="1678804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5999" y="3868157"/>
            <a:ext cx="7653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/>
              <a:t>mahasiswa</a:t>
            </a:r>
            <a:r>
              <a:rPr lang="en-US" sz="2800"/>
              <a:t> PSIK IPB </a:t>
            </a:r>
            <a:r>
              <a:rPr lang="en-US" sz="2800" err="1"/>
              <a:t>dapat</a:t>
            </a:r>
            <a:r>
              <a:rPr lang="en-US" sz="2800"/>
              <a:t> </a:t>
            </a:r>
            <a:r>
              <a:rPr lang="en-US" sz="2800" err="1"/>
              <a:t>mengetahui</a:t>
            </a:r>
            <a:r>
              <a:rPr lang="en-US" sz="2800"/>
              <a:t> </a:t>
            </a:r>
            <a:r>
              <a:rPr lang="en-US" sz="2800" err="1"/>
              <a:t>mata</a:t>
            </a:r>
            <a:r>
              <a:rPr lang="en-US" sz="2800"/>
              <a:t> </a:t>
            </a:r>
            <a:r>
              <a:rPr lang="en-US" sz="2800" err="1"/>
              <a:t>kuliah-mata</a:t>
            </a:r>
            <a:r>
              <a:rPr lang="en-US" sz="2800"/>
              <a:t> </a:t>
            </a:r>
            <a:r>
              <a:rPr lang="en-US" sz="2800" err="1"/>
              <a:t>kuliah</a:t>
            </a:r>
            <a:r>
              <a:rPr lang="en-US" sz="2800"/>
              <a:t> di </a:t>
            </a:r>
            <a:r>
              <a:rPr lang="en-US" sz="2800" err="1"/>
              <a:t>tingkat</a:t>
            </a:r>
            <a:r>
              <a:rPr lang="en-US" sz="2800"/>
              <a:t> 1 yang </a:t>
            </a:r>
            <a:r>
              <a:rPr lang="en-US" sz="2800" err="1"/>
              <a:t>berkontribusi</a:t>
            </a:r>
            <a:r>
              <a:rPr lang="en-US" sz="2800"/>
              <a:t> </a:t>
            </a:r>
            <a:r>
              <a:rPr lang="en-US" sz="2800" err="1"/>
              <a:t>terhadap</a:t>
            </a:r>
            <a:r>
              <a:rPr lang="en-US" sz="2800"/>
              <a:t> </a:t>
            </a:r>
            <a:r>
              <a:rPr lang="en-US" sz="2800" err="1"/>
              <a:t>keberhasilan</a:t>
            </a:r>
            <a:r>
              <a:rPr lang="en-US" sz="2800"/>
              <a:t> di </a:t>
            </a:r>
            <a:r>
              <a:rPr lang="en-US" sz="2800" err="1"/>
              <a:t>tingkat</a:t>
            </a:r>
            <a:r>
              <a:rPr lang="en-US" sz="2800"/>
              <a:t> 2.</a:t>
            </a:r>
            <a:endParaRPr lang="en-US" sz="26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3" y="140262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3" y="3933410"/>
            <a:ext cx="1343440" cy="1343440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268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9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6" grpId="0" animBg="1"/>
      <p:bldP spid="18" grpId="0" animBg="1"/>
      <p:bldP spid="19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  <a:latin typeface="Segoe UI "/>
              </a:rPr>
              <a:t>Ruang</a:t>
            </a:r>
            <a:r>
              <a:rPr lang="en-US" sz="4000" b="1" smtClean="0">
                <a:solidFill>
                  <a:schemeClr val="accent2"/>
                </a:solidFill>
                <a:latin typeface="Segoe UI "/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  <a:latin typeface="Segoe UI "/>
                <a:ea typeface="Segoe UI Black" panose="020B0A02040204020203" pitchFamily="34" charset="0"/>
                <a:cs typeface="Segoe UI Black" panose="020B0A02040204020203" pitchFamily="34" charset="0"/>
              </a:rPr>
              <a:t>Lingkup</a:t>
            </a:r>
            <a:endParaRPr lang="en-US" sz="4000">
              <a:solidFill>
                <a:schemeClr val="accent2"/>
              </a:solidFill>
              <a:latin typeface="Segoe UI 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9055" y="2221332"/>
            <a:ext cx="1018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36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enelitian</a:t>
            </a:r>
            <a:r>
              <a:rPr lang="en-US" sz="36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menggunakan</a:t>
            </a:r>
            <a:r>
              <a:rPr 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 smtClean="0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US" sz="3600" b="1" smtClean="0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mata</a:t>
            </a:r>
            <a:r>
              <a:rPr lang="en-US" sz="3600" b="1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3600" b="1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mayor </a:t>
            </a:r>
            <a:r>
              <a:rPr lang="en-US" sz="3600" b="1" err="1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3600" b="1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 smtClean="0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interdepartemen</a:t>
            </a:r>
            <a:r>
              <a:rPr lang="en-US" sz="3600" b="1" smtClean="0">
                <a:solidFill>
                  <a:srgbClr val="DB3C3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mahasiswa</a:t>
            </a:r>
            <a:endParaRPr 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nn-NO" sz="3600" b="1" smtClean="0">
                <a:solidFill>
                  <a:srgbClr val="4B414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Sarjana Ilmu Komputer IPB </a:t>
            </a:r>
            <a:r>
              <a:rPr lang="nn-NO" sz="3600" b="1">
                <a:solidFill>
                  <a:srgbClr val="4B414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tingkat </a:t>
            </a:r>
            <a:r>
              <a:rPr lang="nn-NO" sz="3600" b="1" smtClean="0">
                <a:solidFill>
                  <a:srgbClr val="4B414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hingga akhir pada </a:t>
            </a:r>
            <a:r>
              <a:rPr lang="fi-FI" sz="36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angkatan </a:t>
            </a:r>
            <a:r>
              <a:rPr lang="fi-FI" sz="3600" b="1" smtClean="0">
                <a:solidFill>
                  <a:srgbClr val="712F3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2012 </a:t>
            </a:r>
            <a:r>
              <a:rPr lang="fi-FI" sz="3600" b="1">
                <a:solidFill>
                  <a:srgbClr val="712F3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hingga 2014</a:t>
            </a:r>
            <a:endParaRPr lang="en-US" sz="3600" b="1">
              <a:solidFill>
                <a:srgbClr val="712F3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6891" y="589335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  <a:latin typeface="Segoe UI "/>
                <a:cs typeface="Segoe UI Light" panose="020B0502040204020203" pitchFamily="34" charset="0"/>
              </a:rPr>
              <a:t>Metode</a:t>
            </a:r>
            <a:r>
              <a:rPr lang="en-US" sz="4000" b="1" smtClean="0">
                <a:solidFill>
                  <a:schemeClr val="accent2"/>
                </a:solidFill>
                <a:latin typeface="Segoe UI "/>
                <a:cs typeface="Segoe UI Light" panose="020B0502040204020203" pitchFamily="34" charset="0"/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  <a:latin typeface="Segoe UI "/>
                <a:cs typeface="Segoe UI Light" panose="020B0502040204020203" pitchFamily="34" charset="0"/>
              </a:rPr>
              <a:t>Penelitian</a:t>
            </a:r>
            <a:endParaRPr lang="en-US" sz="4000">
              <a:solidFill>
                <a:schemeClr val="accent2"/>
              </a:solidFill>
              <a:latin typeface="Segoe UI 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2040" y="890649"/>
            <a:ext cx="3056412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32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Penelitian</a:t>
            </a:r>
            <a:endParaRPr lang="en-US" sz="28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7419" y="1575363"/>
            <a:ext cx="1027489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3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ata </a:t>
            </a:r>
            <a:r>
              <a:rPr lang="en-US" sz="30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matakuliah</a:t>
            </a:r>
            <a:r>
              <a:rPr lang="en-US" sz="3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mahasiswa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Program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Sarjana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Ilmu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Komputer</a:t>
            </a:r>
            <a:r>
              <a:rPr lang="en-US" sz="3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i-FI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fi-FI" sz="3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ngkatan </a:t>
            </a:r>
            <a:r>
              <a:rPr lang="fi-FI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2012 hingga 2014</a:t>
            </a:r>
            <a:endParaRPr lang="en-US" sz="30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72117"/>
              </p:ext>
            </p:extLst>
          </p:nvPr>
        </p:nvGraphicFramePr>
        <p:xfrm>
          <a:off x="777419" y="3050738"/>
          <a:ext cx="10274891" cy="3305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5112"/>
                <a:gridCol w="1284809"/>
                <a:gridCol w="1030710"/>
                <a:gridCol w="1030710"/>
                <a:gridCol w="1030710"/>
                <a:gridCol w="1030710"/>
                <a:gridCol w="1030710"/>
                <a:gridCol w="1030710"/>
                <a:gridCol w="1030710"/>
              </a:tblGrid>
              <a:tr h="59926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err="1">
                          <a:effectLst/>
                        </a:rPr>
                        <a:t>Angkatan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err="1">
                          <a:effectLst/>
                        </a:rPr>
                        <a:t>Jumlah</a:t>
                      </a:r>
                      <a:r>
                        <a:rPr lang="en-US" sz="3200">
                          <a:effectLst/>
                        </a:rPr>
                        <a:t> </a:t>
                      </a:r>
                      <a:r>
                        <a:rPr lang="en-US" sz="3200" err="1">
                          <a:effectLst/>
                        </a:rPr>
                        <a:t>mahasiswa</a:t>
                      </a:r>
                      <a:r>
                        <a:rPr lang="en-US" sz="3200">
                          <a:effectLst/>
                        </a:rPr>
                        <a:t> </a:t>
                      </a:r>
                      <a:r>
                        <a:rPr lang="en-US" sz="3200" err="1">
                          <a:effectLst/>
                        </a:rPr>
                        <a:t>pada</a:t>
                      </a:r>
                      <a:r>
                        <a:rPr lang="en-US" sz="3200">
                          <a:effectLst/>
                        </a:rPr>
                        <a:t> semester </a:t>
                      </a:r>
                      <a:r>
                        <a:rPr lang="en-US" sz="3200" err="1">
                          <a:effectLst/>
                        </a:rPr>
                        <a:t>ke</a:t>
                      </a:r>
                      <a:r>
                        <a:rPr lang="en-US" sz="32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6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7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6765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2012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118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118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109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6765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2013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94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6765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2014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982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982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982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982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Frame 7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68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2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89739" y="4609891"/>
            <a:ext cx="4811336" cy="1510426"/>
          </a:xfrm>
          <a:prstGeom prst="rect">
            <a:avLst/>
          </a:prstGeom>
          <a:solidFill>
            <a:srgbClr val="F9B1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525360" y="3392450"/>
            <a:ext cx="3632288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280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US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mata</a:t>
            </a:r>
            <a:r>
              <a:rPr lang="en-US"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tingkat</a:t>
            </a:r>
            <a:r>
              <a:rPr lang="en-US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selanjutnya</a:t>
            </a:r>
            <a:r>
              <a:rPr lang="en-US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8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64" y="1952482"/>
            <a:ext cx="1178767" cy="131889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33056" y="3271378"/>
            <a:ext cx="2074168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280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US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mahasiswa</a:t>
            </a:r>
            <a:r>
              <a:rPr lang="en-US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tingkat</a:t>
            </a:r>
            <a:r>
              <a:rPr lang="en-US" sz="280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sz="28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12191" y="2756848"/>
            <a:ext cx="1487606" cy="13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40" y="1979778"/>
            <a:ext cx="1178767" cy="1318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89739" y="4509263"/>
            <a:ext cx="4811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Mata </a:t>
            </a:r>
            <a:r>
              <a:rPr lang="en-US" sz="24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tingkat</a:t>
            </a:r>
            <a:r>
              <a: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r>
              <a:rPr lang="en-US" sz="24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atau</a:t>
            </a:r>
            <a:r>
              <a: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selanjutnya</a:t>
            </a:r>
            <a:r>
              <a: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terdiri</a:t>
            </a:r>
            <a:r>
              <a: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dari</a:t>
            </a:r>
            <a:endParaRPr lang="en-US" sz="24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err="1">
                <a:latin typeface="Segoe UI Light" panose="020B0502040204020203" pitchFamily="34" charset="0"/>
                <a:cs typeface="Segoe UI Light" panose="020B0502040204020203" pitchFamily="34" charset="0"/>
              </a:rPr>
              <a:t>mata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mayor, </a:t>
            </a:r>
            <a:r>
              <a:rPr lang="en-US" sz="2400" err="1">
                <a:latin typeface="Segoe UI Light" panose="020B0502040204020203" pitchFamily="34" charset="0"/>
                <a:cs typeface="Segoe UI Light" panose="020B0502040204020203" pitchFamily="34" charset="0"/>
              </a:rPr>
              <a:t>interdep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err="1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penunjang</a:t>
            </a:r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i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 Courses</a:t>
            </a:r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00526" y="1002906"/>
            <a:ext cx="2494795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smtClean="0">
                <a:solidFill>
                  <a:srgbClr val="FFC000"/>
                </a:solidFill>
                <a:latin typeface="Segoe UI "/>
                <a:cs typeface="Segoe UI Light" panose="020B0502040204020203" pitchFamily="34" charset="0"/>
              </a:rPr>
              <a:t>Mata </a:t>
            </a:r>
            <a:r>
              <a:rPr lang="en-US" sz="2800" b="1" err="1" smtClean="0">
                <a:solidFill>
                  <a:srgbClr val="FFC000"/>
                </a:solidFill>
                <a:latin typeface="Segoe UI "/>
                <a:cs typeface="Segoe UI Light" panose="020B0502040204020203" pitchFamily="34" charset="0"/>
              </a:rPr>
              <a:t>Kuliah</a:t>
            </a:r>
            <a:endParaRPr lang="en-US" sz="2800" b="1" smtClean="0">
              <a:solidFill>
                <a:srgbClr val="FFC000"/>
              </a:solidFill>
              <a:latin typeface="Segoe UI "/>
              <a:cs typeface="Segoe UI Light" panose="020B0502040204020203" pitchFamily="34" charset="0"/>
            </a:endParaRPr>
          </a:p>
          <a:p>
            <a:pPr algn="ctr"/>
            <a:r>
              <a:rPr lang="en-US" sz="2800" b="1" smtClean="0">
                <a:solidFill>
                  <a:schemeClr val="tx1"/>
                </a:solidFill>
                <a:latin typeface="Segoe UI "/>
                <a:cs typeface="Segoe UI Light" panose="020B0502040204020203" pitchFamily="34" charset="0"/>
              </a:rPr>
              <a:t>Mayor</a:t>
            </a:r>
            <a:endParaRPr lang="en-US" sz="2800" b="1">
              <a:solidFill>
                <a:schemeClr val="tx1"/>
              </a:solidFill>
              <a:latin typeface="Segoe UI 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726907" y="1002906"/>
            <a:ext cx="243088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smtClean="0">
                <a:solidFill>
                  <a:srgbClr val="FFC000"/>
                </a:solidFill>
                <a:latin typeface="Segoe UI "/>
                <a:cs typeface="Segoe UI Light" panose="020B0502040204020203" pitchFamily="34" charset="0"/>
              </a:rPr>
              <a:t>Mata </a:t>
            </a:r>
            <a:r>
              <a:rPr lang="en-US" sz="2800" b="1" err="1" smtClean="0">
                <a:solidFill>
                  <a:srgbClr val="FFC000"/>
                </a:solidFill>
                <a:latin typeface="Segoe UI "/>
                <a:cs typeface="Segoe UI Light" panose="020B0502040204020203" pitchFamily="34" charset="0"/>
              </a:rPr>
              <a:t>Kuliah</a:t>
            </a:r>
            <a:endParaRPr lang="en-US" sz="2800" b="1" smtClean="0">
              <a:solidFill>
                <a:srgbClr val="FFC000"/>
              </a:solidFill>
              <a:latin typeface="Segoe UI "/>
              <a:cs typeface="Segoe UI Light" panose="020B0502040204020203" pitchFamily="34" charset="0"/>
            </a:endParaRPr>
          </a:p>
          <a:p>
            <a:pPr algn="ctr"/>
            <a:r>
              <a:rPr lang="en-US" sz="2800" b="1" err="1" smtClean="0">
                <a:solidFill>
                  <a:schemeClr val="tx1"/>
                </a:solidFill>
                <a:latin typeface="Segoe UI "/>
                <a:cs typeface="Segoe UI Light" panose="020B0502040204020203" pitchFamily="34" charset="0"/>
              </a:rPr>
              <a:t>Interdep</a:t>
            </a:r>
            <a:endParaRPr lang="en-US" sz="2800" b="1">
              <a:solidFill>
                <a:schemeClr val="tx1"/>
              </a:solidFill>
              <a:latin typeface="Segoe UI "/>
              <a:cs typeface="Segoe UI Light" panose="020B0502040204020203" pitchFamily="34" charset="0"/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268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13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4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Penelitian</a:t>
            </a:r>
            <a:endParaRPr lang="en-US" sz="2800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2039" y="594880"/>
            <a:ext cx="3425892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Praproses</a:t>
            </a:r>
            <a:r>
              <a:rPr lang="en-US" b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43628" y="1668539"/>
            <a:ext cx="3425892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sz="3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variabel</a:t>
            </a:r>
            <a:r>
              <a:rPr lang="en-US" sz="3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30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US" sz="3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mahasiswa</a:t>
            </a:r>
            <a:endParaRPr lang="en-US" sz="300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98296" y="5410521"/>
            <a:ext cx="3077662" cy="696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Nilai</a:t>
            </a:r>
            <a:r>
              <a:rPr lang="en-US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Semester 1 </a:t>
            </a:r>
            <a:r>
              <a:rPr lang="en-US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2</a:t>
            </a:r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31045" y="5410521"/>
            <a:ext cx="3077662" cy="696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Semester 3 </a:t>
            </a:r>
            <a:r>
              <a:rPr lang="en-US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hingga</a:t>
            </a:r>
            <a:r>
              <a:rPr lang="en-US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Akhir</a:t>
            </a:r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36665" y="6148594"/>
            <a:ext cx="705120" cy="2640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024280" y="6206955"/>
            <a:ext cx="572314" cy="264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462039" y="6412623"/>
            <a:ext cx="2890761" cy="19240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err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Faktor</a:t>
            </a:r>
            <a:r>
              <a:rPr lang="en-US" sz="200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err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Pengklasifikasi</a:t>
            </a:r>
            <a:endParaRPr lang="en-US" sz="3200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9301239" y="6383771"/>
            <a:ext cx="2890761" cy="19240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err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Kelas</a:t>
            </a:r>
            <a:r>
              <a:rPr lang="en-US" sz="200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Target </a:t>
            </a:r>
            <a:endParaRPr lang="en-US" sz="3200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54559" y="2166731"/>
            <a:ext cx="1206393" cy="39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15427" y="14678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Mencocokkan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mata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kuliah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yang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memiliki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kurikulum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sama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pada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angkatan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2012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hingga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2014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33169" y="3542047"/>
            <a:ext cx="5473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Semester 3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seterusnya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dijadikan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IPK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dikategorikan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menjadi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target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150314" y="2972356"/>
            <a:ext cx="19654" cy="696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6891" y="589335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6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2038" y="241013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solidFill>
                  <a:schemeClr val="accent2"/>
                </a:solidFill>
                <a:latin typeface="Segoe UI "/>
                <a:cs typeface="Segoe UI Semibold" panose="020B0702040204020203" pitchFamily="34" charset="0"/>
              </a:rPr>
              <a:t>Penelitian</a:t>
            </a:r>
            <a:endParaRPr lang="en-US" sz="2800">
              <a:solidFill>
                <a:schemeClr val="accent2"/>
              </a:solidFill>
              <a:latin typeface="Segoe UI "/>
              <a:cs typeface="Segoe UI Semibold" panose="020B07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2038" y="583370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Praproses</a:t>
            </a:r>
            <a:r>
              <a:rPr lang="en-US" b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2105" y="1563612"/>
            <a:ext cx="9399209" cy="169111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err="1" smtClean="0">
                <a:solidFill>
                  <a:schemeClr val="tx1"/>
                </a:solidFill>
              </a:rPr>
              <a:t>Nilai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mata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kuliah</a:t>
            </a:r>
            <a:r>
              <a:rPr lang="en-US" sz="3200" smtClean="0">
                <a:solidFill>
                  <a:schemeClr val="tx1"/>
                </a:solidFill>
              </a:rPr>
              <a:t> mayor </a:t>
            </a:r>
            <a:r>
              <a:rPr lang="en-US" sz="3200" err="1" smtClean="0">
                <a:solidFill>
                  <a:schemeClr val="tx1"/>
                </a:solidFill>
              </a:rPr>
              <a:t>dan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interdep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Departemen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Ilmu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Komputer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angkatan</a:t>
            </a:r>
            <a:r>
              <a:rPr lang="en-US" sz="3200" smtClean="0">
                <a:solidFill>
                  <a:schemeClr val="tx1"/>
                </a:solidFill>
              </a:rPr>
              <a:t> 2012 </a:t>
            </a:r>
            <a:r>
              <a:rPr lang="en-US" sz="3200" err="1" smtClean="0">
                <a:solidFill>
                  <a:schemeClr val="tx1"/>
                </a:solidFill>
              </a:rPr>
              <a:t>hingga</a:t>
            </a:r>
            <a:r>
              <a:rPr lang="en-US" sz="3200" smtClean="0">
                <a:solidFill>
                  <a:schemeClr val="tx1"/>
                </a:solidFill>
              </a:rPr>
              <a:t> 2014 di semester 1 </a:t>
            </a:r>
            <a:r>
              <a:rPr lang="en-US" sz="3200" err="1" smtClean="0">
                <a:solidFill>
                  <a:schemeClr val="tx1"/>
                </a:solidFill>
              </a:rPr>
              <a:t>sampai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akhir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9747" y="2983282"/>
            <a:ext cx="9519591" cy="5970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err="1" smtClean="0"/>
              <a:t>Pengelompokan</a:t>
            </a:r>
            <a:r>
              <a:rPr lang="en-US" sz="3200" b="1" smtClean="0"/>
              <a:t> </a:t>
            </a:r>
            <a:r>
              <a:rPr lang="en-US" sz="3200" b="1" err="1" smtClean="0"/>
              <a:t>mahasiswa</a:t>
            </a:r>
            <a:endParaRPr lang="en-US" sz="3200" b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81391"/>
              </p:ext>
            </p:extLst>
          </p:nvPr>
        </p:nvGraphicFramePr>
        <p:xfrm>
          <a:off x="1130407" y="3612746"/>
          <a:ext cx="10018272" cy="22562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018272"/>
              </a:tblGrid>
              <a:tr h="441905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 </a:t>
                      </a:r>
                      <a:r>
                        <a:rPr lang="en-US" sz="2400" err="1" smtClean="0"/>
                        <a:t>Kategori</a:t>
                      </a:r>
                      <a:r>
                        <a:rPr lang="en-US" sz="2400" smtClean="0"/>
                        <a:t> </a:t>
                      </a:r>
                      <a:r>
                        <a:rPr lang="en-US" sz="2400" err="1" smtClean="0"/>
                        <a:t>Kelas</a:t>
                      </a:r>
                      <a:endParaRPr lang="en-US" sz="24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  <a:tr h="762741"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Low risk</a:t>
                      </a:r>
                      <a:r>
                        <a:rPr lang="en-US" sz="2800" baseline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(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Kemungkinan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berpotensi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sukses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Medium risk (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dapat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hasil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yang 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cukup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memuaskan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High risk</a:t>
                      </a:r>
                      <a:r>
                        <a:rPr lang="en-US" sz="2800" baseline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(</a:t>
                      </a:r>
                      <a:r>
                        <a:rPr lang="en-US" sz="2800" baseline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kemungkinan</a:t>
                      </a:r>
                      <a:r>
                        <a:rPr lang="en-US" sz="2800" baseline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baseline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diberi</a:t>
                      </a:r>
                      <a:r>
                        <a:rPr lang="en-US" sz="2800" baseline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baseline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peringatan</a:t>
                      </a:r>
                      <a:r>
                        <a:rPr lang="en-US" sz="2800" baseline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rame 8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68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49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5005" y="3468871"/>
                <a:ext cx="4011109" cy="1080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𝐼𝑃𝐾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05" y="3468871"/>
                <a:ext cx="4011109" cy="10803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725005" y="3468871"/>
            <a:ext cx="1645280" cy="1080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17406" y="3272928"/>
            <a:ext cx="810708" cy="703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65600" y="2946400"/>
            <a:ext cx="290285" cy="522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297931" y="1181326"/>
            <a:ext cx="3735337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smtClean="0">
                <a:solidFill>
                  <a:schemeClr val="tx1"/>
                </a:solidFill>
              </a:rPr>
              <a:t>IPK </a:t>
            </a:r>
            <a:r>
              <a:rPr lang="en-US" b="1" err="1" smtClean="0">
                <a:solidFill>
                  <a:schemeClr val="tx1"/>
                </a:solidFill>
              </a:rPr>
              <a:t>mata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kuliah</a:t>
            </a:r>
            <a:r>
              <a:rPr lang="en-US" b="1" smtClean="0">
                <a:solidFill>
                  <a:schemeClr val="tx1"/>
                </a:solidFill>
              </a:rPr>
              <a:t> Mayor </a:t>
            </a:r>
            <a:r>
              <a:rPr lang="en-US" b="1" err="1" smtClean="0">
                <a:solidFill>
                  <a:schemeClr val="tx1"/>
                </a:solidFill>
              </a:rPr>
              <a:t>dan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Interdep</a:t>
            </a:r>
            <a:endParaRPr lang="en-US" b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22761" y="2699657"/>
            <a:ext cx="216667" cy="57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033268" y="1523683"/>
            <a:ext cx="3735337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err="1" smtClean="0">
                <a:solidFill>
                  <a:schemeClr val="tx1"/>
                </a:solidFill>
              </a:rPr>
              <a:t>Nilai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mutu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mata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kuliah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i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93481" y="3918835"/>
            <a:ext cx="573314" cy="508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31458" y="4729345"/>
            <a:ext cx="3735337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err="1" smtClean="0">
                <a:solidFill>
                  <a:schemeClr val="tx1"/>
                </a:solidFill>
              </a:rPr>
              <a:t>Jumlah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mata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kuliah</a:t>
            </a:r>
            <a:endParaRPr lang="en-US" b="1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756841" y="3272928"/>
            <a:ext cx="767197" cy="253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183527" y="3477345"/>
            <a:ext cx="573314" cy="508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70285" y="4310743"/>
            <a:ext cx="823196" cy="434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8293869" y="2936557"/>
            <a:ext cx="3735337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err="1" smtClean="0">
                <a:solidFill>
                  <a:schemeClr val="tx1"/>
                </a:solidFill>
              </a:rPr>
              <a:t>Bobot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sks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mata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kuliah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i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26891" y="5893353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16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2" grpId="0"/>
      <p:bldP spid="13" grpId="0" animBg="1"/>
      <p:bldP spid="14" grpId="0"/>
      <p:bldP spid="17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80632"/>
              </p:ext>
            </p:extLst>
          </p:nvPr>
        </p:nvGraphicFramePr>
        <p:xfrm>
          <a:off x="300423" y="1206748"/>
          <a:ext cx="3394094" cy="1129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712"/>
                <a:gridCol w="2030382"/>
              </a:tblGrid>
              <a:tr h="46329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Kelas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126385" marR="12638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err="1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Rentang</a:t>
                      </a:r>
                      <a:r>
                        <a:rPr lang="en-US" sz="17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IPK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126385" marR="126385" marT="0" marB="0" anchor="ctr"/>
                </a:tc>
              </a:tr>
              <a:tr h="33931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Low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126385" marR="12638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smtClean="0">
                          <a:solidFill>
                            <a:schemeClr val="dk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2.76 ≤ IPK ≤ 4.00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126385" marR="126385" marT="0" marB="0" anchor="b"/>
                </a:tc>
              </a:tr>
              <a:tr h="32657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High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126385" marR="12638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 ≤ IPK&lt; 2.76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126385" marR="126385" marT="0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46084"/>
              </p:ext>
            </p:extLst>
          </p:nvPr>
        </p:nvGraphicFramePr>
        <p:xfrm>
          <a:off x="4057508" y="3098600"/>
          <a:ext cx="3813883" cy="142391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2203"/>
                <a:gridCol w="2011680"/>
              </a:tblGrid>
              <a:tr h="42837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Kelas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err="1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Rentang</a:t>
                      </a:r>
                      <a:r>
                        <a:rPr lang="en-US" sz="17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IPK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84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Low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2.76 ≤ IPK ≤ 4.00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3184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Medium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 .00≤ IPK&lt; 2.76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3184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High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 ≤ IPK&lt; 2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-178033" y="2331305"/>
            <a:ext cx="4627555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smtClean="0">
                <a:solidFill>
                  <a:schemeClr val="tx1"/>
                </a:solidFill>
              </a:rPr>
              <a:t>Percobaan ke-1 </a:t>
            </a:r>
          </a:p>
          <a:p>
            <a:pPr algn="ctr"/>
            <a:r>
              <a:rPr lang="en-US" sz="2000" b="1" smtClean="0">
                <a:solidFill>
                  <a:schemeClr val="tx1"/>
                </a:solidFill>
              </a:rPr>
              <a:t>(2 Kelas) </a:t>
            </a:r>
            <a:endParaRPr lang="en-US" sz="2000" b="1" smtClean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88137" y="4486676"/>
            <a:ext cx="3735337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smtClean="0">
                <a:solidFill>
                  <a:schemeClr val="tx1"/>
                </a:solidFill>
              </a:rPr>
              <a:t>Percobaan ke-2</a:t>
            </a:r>
          </a:p>
          <a:p>
            <a:pPr algn="ctr"/>
            <a:r>
              <a:rPr lang="en-US" sz="2000" b="1" smtClean="0">
                <a:solidFill>
                  <a:schemeClr val="tx1"/>
                </a:solidFill>
              </a:rPr>
              <a:t>(3 Kelas Versi 1)</a:t>
            </a:r>
            <a:endParaRPr lang="en-US" sz="2000" b="1" smtClean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01640"/>
              </p:ext>
            </p:extLst>
          </p:nvPr>
        </p:nvGraphicFramePr>
        <p:xfrm>
          <a:off x="7805009" y="1126886"/>
          <a:ext cx="3781745" cy="13527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50973"/>
                <a:gridCol w="1930772"/>
              </a:tblGrid>
              <a:tr h="4589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Kelas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Rentang</a:t>
                      </a: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7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Low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IPK  ≥ 3.23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Medium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2.78 ≤ IPK&lt; 3.23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High Risk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 ≤ IPK&lt; 2.78</a:t>
                      </a:r>
                      <a:endParaRPr lang="en-US" sz="17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7871391" y="2553373"/>
            <a:ext cx="3735337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smtClean="0">
                <a:solidFill>
                  <a:schemeClr val="tx1"/>
                </a:solidFill>
              </a:rPr>
              <a:t>Percobaan ke-3 </a:t>
            </a:r>
          </a:p>
          <a:p>
            <a:pPr algn="ctr"/>
            <a:r>
              <a:rPr lang="en-US" sz="2000" b="1" smtClean="0">
                <a:solidFill>
                  <a:schemeClr val="tx1"/>
                </a:solidFill>
              </a:rPr>
              <a:t>(3 </a:t>
            </a:r>
            <a:r>
              <a:rPr lang="en-US" sz="2000" b="1" err="1" smtClean="0">
                <a:solidFill>
                  <a:schemeClr val="tx1"/>
                </a:solidFill>
              </a:rPr>
              <a:t>Kelas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>
                <a:solidFill>
                  <a:schemeClr val="tx1"/>
                </a:solidFill>
              </a:rPr>
              <a:t>V</a:t>
            </a:r>
            <a:r>
              <a:rPr lang="en-US" sz="2000" b="1" smtClean="0">
                <a:solidFill>
                  <a:schemeClr val="tx1"/>
                </a:solidFill>
              </a:rPr>
              <a:t>ersi 2)</a:t>
            </a:r>
            <a:endParaRPr lang="en-US" sz="2000" b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14683" y="449666"/>
            <a:ext cx="2087317" cy="2072220"/>
          </a:xfrm>
          <a:prstGeom prst="ellipse">
            <a:avLst/>
          </a:prstGeom>
          <a:solidFill>
            <a:srgbClr val="84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4174" y="882168"/>
            <a:ext cx="23577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i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Oversampling</a:t>
            </a:r>
          </a:p>
          <a:p>
            <a:pPr algn="ctr"/>
            <a:r>
              <a:rPr lang="en-US" sz="2200" i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</a:p>
          <a:p>
            <a:pPr algn="ctr"/>
            <a:r>
              <a:rPr lang="en-US" sz="2200" i="1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Undersampling</a:t>
            </a:r>
            <a:endParaRPr lang="en-US" sz="2200" i="1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94154"/>
              </p:ext>
            </p:extLst>
          </p:nvPr>
        </p:nvGraphicFramePr>
        <p:xfrm>
          <a:off x="4087905" y="384109"/>
          <a:ext cx="6633882" cy="1966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1294"/>
                <a:gridCol w="2211294"/>
                <a:gridCol w="2211294"/>
              </a:tblGrid>
              <a:tr h="126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Low</a:t>
                      </a:r>
                      <a:r>
                        <a:rPr lang="en-US" sz="3000" i="1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r</a:t>
                      </a:r>
                      <a:r>
                        <a:rPr lang="en-US" sz="3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isk</a:t>
                      </a:r>
                      <a:endParaRPr lang="en-US" sz="3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Medium risk</a:t>
                      </a:r>
                      <a:endParaRPr lang="en-US" sz="3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High risk</a:t>
                      </a:r>
                      <a:endParaRPr lang="en-US" sz="3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05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195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3954" y="2597358"/>
            <a:ext cx="256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sz="2400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Seimbang</a:t>
            </a:r>
            <a:endParaRPr lang="en-US" sz="2400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flipV="1">
            <a:off x="4285133" y="2424402"/>
            <a:ext cx="6257365" cy="230832"/>
          </a:xfrm>
          <a:prstGeom prst="triangle">
            <a:avLst/>
          </a:prstGeom>
          <a:solidFill>
            <a:srgbClr val="84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92673" y="266287"/>
            <a:ext cx="2187388" cy="2420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2814917" y="1990164"/>
            <a:ext cx="1416424" cy="1169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7984" y="2687005"/>
            <a:ext cx="23577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Jumlah</a:t>
            </a:r>
            <a:r>
              <a:rPr lang="en-US" sz="2200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</a:t>
            </a:r>
            <a:r>
              <a:rPr lang="en-US" sz="22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elas</a:t>
            </a:r>
            <a:r>
              <a:rPr lang="en-US" sz="2200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Terbanyak</a:t>
            </a:r>
            <a:endParaRPr lang="en-US" sz="2200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5522"/>
              </p:ext>
            </p:extLst>
          </p:nvPr>
        </p:nvGraphicFramePr>
        <p:xfrm>
          <a:off x="291293" y="3551202"/>
          <a:ext cx="4352425" cy="1708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566"/>
                <a:gridCol w="1667435"/>
                <a:gridCol w="1416424"/>
              </a:tblGrid>
              <a:tr h="1095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Low</a:t>
                      </a:r>
                      <a:r>
                        <a:rPr lang="en-US" sz="2000" i="1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r</a:t>
                      </a:r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isk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Medium</a:t>
                      </a:r>
                      <a:r>
                        <a:rPr lang="en-US" sz="2000" i="1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r</a:t>
                      </a:r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isk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High</a:t>
                      </a:r>
                      <a:r>
                        <a:rPr lang="en-US" sz="2000" i="1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r</a:t>
                      </a:r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isk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2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7058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195</a:t>
                      </a:r>
                      <a:endParaRPr lang="en-US" sz="2000" b="0" i="0" u="none" strike="noStrike">
                        <a:solidFill>
                          <a:srgbClr val="FF7058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FF7058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195</a:t>
                      </a:r>
                      <a:endParaRPr lang="en-US" sz="2000" b="0" i="0" u="none" strike="noStrike">
                        <a:solidFill>
                          <a:srgbClr val="FF7058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FF7058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195</a:t>
                      </a:r>
                      <a:endParaRPr lang="en-US" sz="2000" b="0" i="0" u="none" strike="noStrike">
                        <a:solidFill>
                          <a:srgbClr val="FF7058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96465"/>
              </p:ext>
            </p:extLst>
          </p:nvPr>
        </p:nvGraphicFramePr>
        <p:xfrm>
          <a:off x="5858375" y="3565548"/>
          <a:ext cx="4352425" cy="1708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566"/>
                <a:gridCol w="1667435"/>
                <a:gridCol w="1416424"/>
              </a:tblGrid>
              <a:tr h="1095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Low risk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Medium</a:t>
                      </a:r>
                      <a:r>
                        <a:rPr lang="en-US" sz="2000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r</a:t>
                      </a:r>
                      <a:r>
                        <a:rPr lang="en-US" sz="20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isk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High</a:t>
                      </a:r>
                      <a:r>
                        <a:rPr lang="en-US" sz="2000" i="1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r</a:t>
                      </a:r>
                      <a:r>
                        <a:rPr lang="en-US" sz="2000" i="1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isk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2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FF7058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FF7058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FF7058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FF7058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FF7058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FF7058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Isosceles Triangle 16"/>
          <p:cNvSpPr/>
          <p:nvPr/>
        </p:nvSpPr>
        <p:spPr>
          <a:xfrm flipV="1">
            <a:off x="358588" y="5320005"/>
            <a:ext cx="4177554" cy="148468"/>
          </a:xfrm>
          <a:prstGeom prst="triangle">
            <a:avLst/>
          </a:prstGeom>
          <a:solidFill>
            <a:srgbClr val="84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flipV="1">
            <a:off x="5943602" y="5320005"/>
            <a:ext cx="4177554" cy="148468"/>
          </a:xfrm>
          <a:prstGeom prst="triangle">
            <a:avLst/>
          </a:prstGeom>
          <a:solidFill>
            <a:srgbClr val="84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94012" y="5468473"/>
            <a:ext cx="224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Oversampling</a:t>
            </a:r>
            <a:endParaRPr lang="en-US" sz="2400" i="1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2460" y="5492961"/>
            <a:ext cx="256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Undersampling</a:t>
            </a:r>
            <a:endParaRPr lang="en-US" sz="2400" i="1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04450" y="476563"/>
            <a:ext cx="2187388" cy="2420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10588516" y="2148994"/>
            <a:ext cx="1131700" cy="999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21156" y="3249949"/>
            <a:ext cx="23577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Jumlah</a:t>
            </a:r>
            <a:r>
              <a:rPr lang="en-US" sz="2200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</a:t>
            </a:r>
            <a:r>
              <a:rPr lang="en-US" sz="22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elas</a:t>
            </a:r>
            <a:r>
              <a:rPr lang="en-US" sz="2200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Terdikit</a:t>
            </a:r>
            <a:endParaRPr lang="en-US" sz="2200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ame 23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06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8" grpId="0" animBg="1"/>
      <p:bldP spid="9" grpId="0" animBg="1"/>
      <p:bldP spid="12" grpId="0"/>
      <p:bldP spid="17" grpId="0" animBg="1"/>
      <p:bldP spid="18" grpId="0" animBg="1"/>
      <p:bldP spid="19" grpId="0"/>
      <p:bldP spid="20" grpId="0"/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168717" y="2199586"/>
            <a:ext cx="4614460" cy="20580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68717" y="2190120"/>
            <a:ext cx="4614460" cy="3840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039" y="2158447"/>
            <a:ext cx="4289843" cy="21149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039" y="2148980"/>
            <a:ext cx="4289843" cy="3946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Latar</a:t>
            </a:r>
            <a:r>
              <a:rPr lang="en-US" sz="4000" b="1" smtClean="0">
                <a:solidFill>
                  <a:schemeClr val="accent2"/>
                </a:solidFill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</a:rPr>
              <a:t>Belakang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039" y="1074965"/>
            <a:ext cx="749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Kelompok</a:t>
            </a:r>
            <a:r>
              <a:rPr lang="en-US" sz="2400" smtClean="0"/>
              <a:t> </a:t>
            </a:r>
            <a:r>
              <a:rPr lang="en-US" sz="2400" err="1" smtClean="0"/>
              <a:t>mata</a:t>
            </a:r>
            <a:r>
              <a:rPr lang="en-US" sz="2400" smtClean="0"/>
              <a:t> </a:t>
            </a:r>
            <a:r>
              <a:rPr lang="en-US" sz="2400" err="1" smtClean="0"/>
              <a:t>kuliah</a:t>
            </a:r>
            <a:r>
              <a:rPr lang="en-US" sz="2400" smtClean="0"/>
              <a:t> </a:t>
            </a:r>
            <a:r>
              <a:rPr lang="en-US" sz="2400" err="1" smtClean="0"/>
              <a:t>dalam</a:t>
            </a:r>
            <a:r>
              <a:rPr lang="en-US" sz="2400" smtClean="0"/>
              <a:t> </a:t>
            </a:r>
            <a:r>
              <a:rPr lang="en-US" sz="2400" err="1" smtClean="0"/>
              <a:t>kurikulum</a:t>
            </a:r>
            <a:r>
              <a:rPr lang="en-US" sz="2400" smtClean="0"/>
              <a:t> program </a:t>
            </a:r>
            <a:r>
              <a:rPr lang="en-US" sz="2400" err="1" smtClean="0"/>
              <a:t>sarjana</a:t>
            </a:r>
            <a:r>
              <a:rPr lang="en-US" sz="2400" smtClean="0"/>
              <a:t> </a:t>
            </a:r>
            <a:r>
              <a:rPr lang="en-US" sz="2400" err="1" smtClean="0"/>
              <a:t>tiap</a:t>
            </a:r>
            <a:r>
              <a:rPr lang="en-US" sz="2400" smtClean="0"/>
              <a:t> </a:t>
            </a:r>
            <a:r>
              <a:rPr lang="en-US" sz="2400" err="1" smtClean="0"/>
              <a:t>fakultas</a:t>
            </a:r>
            <a:r>
              <a:rPr lang="en-US" sz="2400" smtClean="0"/>
              <a:t> di IPB :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62039" y="2090278"/>
            <a:ext cx="343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Mata </a:t>
            </a:r>
            <a:r>
              <a:rPr lang="en-US" sz="2400" b="1" err="1" smtClean="0">
                <a:solidFill>
                  <a:schemeClr val="bg1"/>
                </a:solidFill>
              </a:rPr>
              <a:t>kuliah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Umum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8717" y="2133263"/>
            <a:ext cx="344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Mata </a:t>
            </a:r>
            <a:r>
              <a:rPr lang="en-US" sz="2400" b="1" err="1" smtClean="0">
                <a:solidFill>
                  <a:schemeClr val="bg1"/>
                </a:solidFill>
              </a:rPr>
              <a:t>kuliah</a:t>
            </a:r>
            <a:r>
              <a:rPr lang="en-US" sz="2400" b="1" smtClean="0">
                <a:solidFill>
                  <a:schemeClr val="bg1"/>
                </a:solidFill>
              </a:rPr>
              <a:t> Minor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039" y="2495571"/>
            <a:ext cx="4371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Mata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yang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didapat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ketika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mahasiswa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baru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mengikuti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Program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Pendidikan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Kompetensi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Umum</a:t>
            </a:r>
            <a:endParaRPr lang="en-US" sz="2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039" y="3629219"/>
            <a:ext cx="437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Mata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semester 1 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endParaRPr lang="en-US" sz="2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8717" y="2564150"/>
            <a:ext cx="470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Minor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atau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mata</a:t>
            </a:r>
            <a:r>
              <a:rPr lang="en-US" sz="2000" b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000" b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penunjang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8717" y="3017188"/>
            <a:ext cx="4701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Mata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pilihan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yang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diselenggarakan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oleh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departemen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lain 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6738" y="4622237"/>
            <a:ext cx="4643802" cy="1691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26738" y="4612770"/>
            <a:ext cx="4643802" cy="5251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2039" y="4670325"/>
            <a:ext cx="4184912" cy="1643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039" y="4660858"/>
            <a:ext cx="4184912" cy="4564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2039" y="4606369"/>
            <a:ext cx="343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Mata </a:t>
            </a:r>
            <a:r>
              <a:rPr lang="en-US" sz="2400" b="1" err="1" smtClean="0">
                <a:solidFill>
                  <a:schemeClr val="bg1"/>
                </a:solidFill>
              </a:rPr>
              <a:t>kuliah</a:t>
            </a:r>
            <a:r>
              <a:rPr lang="en-US" sz="2400" b="1" smtClean="0">
                <a:solidFill>
                  <a:schemeClr val="bg1"/>
                </a:solidFill>
              </a:rPr>
              <a:t> Mayor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0732" y="4569956"/>
            <a:ext cx="396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Mata </a:t>
            </a:r>
            <a:r>
              <a:rPr lang="en-US" sz="2400" b="1" err="1" smtClean="0">
                <a:solidFill>
                  <a:schemeClr val="bg1"/>
                </a:solidFill>
              </a:rPr>
              <a:t>kuliah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Interdep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039" y="5139301"/>
            <a:ext cx="4184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Mata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berdasarkan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keilmuan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utama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suatu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departemen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atau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fakultas</a:t>
            </a:r>
            <a:endParaRPr lang="en-US" sz="2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6738" y="5138211"/>
            <a:ext cx="473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Mata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kuliah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wajib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dari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departemen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lain di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luar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departemen</a:t>
            </a:r>
            <a:r>
              <a:rPr lang="en-US" sz="2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utama</a:t>
            </a:r>
            <a:endParaRPr lang="en-US" sz="2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47" y="371875"/>
            <a:ext cx="1488408" cy="13961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42" y="929143"/>
            <a:ext cx="1099050" cy="109905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26891" y="5893353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00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8" grpId="0" animBg="1"/>
      <p:bldP spid="14" grpId="0" animBg="1"/>
      <p:bldP spid="5" grpId="0"/>
      <p:bldP spid="7" grpId="0"/>
      <p:bldP spid="10" grpId="0"/>
      <p:bldP spid="11" grpId="0"/>
      <p:bldP spid="12" grpId="0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Penelitian</a:t>
            </a:r>
            <a:endParaRPr lang="en-US" sz="2800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2038" y="594880"/>
            <a:ext cx="460691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Pembagian</a:t>
            </a:r>
            <a:r>
              <a:rPr lang="en-US" b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i="1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Dataset</a:t>
            </a:r>
            <a:endParaRPr lang="en-US" i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5290" y="1737692"/>
            <a:ext cx="4916415" cy="42059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247" y="1610496"/>
            <a:ext cx="2930607" cy="1112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Pembagian</a:t>
            </a:r>
            <a:r>
              <a:rPr lang="en-US" sz="28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Data </a:t>
            </a:r>
            <a:r>
              <a:rPr lang="en-US" sz="28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</a:t>
            </a:r>
            <a:r>
              <a:rPr lang="en-US" sz="28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ji</a:t>
            </a:r>
            <a:r>
              <a:rPr lang="en-US" sz="28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8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Latih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3716" y="1833627"/>
            <a:ext cx="5247319" cy="347714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89241" y="1432866"/>
            <a:ext cx="3284438" cy="12205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Menyeimbangkan</a:t>
            </a:r>
            <a:r>
              <a:rPr lang="en-US" sz="28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91175" y="2770589"/>
            <a:ext cx="4830530" cy="870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K-</a:t>
            </a:r>
            <a:r>
              <a:rPr lang="en-US" i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fold cross validation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91175" y="3870002"/>
            <a:ext cx="2249249" cy="870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90 % </a:t>
            </a:r>
          </a:p>
          <a:p>
            <a:pPr algn="ctr"/>
            <a:r>
              <a:rPr lang="en-US" sz="3200" b="1" i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3200" b="1" i="1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Latih</a:t>
            </a:r>
            <a:endParaRPr lang="en-US" sz="3200" b="1" i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026309" y="3918729"/>
            <a:ext cx="2249249" cy="870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10 % </a:t>
            </a:r>
          </a:p>
          <a:p>
            <a:pPr algn="ctr"/>
            <a:r>
              <a:rPr lang="en-US" sz="3200" b="1" i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3200" b="1" i="1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Uji</a:t>
            </a:r>
            <a:endParaRPr lang="en-US" sz="3200" b="1" i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871306" y="2740628"/>
            <a:ext cx="2419669" cy="2407591"/>
          </a:xfrm>
          <a:prstGeom prst="ellipse">
            <a:avLst/>
          </a:prstGeom>
          <a:solidFill>
            <a:srgbClr val="84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6794" y="3602440"/>
            <a:ext cx="23693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err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Undersampling</a:t>
            </a:r>
            <a:endParaRPr lang="en-US" sz="2500" i="1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21577" y="2714933"/>
            <a:ext cx="2419669" cy="2407591"/>
          </a:xfrm>
          <a:prstGeom prst="ellipse">
            <a:avLst/>
          </a:prstGeom>
          <a:solidFill>
            <a:srgbClr val="84D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08658" y="3601157"/>
            <a:ext cx="2357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smtClean="0">
                <a:solidFill>
                  <a:srgbClr val="FF70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Oversampling</a:t>
            </a:r>
            <a:endParaRPr lang="en-US" sz="2500" i="1">
              <a:solidFill>
                <a:srgbClr val="FF705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5466" y="4536141"/>
            <a:ext cx="2810705" cy="4661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Liu 2014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38" y="1364252"/>
            <a:ext cx="1269798" cy="1269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64" y="1200472"/>
            <a:ext cx="1317376" cy="1317376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414421" y="3267059"/>
            <a:ext cx="4830530" cy="8703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(P </a:t>
            </a:r>
            <a:r>
              <a:rPr lang="en-US" sz="24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Refaeilzadeh</a:t>
            </a:r>
            <a:r>
              <a:rPr lang="en-US" sz="24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2008)</a:t>
            </a:r>
            <a:endParaRPr lang="en-US" sz="2400" i="1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765" y="5122524"/>
            <a:ext cx="4420793" cy="7216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 = 10</a:t>
            </a:r>
            <a:endParaRPr lang="en-US" sz="40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506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19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05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8" grpId="0"/>
      <p:bldP spid="19" grpId="0"/>
      <p:bldP spid="21" grpId="0"/>
      <p:bldP spid="34" grpId="0" animBg="1"/>
      <p:bldP spid="22" grpId="0"/>
      <p:bldP spid="35" grpId="0" animBg="1"/>
      <p:bldP spid="30" grpId="0"/>
      <p:bldP spid="5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4231" y="29736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Penelitian</a:t>
            </a:r>
            <a:endParaRPr lang="en-US" sz="2800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54230" y="686310"/>
            <a:ext cx="11658476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>
                <a:solidFill>
                  <a:schemeClr val="tx1"/>
                </a:solidFill>
              </a:rPr>
              <a:t>Pemodelan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Klasifikasi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Pohon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Keputusan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dengan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Algoritme</a:t>
            </a:r>
            <a:r>
              <a:rPr lang="en-US" b="1">
                <a:solidFill>
                  <a:schemeClr val="tx1"/>
                </a:solidFill>
              </a:rPr>
              <a:t> C5.0</a:t>
            </a:r>
          </a:p>
        </p:txBody>
      </p:sp>
      <p:sp>
        <p:nvSpPr>
          <p:cNvPr id="4" name="Oval 3"/>
          <p:cNvSpPr/>
          <p:nvPr/>
        </p:nvSpPr>
        <p:spPr>
          <a:xfrm>
            <a:off x="4262220" y="2128015"/>
            <a:ext cx="3539029" cy="34713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C5.0</a:t>
            </a:r>
            <a:endParaRPr lang="en-US" sz="7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85692" y="2745765"/>
            <a:ext cx="2711689" cy="255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13976" y="3475777"/>
            <a:ext cx="2868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Pengembangan</a:t>
            </a:r>
            <a:r>
              <a:rPr lang="en-US" sz="27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700" b="1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7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27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C4.5</a:t>
            </a:r>
          </a:p>
        </p:txBody>
      </p:sp>
      <p:sp>
        <p:nvSpPr>
          <p:cNvPr id="22" name="Oval 21"/>
          <p:cNvSpPr/>
          <p:nvPr/>
        </p:nvSpPr>
        <p:spPr>
          <a:xfrm>
            <a:off x="7591017" y="2572996"/>
            <a:ext cx="2711689" cy="255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9301" y="2960867"/>
            <a:ext cx="28687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sz="27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700" b="1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sz="27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 </a:t>
            </a:r>
            <a:r>
              <a:rPr lang="en-US" sz="2700" b="1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7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Library C50</a:t>
            </a:r>
            <a:endParaRPr lang="en-US" sz="2700" b="1" i="1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889395" y="2960867"/>
            <a:ext cx="250849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(Larose 2005)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23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/>
      <p:bldP spid="22" grpId="0" animBg="1"/>
      <p:bldP spid="23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794878" y="3923938"/>
            <a:ext cx="5815721" cy="4791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err="1" smtClean="0">
                <a:solidFill>
                  <a:schemeClr val="tx1"/>
                </a:solidFill>
                <a:latin typeface="Segoe UI "/>
              </a:rPr>
              <a:t>Perhitungan</a:t>
            </a:r>
            <a:r>
              <a:rPr lang="en-US" sz="3200" smtClean="0">
                <a:solidFill>
                  <a:schemeClr val="tx1"/>
                </a:solidFill>
                <a:latin typeface="Segoe UI "/>
              </a:rPr>
              <a:t> </a:t>
            </a:r>
            <a:r>
              <a:rPr lang="en-US" sz="3200" err="1" smtClean="0">
                <a:solidFill>
                  <a:schemeClr val="tx1"/>
                </a:solidFill>
                <a:latin typeface="Segoe UI "/>
              </a:rPr>
              <a:t>Akurasi</a:t>
            </a:r>
            <a:r>
              <a:rPr lang="en-US" sz="3200" smtClean="0">
                <a:solidFill>
                  <a:schemeClr val="tx1"/>
                </a:solidFill>
                <a:latin typeface="Segoe UI "/>
              </a:rPr>
              <a:t> </a:t>
            </a:r>
            <a:r>
              <a:rPr lang="en-US" sz="3200" err="1" smtClean="0">
                <a:solidFill>
                  <a:schemeClr val="tx1"/>
                </a:solidFill>
                <a:latin typeface="Segoe UI "/>
              </a:rPr>
              <a:t>dan</a:t>
            </a:r>
            <a:r>
              <a:rPr lang="en-US" sz="3200" smtClean="0">
                <a:solidFill>
                  <a:schemeClr val="tx1"/>
                </a:solidFill>
                <a:latin typeface="Segoe UI "/>
              </a:rPr>
              <a:t> </a:t>
            </a:r>
            <a:r>
              <a:rPr lang="en-US" sz="3200" i="1" smtClean="0">
                <a:solidFill>
                  <a:schemeClr val="tx1"/>
                </a:solidFill>
                <a:latin typeface="Segoe UI "/>
              </a:rPr>
              <a:t>Precision Recall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55716" y="2876379"/>
            <a:ext cx="2169470" cy="49227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i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51" y="1990826"/>
            <a:ext cx="1771106" cy="177110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54231" y="29736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Penelitian</a:t>
            </a:r>
            <a:endParaRPr lang="en-US" sz="2800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4230" y="686310"/>
            <a:ext cx="11658476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</a:rPr>
              <a:t>Pengujian</a:t>
            </a:r>
            <a:r>
              <a:rPr lang="en-US" b="1" smtClean="0">
                <a:solidFill>
                  <a:schemeClr val="tx1"/>
                </a:solidFill>
              </a:rPr>
              <a:t> Model </a:t>
            </a:r>
            <a:r>
              <a:rPr lang="en-US" b="1" err="1" smtClean="0">
                <a:solidFill>
                  <a:schemeClr val="tx1"/>
                </a:solidFill>
              </a:rPr>
              <a:t>Prediksi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06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21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5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6302" y="351154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Hasil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Pembahasan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6301" y="740099"/>
            <a:ext cx="1122704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</a:rPr>
              <a:t>Pembuatan</a:t>
            </a:r>
            <a:r>
              <a:rPr lang="en-US" b="1" smtClean="0">
                <a:solidFill>
                  <a:schemeClr val="tx1"/>
                </a:solidFill>
              </a:rPr>
              <a:t> Model </a:t>
            </a:r>
            <a:r>
              <a:rPr lang="en-US" b="1" err="1" smtClean="0">
                <a:solidFill>
                  <a:schemeClr val="tx1"/>
                </a:solidFill>
              </a:rPr>
              <a:t>Hubungan</a:t>
            </a:r>
            <a:r>
              <a:rPr lang="en-US" b="1" smtClean="0">
                <a:solidFill>
                  <a:schemeClr val="tx1"/>
                </a:solidFill>
              </a:rPr>
              <a:t> Mata </a:t>
            </a:r>
            <a:r>
              <a:rPr lang="en-US" b="1" err="1" smtClean="0">
                <a:solidFill>
                  <a:schemeClr val="tx1"/>
                </a:solidFill>
              </a:rPr>
              <a:t>Kuliah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Prasyarat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300" y="1458976"/>
            <a:ext cx="1122704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accent2"/>
                </a:solidFill>
              </a:rPr>
              <a:t>Hubungan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err="1" smtClean="0">
                <a:solidFill>
                  <a:schemeClr val="accent2"/>
                </a:solidFill>
              </a:rPr>
              <a:t>antara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err="1" smtClean="0">
                <a:solidFill>
                  <a:schemeClr val="accent2"/>
                </a:solidFill>
              </a:rPr>
              <a:t>mata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err="1" smtClean="0">
                <a:solidFill>
                  <a:schemeClr val="accent2"/>
                </a:solidFill>
              </a:rPr>
              <a:t>kuliah</a:t>
            </a:r>
            <a:endParaRPr lang="en-US" b="1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300" y="2260716"/>
            <a:ext cx="2341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Spearman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300" y="2922551"/>
            <a:ext cx="5188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err="1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US" sz="2200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US" sz="2200" err="1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menunjukkan</a:t>
            </a:r>
            <a:r>
              <a:rPr lang="en-US" sz="2200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diantara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peubah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mengolah</a:t>
            </a:r>
            <a:r>
              <a:rPr lang="en-US" sz="2200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ordinal (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Hauke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Kossowski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>
                <a:solidFill>
                  <a:srgbClr val="00005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2011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  <a:endParaRPr lang="en-US" sz="2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300" y="4292272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0.20 :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dapat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dianggap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endParaRPr lang="en-US" sz="220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0.20 – 0.40 :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tapi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rendah</a:t>
            </a:r>
            <a:endParaRPr lang="en-US" sz="2200" b="1">
              <a:solidFill>
                <a:srgbClr val="00005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&gt; 0.40 – 0.70 :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cukup</a:t>
            </a:r>
            <a:endParaRPr lang="en-US" sz="220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&gt; 0.70 – 0.90 :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tinggi</a:t>
            </a:r>
            <a:endParaRPr lang="en-US" sz="220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sv-SE" sz="22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&gt; 0.90 – 1.00 : hubungan sangat tinggi</a:t>
            </a:r>
            <a:endParaRPr lang="en-US" sz="2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9612" y="1352775"/>
            <a:ext cx="17401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</a:t>
            </a:r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Angkatan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2012</a:t>
            </a:r>
            <a:endParaRPr lang="en-US" sz="2800" b="1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57" y="1352775"/>
            <a:ext cx="1471255" cy="14712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47827" y="3226670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2 Mata </a:t>
            </a:r>
            <a:r>
              <a:rPr lang="en-US" sz="2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kuliah</a:t>
            </a:r>
            <a:r>
              <a:rPr lang="en-US" sz="2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Prasyarat</a:t>
            </a:r>
            <a:r>
              <a:rPr lang="en-US" sz="2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7827" y="3698266"/>
            <a:ext cx="316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spearman</a:t>
            </a:r>
            <a:endParaRPr lang="en-US" sz="2800" b="1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01126" y="4564790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&gt; 2 Mata </a:t>
            </a:r>
            <a:r>
              <a:rPr lang="en-US" sz="2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kuliah</a:t>
            </a:r>
            <a:r>
              <a:rPr lang="en-US" sz="2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Prasyarat</a:t>
            </a:r>
            <a:r>
              <a:rPr lang="en-US" sz="2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1126" y="5036386"/>
            <a:ext cx="3022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Pohon</a:t>
            </a:r>
            <a:r>
              <a:rPr lang="en-US" sz="2800" b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keputusan</a:t>
            </a:r>
            <a:endParaRPr lang="en-US" sz="2800" b="1">
              <a:solidFill>
                <a:schemeClr val="accent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22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6302" y="351154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Hasil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Pembahasan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6301" y="740099"/>
            <a:ext cx="1122704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</a:rPr>
              <a:t>Pembuatan</a:t>
            </a:r>
            <a:r>
              <a:rPr lang="en-US" b="1" smtClean="0">
                <a:solidFill>
                  <a:schemeClr val="tx1"/>
                </a:solidFill>
              </a:rPr>
              <a:t> Model </a:t>
            </a:r>
            <a:r>
              <a:rPr lang="en-US" b="1" err="1" smtClean="0">
                <a:solidFill>
                  <a:schemeClr val="tx1"/>
                </a:solidFill>
              </a:rPr>
              <a:t>Hubungan</a:t>
            </a:r>
            <a:r>
              <a:rPr lang="en-US" b="1" smtClean="0">
                <a:solidFill>
                  <a:schemeClr val="tx1"/>
                </a:solidFill>
              </a:rPr>
              <a:t> Mata </a:t>
            </a:r>
            <a:r>
              <a:rPr lang="en-US" b="1" err="1" smtClean="0">
                <a:solidFill>
                  <a:schemeClr val="tx1"/>
                </a:solidFill>
              </a:rPr>
              <a:t>Kuliah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Prasyarat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300" y="1458976"/>
            <a:ext cx="1122704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accent2"/>
                </a:solidFill>
              </a:rPr>
              <a:t>Hubungan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err="1" smtClean="0">
                <a:solidFill>
                  <a:schemeClr val="accent2"/>
                </a:solidFill>
              </a:rPr>
              <a:t>antara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err="1" smtClean="0">
                <a:solidFill>
                  <a:schemeClr val="accent2"/>
                </a:solidFill>
              </a:rPr>
              <a:t>mata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err="1" smtClean="0">
                <a:solidFill>
                  <a:schemeClr val="accent2"/>
                </a:solidFill>
              </a:rPr>
              <a:t>kuliah</a:t>
            </a:r>
            <a:endParaRPr lang="en-US" b="1" smtClean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80213"/>
              </p:ext>
            </p:extLst>
          </p:nvPr>
        </p:nvGraphicFramePr>
        <p:xfrm>
          <a:off x="1188980" y="2751548"/>
          <a:ext cx="9521687" cy="189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0573"/>
                <a:gridCol w="6251114"/>
              </a:tblGrid>
              <a:tr h="6333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Kelas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Nilai Mutu Mata Kuliah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633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BAIK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A </a:t>
                      </a:r>
                      <a:r>
                        <a:rPr lang="en-US" sz="3600" err="1">
                          <a:effectLst/>
                        </a:rPr>
                        <a:t>dan</a:t>
                      </a:r>
                      <a:r>
                        <a:rPr lang="en-US" sz="3600">
                          <a:effectLst/>
                        </a:rPr>
                        <a:t> AB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633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CUKUP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B, BC, C, D </a:t>
                      </a:r>
                      <a:r>
                        <a:rPr lang="en-US" sz="3600" err="1">
                          <a:effectLst/>
                        </a:rPr>
                        <a:t>dan</a:t>
                      </a:r>
                      <a:r>
                        <a:rPr lang="en-US" sz="3600">
                          <a:effectLst/>
                        </a:rPr>
                        <a:t> E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23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28329" cy="7028329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774932" y="3040214"/>
            <a:ext cx="724760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Hasil</a:t>
            </a:r>
            <a:r>
              <a:rPr lang="en-US" sz="5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5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Pembahasan</a:t>
            </a:r>
            <a:endParaRPr lang="en-US" sz="5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24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36302" y="351154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Hasil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Pembahasan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301" y="740099"/>
            <a:ext cx="11658476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</a:rPr>
              <a:t>Praproses</a:t>
            </a:r>
            <a:r>
              <a:rPr lang="en-US" b="1" smtClean="0">
                <a:solidFill>
                  <a:schemeClr val="tx1"/>
                </a:solidFill>
              </a:rPr>
              <a:t>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53685"/>
              </p:ext>
            </p:extLst>
          </p:nvPr>
        </p:nvGraphicFramePr>
        <p:xfrm>
          <a:off x="502026" y="1926836"/>
          <a:ext cx="10094258" cy="264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34"/>
                <a:gridCol w="858086"/>
                <a:gridCol w="878541"/>
                <a:gridCol w="875437"/>
                <a:gridCol w="1201892"/>
                <a:gridCol w="1201892"/>
                <a:gridCol w="1201892"/>
                <a:gridCol w="1201892"/>
                <a:gridCol w="12018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Tahun</a:t>
                      </a: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80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Ajaran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Semester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  <a:tr h="513356">
                <a:tc vMerge="1">
                  <a:txBody>
                    <a:bodyPr/>
                    <a:lstStyle/>
                    <a:p>
                      <a:endParaRPr lang="en-US" sz="2800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4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</a:t>
                      </a:r>
                      <a:endParaRPr lang="en-US" sz="2800" b="1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  <a:tr h="568938"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2012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2013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2014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80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36302" y="351154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Hasil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Pembahasan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301" y="740099"/>
            <a:ext cx="11658476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err="1" smtClean="0">
                <a:solidFill>
                  <a:schemeClr val="tx1"/>
                </a:solidFill>
              </a:rPr>
              <a:t>Praproses</a:t>
            </a:r>
            <a:r>
              <a:rPr lang="en-US" b="1" smtClean="0">
                <a:solidFill>
                  <a:schemeClr val="tx1"/>
                </a:solidFill>
              </a:rPr>
              <a:t> 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82858"/>
              </p:ext>
            </p:extLst>
          </p:nvPr>
        </p:nvGraphicFramePr>
        <p:xfrm>
          <a:off x="336302" y="1424813"/>
          <a:ext cx="11265150" cy="4785480"/>
        </p:xfrm>
        <a:graphic>
          <a:graphicData uri="http://schemas.openxmlformats.org/drawingml/2006/table">
            <a:tbl>
              <a:tblPr/>
              <a:tblGrid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  <a:gridCol w="751010"/>
              </a:tblGrid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AGB100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IPB107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IPB108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IPB111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IPB112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EKO100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IPB100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IPB106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6301" y="1424813"/>
            <a:ext cx="11658476" cy="403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6301" y="1424813"/>
            <a:ext cx="11658476" cy="40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8447" y="40852"/>
            <a:ext cx="8032378" cy="672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48975"/>
              </p:ext>
            </p:extLst>
          </p:nvPr>
        </p:nvGraphicFramePr>
        <p:xfrm>
          <a:off x="2185875" y="140994"/>
          <a:ext cx="7655861" cy="6460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333"/>
                <a:gridCol w="3491854"/>
                <a:gridCol w="815415"/>
                <a:gridCol w="950259"/>
              </a:tblGrid>
              <a:tr h="3410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Nama</a:t>
                      </a:r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Atribut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Nama MK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Semester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Ganjil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Genap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9881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AGB100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Pengantar Kewirausahaan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FIS100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Fisika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IPB107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Pengantar Ilmu Pertanian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IPB108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Bahasa Inggris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IPB111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Pendidikan Pancasila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IPB112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Olahraga dan Seni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KPM130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Sosiologi Umum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Pengantar Matematika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BIO100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Biologi Dasar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KIM101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Kimia Dasar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Penerapan Komputer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EKO100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Ekonomoi Umum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IPB106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Bahasa Indonesia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Kalkulus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IPB100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Agama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107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KOM101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Algoritme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 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5" name="Curved Connector 14"/>
          <p:cNvCxnSpPr/>
          <p:nvPr/>
        </p:nvCxnSpPr>
        <p:spPr>
          <a:xfrm rot="16200000" flipH="1">
            <a:off x="453896" y="1961442"/>
            <a:ext cx="1612233" cy="1316868"/>
          </a:xfrm>
          <a:prstGeom prst="curvedConnector3">
            <a:avLst>
              <a:gd name="adj1" fmla="val 1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ame 11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26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0957"/>
              </p:ext>
            </p:extLst>
          </p:nvPr>
        </p:nvGraphicFramePr>
        <p:xfrm>
          <a:off x="321918" y="572329"/>
          <a:ext cx="11644796" cy="4774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833"/>
                <a:gridCol w="1107772"/>
                <a:gridCol w="1107772"/>
                <a:gridCol w="1072605"/>
                <a:gridCol w="1072605"/>
                <a:gridCol w="844017"/>
                <a:gridCol w="844017"/>
                <a:gridCol w="1336360"/>
                <a:gridCol w="1072605"/>
                <a:gridCol w="1072605"/>
                <a:gridCol w="1072605"/>
              </a:tblGrid>
              <a:tr h="782512">
                <a:tc>
                  <a:txBody>
                    <a:bodyPr/>
                    <a:lstStyle/>
                    <a:p>
                      <a:pPr algn="l" fontAlgn="b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KOM203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MAT221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STK211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2039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2040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flipV="1">
            <a:off x="278296" y="5406888"/>
            <a:ext cx="1113182" cy="178904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8965" y="5777919"/>
            <a:ext cx="20077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5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ID </a:t>
            </a:r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Mahasiswa</a:t>
            </a:r>
            <a:endParaRPr lang="en-US" sz="25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flipV="1">
            <a:off x="1583635" y="5406886"/>
            <a:ext cx="10363200" cy="371032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09662" y="5605624"/>
            <a:ext cx="433677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Potongan</a:t>
            </a:r>
            <a:r>
              <a:rPr lang="en-US" sz="25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Atribut</a:t>
            </a:r>
            <a:r>
              <a:rPr lang="en-US" sz="25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5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Nilai</a:t>
            </a:r>
            <a:r>
              <a:rPr lang="en-US" sz="25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Mahasiswa</a:t>
            </a:r>
            <a:r>
              <a:rPr lang="en-US" sz="25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Semester 3 </a:t>
            </a:r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hingga</a:t>
            </a:r>
            <a:r>
              <a:rPr lang="en-US" sz="25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5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akhir</a:t>
            </a:r>
            <a:endParaRPr lang="en-US" sz="25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27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21704"/>
              </p:ext>
            </p:extLst>
          </p:nvPr>
        </p:nvGraphicFramePr>
        <p:xfrm>
          <a:off x="2928734" y="502426"/>
          <a:ext cx="5936971" cy="5861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701"/>
                <a:gridCol w="811035"/>
                <a:gridCol w="1355695"/>
                <a:gridCol w="701041"/>
                <a:gridCol w="1823499"/>
              </a:tblGrid>
              <a:tr h="3374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Mata </a:t>
                      </a:r>
                      <a:r>
                        <a:rPr lang="en-US" sz="22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Kuliah</a:t>
                      </a:r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Tingkat </a:t>
                      </a:r>
                      <a:r>
                        <a:rPr lang="en-US" sz="22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 </a:t>
                      </a:r>
                      <a:r>
                        <a:rPr lang="en-US" sz="2200" u="none" strike="noStrike" err="1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dan</a:t>
                      </a:r>
                      <a:r>
                        <a:rPr lang="en-US" sz="22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u="none" strike="noStrike" err="1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selanjutnya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AGB111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AGB221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AGB336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KOM421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FIS254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FIS253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KOM220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IKK232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IKK233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IKK335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KPM210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MAN111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MAT232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KOM399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KOM401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MAT321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KOM497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FMP400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KOM498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STK202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7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KOM499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STK211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28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>
            <a:off x="462039" y="4003064"/>
            <a:ext cx="8801883" cy="1811138"/>
          </a:xfrm>
          <a:prstGeom prst="snip2Diag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4691921" y="1019331"/>
            <a:ext cx="4572001" cy="2788171"/>
          </a:xfrm>
          <a:prstGeom prst="snip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Latar</a:t>
            </a:r>
            <a:r>
              <a:rPr lang="en-US" sz="4000" b="1" smtClean="0">
                <a:solidFill>
                  <a:schemeClr val="accent2"/>
                </a:solidFill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</a:rPr>
              <a:t>Belakang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7435" y="984273"/>
            <a:ext cx="3964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err="1" smtClean="0">
                <a:solidFill>
                  <a:schemeClr val="bg1"/>
                </a:solidFill>
              </a:rPr>
              <a:t>Mahasiswa</a:t>
            </a:r>
            <a:r>
              <a:rPr lang="en-US" sz="3000" smtClean="0">
                <a:solidFill>
                  <a:schemeClr val="bg1"/>
                </a:solidFill>
              </a:rPr>
              <a:t> </a:t>
            </a:r>
            <a:r>
              <a:rPr lang="en-US" sz="3000" err="1" smtClean="0">
                <a:solidFill>
                  <a:schemeClr val="bg1"/>
                </a:solidFill>
              </a:rPr>
              <a:t>baru</a:t>
            </a:r>
            <a:r>
              <a:rPr lang="en-US" sz="3000" smtClean="0">
                <a:solidFill>
                  <a:schemeClr val="bg1"/>
                </a:solidFill>
              </a:rPr>
              <a:t> </a:t>
            </a:r>
            <a:r>
              <a:rPr lang="en-US" sz="3000" err="1" smtClean="0">
                <a:solidFill>
                  <a:schemeClr val="bg1"/>
                </a:solidFill>
              </a:rPr>
              <a:t>akan</a:t>
            </a:r>
            <a:r>
              <a:rPr lang="en-US" sz="3000" smtClean="0">
                <a:solidFill>
                  <a:schemeClr val="bg1"/>
                </a:solidFill>
              </a:rPr>
              <a:t> </a:t>
            </a:r>
            <a:r>
              <a:rPr lang="en-US" sz="3000" err="1" smtClean="0">
                <a:solidFill>
                  <a:schemeClr val="bg1"/>
                </a:solidFill>
              </a:rPr>
              <a:t>masuk</a:t>
            </a:r>
            <a:r>
              <a:rPr lang="en-US" sz="3000" smtClean="0">
                <a:solidFill>
                  <a:schemeClr val="bg1"/>
                </a:solidFill>
              </a:rPr>
              <a:t> semester 1 </a:t>
            </a:r>
            <a:r>
              <a:rPr lang="en-US" sz="3000" err="1" smtClean="0">
                <a:solidFill>
                  <a:schemeClr val="bg1"/>
                </a:solidFill>
              </a:rPr>
              <a:t>dan</a:t>
            </a:r>
            <a:r>
              <a:rPr lang="en-US" sz="3000" smtClean="0">
                <a:solidFill>
                  <a:schemeClr val="bg1"/>
                </a:solidFill>
              </a:rPr>
              <a:t> 2 </a:t>
            </a:r>
            <a:r>
              <a:rPr lang="en-US" sz="3000" err="1" smtClean="0">
                <a:solidFill>
                  <a:schemeClr val="bg1"/>
                </a:solidFill>
              </a:rPr>
              <a:t>pada</a:t>
            </a:r>
            <a:r>
              <a:rPr lang="en-US" sz="3000" smtClean="0">
                <a:solidFill>
                  <a:schemeClr val="bg1"/>
                </a:solidFill>
              </a:rPr>
              <a:t> </a:t>
            </a:r>
            <a:endParaRPr lang="en-US" sz="3000">
              <a:solidFill>
                <a:schemeClr val="bg1"/>
              </a:solidFill>
            </a:endParaRPr>
          </a:p>
          <a:p>
            <a:r>
              <a:rPr lang="en-US" sz="3000" b="1" smtClean="0">
                <a:solidFill>
                  <a:schemeClr val="bg1"/>
                </a:solidFill>
              </a:rPr>
              <a:t>Program </a:t>
            </a:r>
            <a:r>
              <a:rPr lang="en-US" sz="3000" b="1" err="1" smtClean="0">
                <a:solidFill>
                  <a:schemeClr val="bg1"/>
                </a:solidFill>
              </a:rPr>
              <a:t>Pendidikan</a:t>
            </a:r>
            <a:r>
              <a:rPr lang="en-US" sz="3000" b="1" smtClean="0">
                <a:solidFill>
                  <a:schemeClr val="bg1"/>
                </a:solidFill>
              </a:rPr>
              <a:t> </a:t>
            </a:r>
            <a:r>
              <a:rPr lang="en-US" sz="3000" b="1" err="1" smtClean="0">
                <a:solidFill>
                  <a:schemeClr val="bg1"/>
                </a:solidFill>
              </a:rPr>
              <a:t>Kompetensi</a:t>
            </a:r>
            <a:r>
              <a:rPr lang="en-US" sz="3000" b="1" smtClean="0">
                <a:solidFill>
                  <a:schemeClr val="bg1"/>
                </a:solidFill>
              </a:rPr>
              <a:t> </a:t>
            </a:r>
            <a:r>
              <a:rPr lang="en-US" sz="3000" b="1" err="1" smtClean="0">
                <a:solidFill>
                  <a:schemeClr val="bg1"/>
                </a:solidFill>
              </a:rPr>
              <a:t>Umum</a:t>
            </a:r>
            <a:r>
              <a:rPr lang="en-US" sz="3000" b="1" smtClean="0">
                <a:solidFill>
                  <a:schemeClr val="bg1"/>
                </a:solidFill>
              </a:rPr>
              <a:t> (PPKU)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040" y="4102478"/>
            <a:ext cx="8801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/>
              <a:t>Terdapat</a:t>
            </a:r>
            <a:r>
              <a:rPr lang="en-US" sz="2800" smtClean="0"/>
              <a:t> </a:t>
            </a:r>
            <a:r>
              <a:rPr lang="en-US" sz="2800" err="1" smtClean="0"/>
              <a:t>mata</a:t>
            </a:r>
            <a:r>
              <a:rPr lang="en-US" sz="2800" smtClean="0"/>
              <a:t> </a:t>
            </a:r>
            <a:r>
              <a:rPr lang="en-US" sz="2800" err="1" smtClean="0"/>
              <a:t>kuliah</a:t>
            </a:r>
            <a:r>
              <a:rPr lang="en-US" sz="2800" smtClean="0"/>
              <a:t> yang </a:t>
            </a:r>
            <a:r>
              <a:rPr lang="en-US" sz="2800" err="1" smtClean="0"/>
              <a:t>menjadi</a:t>
            </a:r>
            <a:r>
              <a:rPr lang="en-US" sz="2800" smtClean="0"/>
              <a:t> </a:t>
            </a:r>
            <a:r>
              <a:rPr lang="en-US" sz="3200" err="1" smtClean="0"/>
              <a:t>prasyarat</a:t>
            </a:r>
            <a:r>
              <a:rPr lang="en-US" sz="2800" smtClean="0"/>
              <a:t> di </a:t>
            </a:r>
            <a:r>
              <a:rPr lang="en-US" sz="2800" err="1" smtClean="0"/>
              <a:t>tingkat</a:t>
            </a:r>
            <a:r>
              <a:rPr lang="en-US" sz="2800" smtClean="0"/>
              <a:t> </a:t>
            </a:r>
            <a:r>
              <a:rPr lang="en-US" sz="2800" err="1" smtClean="0"/>
              <a:t>selanjutnya</a:t>
            </a:r>
            <a:r>
              <a:rPr lang="en-US" sz="2800" smtClean="0"/>
              <a:t> (semester 3 </a:t>
            </a:r>
            <a:r>
              <a:rPr lang="en-US" sz="2800" err="1" smtClean="0"/>
              <a:t>dan</a:t>
            </a:r>
            <a:r>
              <a:rPr lang="en-US" sz="2800" smtClean="0"/>
              <a:t> </a:t>
            </a:r>
            <a:r>
              <a:rPr lang="en-US" sz="2800" err="1" smtClean="0"/>
              <a:t>seterusnya</a:t>
            </a:r>
            <a:r>
              <a:rPr lang="en-US" sz="2800" smtClean="0"/>
              <a:t>) </a:t>
            </a:r>
            <a:r>
              <a:rPr lang="en-US" sz="2800" err="1" smtClean="0"/>
              <a:t>pada</a:t>
            </a:r>
            <a:r>
              <a:rPr lang="en-US" sz="2800" smtClean="0"/>
              <a:t> </a:t>
            </a:r>
            <a:r>
              <a:rPr lang="en-US" sz="2800" err="1" smtClean="0"/>
              <a:t>masing-masing</a:t>
            </a:r>
            <a:r>
              <a:rPr lang="en-US" sz="2800" smtClean="0"/>
              <a:t> </a:t>
            </a:r>
            <a:r>
              <a:rPr lang="en-US" sz="2800" err="1" smtClean="0"/>
              <a:t>departemen</a:t>
            </a:r>
            <a:r>
              <a:rPr lang="en-US" sz="2800" smtClean="0"/>
              <a:t> 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2" y="1245585"/>
            <a:ext cx="3773519" cy="2382034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26891" y="5893353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02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4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73081"/>
              </p:ext>
            </p:extLst>
          </p:nvPr>
        </p:nvGraphicFramePr>
        <p:xfrm>
          <a:off x="742945" y="879022"/>
          <a:ext cx="10668004" cy="4497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1"/>
                <a:gridCol w="2667001"/>
                <a:gridCol w="2667001"/>
                <a:gridCol w="2667001"/>
              </a:tblGrid>
              <a:tr h="37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Angkatan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Jumlah</a:t>
                      </a:r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4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Mahasiswa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</a:tr>
              <a:tr h="37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</a:tr>
              <a:tr h="37936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IPK </a:t>
                      </a:r>
                      <a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range</a:t>
                      </a:r>
                      <a:endParaRPr lang="en-US" sz="2400" b="0" i="1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0.80 s/d 2.8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 s/d 3.12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3.15 s/d 3.83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rgbClr val="00B0F0"/>
                    </a:solidFill>
                  </a:tcPr>
                </a:tc>
              </a:tr>
              <a:tr h="37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</a:tr>
              <a:tr h="37936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936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IPK </a:t>
                      </a:r>
                      <a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range</a:t>
                      </a:r>
                    </a:p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1.14</a:t>
                      </a:r>
                      <a:r>
                        <a:rPr lang="en-US" sz="2400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s/d </a:t>
                      </a:r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2.58 s/d 3.25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3.25 s/d 3.96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9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/>
                </a:tc>
              </a:tr>
              <a:tr h="37936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936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IPK </a:t>
                      </a:r>
                      <a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range</a:t>
                      </a:r>
                    </a:p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0.68 s/d</a:t>
                      </a:r>
                      <a:r>
                        <a:rPr lang="en-US" sz="2400" u="none" strike="noStrike" baseline="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2.82 s/d 3.12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3.15 s/d 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29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2852" y="204257"/>
            <a:ext cx="11244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Data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nilai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mahasiswa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yang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memiliki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atribut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kode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mata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kuliah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yang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seharusnya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memiliki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kurikulum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sama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disetarakan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digabungkan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1681"/>
              </p:ext>
            </p:extLst>
          </p:nvPr>
        </p:nvGraphicFramePr>
        <p:xfrm>
          <a:off x="463826" y="1290956"/>
          <a:ext cx="11125199" cy="5089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523"/>
                <a:gridCol w="2022104"/>
                <a:gridCol w="2022104"/>
                <a:gridCol w="1378706"/>
                <a:gridCol w="1378706"/>
                <a:gridCol w="972352"/>
                <a:gridCol w="972352"/>
                <a:gridCol w="972352"/>
              </a:tblGrid>
              <a:tr h="34527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No.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Kode Mata Kuliah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Mata Kuliah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Semester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Jenis Mata Kuliah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Angkatan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2012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2013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2014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858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MAT215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Aljabar Linier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Interdep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8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MAT219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858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IPB112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Olahraga dan seni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PPKU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8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IPB109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858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KOM421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Pengolahan Citra Digital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Mayor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8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KOM324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9125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4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KOM200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Dasar Pemrograman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Mayor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060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KOM202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Algoritme dan Pemrograman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Mayor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30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62488"/>
              </p:ext>
            </p:extLst>
          </p:nvPr>
        </p:nvGraphicFramePr>
        <p:xfrm>
          <a:off x="318052" y="1814683"/>
          <a:ext cx="11310730" cy="3234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755"/>
                <a:gridCol w="1189131"/>
                <a:gridCol w="1005864"/>
                <a:gridCol w="991874"/>
                <a:gridCol w="1983750"/>
                <a:gridCol w="2181005"/>
                <a:gridCol w="1982351"/>
              </a:tblGrid>
              <a:tr h="1293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ID </a:t>
                      </a:r>
                      <a:r>
                        <a:rPr lang="en-US" sz="2400" err="1">
                          <a:effectLst/>
                        </a:rPr>
                        <a:t>Mahasiswa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 Nilai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SKS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IPK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CLASS_2K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CLASS_3K_V1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CLASS_3K_V2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4687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210.5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High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Medium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High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4687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3.40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High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Medium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High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4687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2.41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High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High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</a:rPr>
                        <a:t>High risk</a:t>
                      </a:r>
                      <a:endParaRPr lang="en-US" sz="2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06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31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318042"/>
              </p:ext>
            </p:extLst>
          </p:nvPr>
        </p:nvGraphicFramePr>
        <p:xfrm>
          <a:off x="1447826" y="553733"/>
          <a:ext cx="9905973" cy="570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548269" y="204257"/>
            <a:ext cx="64339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Jumlah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mahasiswa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pada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setiap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kelas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32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3617"/>
              </p:ext>
            </p:extLst>
          </p:nvPr>
        </p:nvGraphicFramePr>
        <p:xfrm>
          <a:off x="737937" y="1298962"/>
          <a:ext cx="10170694" cy="5239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905"/>
                <a:gridCol w="1506746"/>
                <a:gridCol w="1506746"/>
                <a:gridCol w="1205397"/>
                <a:gridCol w="1531958"/>
                <a:gridCol w="194981"/>
                <a:gridCol w="1531958"/>
                <a:gridCol w="1269003"/>
              </a:tblGrid>
              <a:tr h="4029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Fold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Data Latih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Data Uji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Low Risk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High Risk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 err="1">
                          <a:effectLst/>
                        </a:rPr>
                        <a:t>Jumlah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Low Risk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High Risk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Jumlah 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30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85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178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5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178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85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30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18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18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29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  <a:tr h="4029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10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173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90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263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8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30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4518" marR="134518" marT="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19732" y="140088"/>
            <a:ext cx="8162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Jumlah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mahasiswa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latih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uji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tidak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seimbang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33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8409" y="140088"/>
            <a:ext cx="8853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Jumlah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mahasiswa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latih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uji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metode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i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undersampling</a:t>
            </a:r>
            <a:endParaRPr lang="en-US" sz="3000" b="1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34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70884"/>
              </p:ext>
            </p:extLst>
          </p:nvPr>
        </p:nvGraphicFramePr>
        <p:xfrm>
          <a:off x="1128409" y="1155751"/>
          <a:ext cx="9596850" cy="5503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7290"/>
                <a:gridCol w="1446836"/>
                <a:gridCol w="1446836"/>
                <a:gridCol w="1157470"/>
                <a:gridCol w="1471045"/>
                <a:gridCol w="187228"/>
                <a:gridCol w="1471045"/>
                <a:gridCol w="1049100"/>
              </a:tblGrid>
              <a:tr h="42335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Latih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Uji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Risk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Risk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Jumlah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Risk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Risk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Jumlah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  <a:tr h="4233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6626" marR="13662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8409" y="140088"/>
            <a:ext cx="8853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Jumlah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mahasiswa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latih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uji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metode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i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oversampling</a:t>
            </a:r>
            <a:endParaRPr lang="en-US" sz="3000" b="1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35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60341"/>
              </p:ext>
            </p:extLst>
          </p:nvPr>
        </p:nvGraphicFramePr>
        <p:xfrm>
          <a:off x="661481" y="1348366"/>
          <a:ext cx="10175133" cy="490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679"/>
                <a:gridCol w="1534019"/>
                <a:gridCol w="1534019"/>
                <a:gridCol w="1227217"/>
                <a:gridCol w="1559687"/>
                <a:gridCol w="198510"/>
                <a:gridCol w="1559687"/>
                <a:gridCol w="1112315"/>
              </a:tblGrid>
              <a:tr h="49988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Fold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Data </a:t>
                      </a:r>
                      <a:r>
                        <a:rPr lang="en-US" sz="2100" err="1">
                          <a:effectLst/>
                        </a:rPr>
                        <a:t>Latih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Data Uji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9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Low Risk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High Risk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Jumlah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Low Risk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High Risk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Jumlah 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  <a:tr h="3599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176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  <a:tc>
                  <a:txBody>
                    <a:bodyPr/>
                    <a:lstStyle/>
                    <a:p>
                      <a:pPr indent="209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4668" marR="114668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36302" y="351154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Hasil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8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Pembahasan</a:t>
            </a:r>
            <a:endParaRPr lang="en-US" sz="2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301" y="740099"/>
            <a:ext cx="1122704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Pemodelan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Klasifikasi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Pohon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Keputusan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Algoritme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C5.0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42211"/>
              </p:ext>
            </p:extLst>
          </p:nvPr>
        </p:nvGraphicFramePr>
        <p:xfrm>
          <a:off x="675862" y="1919245"/>
          <a:ext cx="11111947" cy="3229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4336"/>
                <a:gridCol w="2349999"/>
                <a:gridCol w="2668192"/>
                <a:gridCol w="3039420"/>
              </a:tblGrid>
              <a:tr h="526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Data Tidak Seimbang (%)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Data Seimbang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36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Undersampling (%)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Oversampling (%)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63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 Kelas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89.66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94.77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94.87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63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 Kelas Versi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86.21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-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94.92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63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 Kelas Versi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70.00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80.77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65.62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36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45128"/>
              </p:ext>
            </p:extLst>
          </p:nvPr>
        </p:nvGraphicFramePr>
        <p:xfrm>
          <a:off x="1111553" y="2387823"/>
          <a:ext cx="9980516" cy="3352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980516"/>
              </a:tblGrid>
              <a:tr h="2252408">
                <a:tc>
                  <a:txBody>
                    <a:bodyPr/>
                    <a:lstStyle/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EKO100 in {A,AB}: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:...FIS100 in {D,E}: </a:t>
                      </a:r>
                      <a:r>
                        <a:rPr lang="en-US" sz="200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LowRisk</a:t>
                      </a: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FIS100 = C: </a:t>
                      </a:r>
                      <a:r>
                        <a:rPr lang="en-US" sz="200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MediumRisk</a:t>
                      </a: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(13/1)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FIS100 in {A,AB,B,BC}: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:...KOM201 = C: </a:t>
                      </a:r>
                      <a:r>
                        <a:rPr lang="en-US" sz="200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LowRisk</a:t>
                      </a: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EKO100 in {B,BC,C,D,E}: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:...BIO100 in {A,AB,B,BC,E}: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:...MAT103 = E: </a:t>
                      </a:r>
                      <a:r>
                        <a:rPr lang="en-US" sz="200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MediumRisk</a:t>
                      </a: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:   MAT103 = D:</a:t>
                      </a:r>
                    </a:p>
                    <a:p>
                      <a:pPr marL="9969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:   :...IPB111 in {A,AB,C}: </a:t>
                      </a:r>
                      <a:r>
                        <a:rPr lang="en-US" sz="200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HighRisk</a:t>
                      </a: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(11)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:   :   IPB111 in {B,BC}: </a:t>
                      </a:r>
                      <a:r>
                        <a:rPr lang="en-US" sz="200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MediumRisk</a:t>
                      </a: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(10)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6301" y="740099"/>
            <a:ext cx="1122704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Pemodelan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Klasifikasi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Pohon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Keputusan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Algoritme</a:t>
            </a:r>
            <a:r>
              <a:rPr lang="en-US" sz="30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C5.0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6301" y="1703109"/>
            <a:ext cx="11227049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Potongan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model </a:t>
            </a:r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prediksi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terbaik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percobaan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</a:t>
            </a:r>
            <a:r>
              <a:rPr lang="en-US" sz="2400" b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24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oversampling</a:t>
            </a:r>
            <a:endParaRPr lang="en-US" sz="24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37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92174"/>
              </p:ext>
            </p:extLst>
          </p:nvPr>
        </p:nvGraphicFramePr>
        <p:xfrm>
          <a:off x="887374" y="1331246"/>
          <a:ext cx="10242200" cy="3312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535"/>
                <a:gridCol w="1589539"/>
                <a:gridCol w="2055077"/>
                <a:gridCol w="208672"/>
                <a:gridCol w="1835589"/>
                <a:gridCol w="1976788"/>
              </a:tblGrid>
              <a:tr h="1371455">
                <a:tc>
                  <a:txBody>
                    <a:bodyPr/>
                    <a:lstStyle/>
                    <a:p>
                      <a:pPr indent="-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smtClean="0">
                          <a:effectLst/>
                        </a:rPr>
                        <a:t>                                              </a:t>
                      </a:r>
                    </a:p>
                    <a:p>
                      <a:pPr indent="-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smtClean="0">
                          <a:effectLst/>
                        </a:rPr>
                        <a:t>             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High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Medium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Low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Class Precision (%)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</a:tr>
              <a:tr h="4375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High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21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100.00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</a:tr>
              <a:tr h="4375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Medium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18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2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90.00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</a:tr>
              <a:tr h="4375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Low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17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94.44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</a:tr>
              <a:tr h="4375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Class Recall (%)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100.00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94.73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89.47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 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274" marR="152274" marT="0" marB="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66152" y="1594439"/>
            <a:ext cx="11223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err="1">
                <a:solidFill>
                  <a:schemeClr val="bg1"/>
                </a:solidFill>
              </a:rPr>
              <a:t>Aktual</a:t>
            </a:r>
            <a:endParaRPr lang="en-US" sz="27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7938" y="2170908"/>
            <a:ext cx="13993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err="1">
                <a:solidFill>
                  <a:schemeClr val="bg1"/>
                </a:solidFill>
              </a:rPr>
              <a:t>Prediksi</a:t>
            </a:r>
            <a:r>
              <a:rPr lang="en-US" sz="27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91" y="589335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38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81407"/>
              </p:ext>
            </p:extLst>
          </p:nvPr>
        </p:nvGraphicFramePr>
        <p:xfrm>
          <a:off x="325120" y="582506"/>
          <a:ext cx="645668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92"/>
                <a:gridCol w="1182380"/>
                <a:gridCol w="1831848"/>
                <a:gridCol w="2042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Kode</a:t>
                      </a:r>
                      <a:r>
                        <a:rPr lang="en-US" smtClean="0"/>
                        <a:t> Mata </a:t>
                      </a:r>
                      <a:r>
                        <a:rPr lang="en-US" err="1" smtClean="0"/>
                        <a:t>Kuliah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Semester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Mata </a:t>
                      </a:r>
                      <a:r>
                        <a:rPr lang="en-US" err="1" smtClean="0"/>
                        <a:t>Kuliah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Prasyarat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IPB111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Pendidikan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Pancasila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IPB107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Pengantar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Ilmu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Pertanian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MAT100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Pengantar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Matematika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IPB106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Bahasa</a:t>
                      </a:r>
                      <a:r>
                        <a:rPr lang="en-US" smtClean="0"/>
                        <a:t> Indonesia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KIM100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Kimia </a:t>
                      </a:r>
                      <a:r>
                        <a:rPr lang="en-US" err="1" smtClean="0"/>
                        <a:t>Umum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BIO101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Biologi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Umum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37266"/>
              </p:ext>
            </p:extLst>
          </p:nvPr>
        </p:nvGraphicFramePr>
        <p:xfrm>
          <a:off x="5080000" y="2921336"/>
          <a:ext cx="6289040" cy="25556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3935"/>
                <a:gridCol w="1151681"/>
                <a:gridCol w="1784286"/>
                <a:gridCol w="1989138"/>
              </a:tblGrid>
              <a:tr h="635406">
                <a:tc>
                  <a:txBody>
                    <a:bodyPr/>
                    <a:lstStyle/>
                    <a:p>
                      <a:r>
                        <a:rPr lang="en-US" err="1" smtClean="0"/>
                        <a:t>Kode</a:t>
                      </a:r>
                      <a:r>
                        <a:rPr lang="en-US" smtClean="0"/>
                        <a:t> Mata </a:t>
                      </a:r>
                      <a:r>
                        <a:rPr lang="en-US" err="1" smtClean="0"/>
                        <a:t>Kuliah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Semester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Mata </a:t>
                      </a:r>
                      <a:r>
                        <a:rPr lang="en-US" err="1" smtClean="0"/>
                        <a:t>Kuliah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Prasyarat</a:t>
                      </a:r>
                      <a:endParaRPr lang="en-US"/>
                    </a:p>
                  </a:txBody>
                  <a:tcPr/>
                </a:tc>
              </a:tr>
              <a:tr h="635406">
                <a:tc>
                  <a:txBody>
                    <a:bodyPr/>
                    <a:lstStyle/>
                    <a:p>
                      <a:r>
                        <a:rPr lang="en-US" smtClean="0"/>
                        <a:t>MAT219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Aljabar</a:t>
                      </a:r>
                      <a:r>
                        <a:rPr lang="en-US" smtClean="0"/>
                        <a:t> Linear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MAT100</a:t>
                      </a:r>
                      <a:endParaRPr lang="en-US"/>
                    </a:p>
                  </a:txBody>
                  <a:tcPr/>
                </a:tc>
              </a:tr>
              <a:tr h="635406">
                <a:tc>
                  <a:txBody>
                    <a:bodyPr/>
                    <a:lstStyle/>
                    <a:p>
                      <a:r>
                        <a:rPr lang="en-US" smtClean="0"/>
                        <a:t>STK211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Metode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Statistika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406">
                <a:tc>
                  <a:txBody>
                    <a:bodyPr/>
                    <a:lstStyle/>
                    <a:p>
                      <a:r>
                        <a:rPr lang="en-US" smtClean="0"/>
                        <a:t>STK202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Pengantar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Hitung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Peluang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48678" y="221175"/>
            <a:ext cx="6167361" cy="3884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smtClean="0">
                <a:solidFill>
                  <a:schemeClr val="accent2"/>
                </a:solidFill>
              </a:rPr>
              <a:t>Mata </a:t>
            </a:r>
            <a:r>
              <a:rPr lang="en-US" sz="1800" b="1" err="1" smtClean="0">
                <a:solidFill>
                  <a:schemeClr val="accent2"/>
                </a:solidFill>
              </a:rPr>
              <a:t>Kuliah</a:t>
            </a:r>
            <a:r>
              <a:rPr lang="en-US" sz="1800" b="1" smtClean="0">
                <a:solidFill>
                  <a:schemeClr val="accent2"/>
                </a:solidFill>
              </a:rPr>
              <a:t> PPKU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88318" y="2568135"/>
            <a:ext cx="6167361" cy="3884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smtClean="0">
                <a:solidFill>
                  <a:schemeClr val="accent2"/>
                </a:solidFill>
              </a:rPr>
              <a:t>Mata </a:t>
            </a:r>
            <a:r>
              <a:rPr lang="en-US" sz="1800" b="1" err="1" smtClean="0">
                <a:solidFill>
                  <a:schemeClr val="accent2"/>
                </a:solidFill>
              </a:rPr>
              <a:t>Kuliah</a:t>
            </a:r>
            <a:r>
              <a:rPr lang="en-US" sz="1800" b="1" smtClean="0">
                <a:solidFill>
                  <a:schemeClr val="accent2"/>
                </a:solidFill>
              </a:rPr>
              <a:t> </a:t>
            </a:r>
            <a:r>
              <a:rPr lang="en-US" sz="1800" b="1" err="1" smtClean="0">
                <a:solidFill>
                  <a:schemeClr val="accent2"/>
                </a:solidFill>
              </a:rPr>
              <a:t>Interdep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235440" y="3429000"/>
            <a:ext cx="1600199" cy="74676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47800" y="2762347"/>
            <a:ext cx="7818120" cy="1169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0" y="2388967"/>
            <a:ext cx="1600199" cy="74676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6891" y="5893353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3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 K43TA\Desktop\SIDANG SEMINAR\2 SIDANG\Gambar PR Curve\3k_v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t="10957" r="6318"/>
          <a:stretch/>
        </p:blipFill>
        <p:spPr bwMode="auto">
          <a:xfrm>
            <a:off x="2276917" y="858122"/>
            <a:ext cx="8357953" cy="57895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931" y="172037"/>
            <a:ext cx="11330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Kurva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Precision Recall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pada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3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kelas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versi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1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dengan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metode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oversampling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9899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931" y="172037"/>
            <a:ext cx="113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Kurva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 ROC  </a:t>
            </a:r>
            <a:r>
              <a:rPr lang="en-US" sz="32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percobaan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n-US" sz="32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versi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 1 </a:t>
            </a:r>
            <a:r>
              <a:rPr lang="en-US" sz="32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err="1">
                <a:latin typeface="Segoe UI Light" panose="020B0502040204020203" pitchFamily="34" charset="0"/>
                <a:cs typeface="Segoe UI Light" panose="020B0502040204020203" pitchFamily="34" charset="0"/>
              </a:rPr>
              <a:t>metode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1" i="1">
                <a:latin typeface="Segoe UI Light" panose="020B0502040204020203" pitchFamily="34" charset="0"/>
                <a:cs typeface="Segoe UI Light" panose="020B0502040204020203" pitchFamily="34" charset="0"/>
              </a:rPr>
              <a:t>oversampling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C:\Users\ASUS K43TA\Desktop\SIDANG SEMINAR\2 SIDANG\Gambar ROC\roc_3k_v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10676" r="6744"/>
          <a:stretch/>
        </p:blipFill>
        <p:spPr bwMode="auto">
          <a:xfrm>
            <a:off x="2584174" y="735496"/>
            <a:ext cx="8368748" cy="59859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40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21698"/>
              </p:ext>
            </p:extLst>
          </p:nvPr>
        </p:nvGraphicFramePr>
        <p:xfrm>
          <a:off x="1274194" y="1918011"/>
          <a:ext cx="10459868" cy="3091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9918"/>
                <a:gridCol w="2097508"/>
                <a:gridCol w="2023717"/>
                <a:gridCol w="2938725"/>
              </a:tblGrid>
              <a:tr h="1236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smtClean="0">
                          <a:effectLst/>
                        </a:rPr>
                        <a:t>              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i="1">
                          <a:effectLst/>
                        </a:rPr>
                        <a:t>High risk</a:t>
                      </a:r>
                      <a:endParaRPr lang="en-US" sz="3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i="1">
                          <a:effectLst/>
                        </a:rPr>
                        <a:t>Low risk</a:t>
                      </a:r>
                      <a:endParaRPr lang="en-US" sz="3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i="1">
                          <a:effectLst/>
                        </a:rPr>
                        <a:t>Class Precision (%)</a:t>
                      </a:r>
                      <a:endParaRPr lang="en-US" sz="3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</a:tr>
              <a:tr h="6182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i="1" smtClean="0">
                          <a:effectLst/>
                        </a:rPr>
                        <a:t>High risk</a:t>
                      </a:r>
                      <a:endParaRPr lang="en-US" sz="3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96.00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</a:tr>
              <a:tr h="6182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i="1">
                          <a:effectLst/>
                        </a:rPr>
                        <a:t>Low risk</a:t>
                      </a:r>
                      <a:endParaRPr lang="en-US" sz="3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92.86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</a:tr>
              <a:tr h="6182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i="1">
                          <a:effectLst/>
                        </a:rPr>
                        <a:t>Class Recall (%)</a:t>
                      </a:r>
                      <a:endParaRPr lang="en-US" sz="30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96.00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92.86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 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99235" marR="199235" marT="0" marB="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00430" y="1972126"/>
            <a:ext cx="11223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err="1">
                <a:solidFill>
                  <a:schemeClr val="bg1"/>
                </a:solidFill>
              </a:rPr>
              <a:t>Aktual</a:t>
            </a:r>
            <a:endParaRPr lang="en-US" sz="27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87" y="2484456"/>
            <a:ext cx="13208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err="1">
                <a:solidFill>
                  <a:schemeClr val="bg1"/>
                </a:solidFill>
              </a:rPr>
              <a:t>Prediksi</a:t>
            </a:r>
            <a:endParaRPr lang="en-US" sz="27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931" y="172037"/>
            <a:ext cx="11330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Precision Recall </a:t>
            </a:r>
            <a:r>
              <a:rPr lang="en-US" sz="32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i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 </a:t>
            </a:r>
            <a:r>
              <a:rPr lang="en-US" sz="32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percobaan</a:t>
            </a:r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r>
              <a:rPr lang="en-US" sz="32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0691" y="589335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41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 K43TA\Desktop\SIDANG SEMINAR\2 SIDANG\Gambar PR Curve\2k_ba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10396" r="7592"/>
          <a:stretch/>
        </p:blipFill>
        <p:spPr bwMode="auto">
          <a:xfrm>
            <a:off x="2070653" y="650467"/>
            <a:ext cx="8305799" cy="6247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931" y="172037"/>
            <a:ext cx="11330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Kurva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Precision Recall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pada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2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kelas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dengan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metode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oversampling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42</a:t>
            </a:r>
            <a:endParaRPr lang="en-US" sz="28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 K43TA\Desktop\SIDANG SEMINAR\2 SIDANG\Gambar ROC\roc_2k_ba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11237" r="5485"/>
          <a:stretch/>
        </p:blipFill>
        <p:spPr bwMode="auto">
          <a:xfrm>
            <a:off x="2456746" y="697836"/>
            <a:ext cx="8357028" cy="60691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931" y="172037"/>
            <a:ext cx="11330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Kurva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ROC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pada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2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kelas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dengan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metode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oversampling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43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931" y="172037"/>
            <a:ext cx="11330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Precision Recall </a:t>
            </a:r>
            <a:r>
              <a:rPr lang="en-US" sz="32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pada</a:t>
            </a:r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i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 </a:t>
            </a:r>
            <a:r>
              <a:rPr lang="en-US" sz="32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percobaan</a:t>
            </a:r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n-US" sz="32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kelas</a:t>
            </a:r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versi</a:t>
            </a:r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62684"/>
              </p:ext>
            </p:extLst>
          </p:nvPr>
        </p:nvGraphicFramePr>
        <p:xfrm>
          <a:off x="490206" y="1987229"/>
          <a:ext cx="11349059" cy="3459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845"/>
                <a:gridCol w="1776660"/>
                <a:gridCol w="2297001"/>
                <a:gridCol w="2186057"/>
                <a:gridCol w="2209496"/>
              </a:tblGrid>
              <a:tr h="1519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smtClean="0">
                          <a:effectLst/>
                        </a:rPr>
                        <a:t>              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High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Medium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Low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Class Precision (%)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848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High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6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75.00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848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Medium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8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2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80.00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848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Low risk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7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87.50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848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 i="1">
                          <a:effectLst/>
                        </a:rPr>
                        <a:t>Class Recall (%)</a:t>
                      </a:r>
                      <a:endParaRPr lang="en-US" sz="2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100.00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80.00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70.00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</a:rPr>
                        <a:t> </a:t>
                      </a:r>
                      <a:endParaRPr lang="en-US" sz="2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59580" y="2349812"/>
            <a:ext cx="11752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err="1">
                <a:solidFill>
                  <a:schemeClr val="bg1"/>
                </a:solidFill>
              </a:rPr>
              <a:t>Aktual</a:t>
            </a:r>
            <a:r>
              <a:rPr lang="en-US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657" y="2778131"/>
            <a:ext cx="13208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err="1">
                <a:solidFill>
                  <a:schemeClr val="bg1"/>
                </a:solidFill>
              </a:rPr>
              <a:t>Prediksi</a:t>
            </a:r>
            <a:endParaRPr lang="en-US" sz="2700" b="1">
              <a:solidFill>
                <a:schemeClr val="bg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0691" y="58933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44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 K43TA\Desktop\SIDANG SEMINAR\2 SIDANG\Gambar PR Curve\3k_v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10957" r="6739"/>
          <a:stretch/>
        </p:blipFill>
        <p:spPr bwMode="auto">
          <a:xfrm>
            <a:off x="2577990" y="681269"/>
            <a:ext cx="8196028" cy="6040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931" y="172037"/>
            <a:ext cx="11330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Kurva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Precision Recall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pada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3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kelas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versi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2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dengan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metode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undersampling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45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 K43TA\Desktop\SIDANG SEMINAR\2 SIDANG\Gambar ROC\roc_3k_v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11237" r="6540"/>
          <a:stretch/>
        </p:blipFill>
        <p:spPr bwMode="auto">
          <a:xfrm>
            <a:off x="2505601" y="799055"/>
            <a:ext cx="7794652" cy="5739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931" y="172037"/>
            <a:ext cx="11330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Kurva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ROC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pada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percobaan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3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kelas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versi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2 </a:t>
            </a:r>
            <a:r>
              <a:rPr lang="en-US" sz="3000" b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dengan</a:t>
            </a:r>
            <a:r>
              <a:rPr lang="en-US" sz="3000" b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err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metode</a:t>
            </a:r>
            <a:r>
              <a:rPr lang="en-US" sz="30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lang="en-US" sz="3000" b="1" i="1" err="1" smtClean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undersampling</a:t>
            </a:r>
            <a:endParaRPr lang="en-US" sz="30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46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21798"/>
              </p:ext>
            </p:extLst>
          </p:nvPr>
        </p:nvGraphicFramePr>
        <p:xfrm>
          <a:off x="2209799" y="369332"/>
          <a:ext cx="7581901" cy="6208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851"/>
                <a:gridCol w="1866900"/>
                <a:gridCol w="1657350"/>
                <a:gridCol w="1352550"/>
                <a:gridCol w="1619250"/>
              </a:tblGrid>
              <a:tr h="416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 </a:t>
                      </a:r>
                      <a:r>
                        <a:rPr lang="en-US" sz="22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</a:t>
                      </a:r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-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Faktor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CLASS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416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KOM208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416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416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416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416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MAT321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MAT321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STK202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STK211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59475" y="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latin typeface="NimbusRomNo9L-ReguItal"/>
              </a:rPr>
              <a:t>P</a:t>
            </a:r>
            <a:r>
              <a:rPr lang="fi-FI">
                <a:latin typeface="NimbusRomNo9L-Regu"/>
              </a:rPr>
              <a:t>rasyarat Mata kuliah tahun ajaran 2012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28850" y="4152900"/>
            <a:ext cx="7734300" cy="2419350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14450" y="2590800"/>
            <a:ext cx="5143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9571" y="2406134"/>
            <a:ext cx="740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2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C5.0</a:t>
            </a:r>
            <a:endParaRPr lang="en-US" sz="2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8850" y="1162050"/>
            <a:ext cx="7734300" cy="2990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71625" y="529590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9571" y="5136117"/>
            <a:ext cx="11919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2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endParaRPr lang="en-US" sz="2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0691" y="5893353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47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80719"/>
              </p:ext>
            </p:extLst>
          </p:nvPr>
        </p:nvGraphicFramePr>
        <p:xfrm>
          <a:off x="1256185" y="3071375"/>
          <a:ext cx="9556375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877"/>
                <a:gridCol w="2180075"/>
                <a:gridCol w="5988423"/>
              </a:tblGrid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Akurasi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smtClean="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Root</a:t>
                      </a:r>
                      <a:endParaRPr lang="en-US" sz="2200" i="1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90.90%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MAT221 (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Matematika</a:t>
                      </a:r>
                      <a:r>
                        <a:rPr lang="en-US" sz="2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baseline="0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Diskret</a:t>
                      </a:r>
                      <a:r>
                        <a:rPr lang="en-US" sz="2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82.35%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 (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Organisasi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dan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Arsitektur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Komputer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77.77%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KOM321 (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Kecerdasan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Buatan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4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78.57</a:t>
                      </a: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 (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Pengantar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Matematika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90.90%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MAT103 (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Kalkulus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90.90%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KOM331 (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Rekayasa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Perangkat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Lunak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7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90.90%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r>
                        <a:rPr lang="en-US" sz="2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(</a:t>
                      </a:r>
                      <a:r>
                        <a:rPr lang="en-US" sz="2200" b="0" i="0" u="none" strike="noStrike" baseline="0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Pengantar</a:t>
                      </a:r>
                      <a:r>
                        <a:rPr lang="en-US" sz="2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baseline="0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Matematika</a:t>
                      </a:r>
                      <a:r>
                        <a:rPr lang="en-US" sz="2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8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mtClean="0">
                          <a:effectLst/>
                          <a:latin typeface="Segoe UI Semibold" panose="020B0702040204020203" pitchFamily="34" charset="0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90.90%</a:t>
                      </a:r>
                      <a:endParaRPr lang="en-US" sz="2200"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KOM206(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Organisasi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dan</a:t>
                      </a:r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Arsitektur</a:t>
                      </a:r>
                      <a:r>
                        <a:rPr lang="en-US" sz="2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2200" b="0" i="0" u="none" strike="noStrike" baseline="0" err="1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Komputer</a:t>
                      </a:r>
                      <a:r>
                        <a:rPr lang="en-US" sz="2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)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03955"/>
              </p:ext>
            </p:extLst>
          </p:nvPr>
        </p:nvGraphicFramePr>
        <p:xfrm>
          <a:off x="372037" y="143434"/>
          <a:ext cx="6441140" cy="2731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476"/>
                <a:gridCol w="1586009"/>
                <a:gridCol w="1407988"/>
                <a:gridCol w="1149047"/>
                <a:gridCol w="1375620"/>
              </a:tblGrid>
              <a:tr h="463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Data </a:t>
                      </a:r>
                      <a:r>
                        <a:rPr lang="en-US" sz="18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</a:t>
                      </a:r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err="1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Faktor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27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KOM208</a:t>
                      </a:r>
                      <a:endPara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27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27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27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27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9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9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  <a:tr h="189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KOM206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258" marR="9258" marT="92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KOM312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258" marR="9258" marT="9258" marB="0" anchor="b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49</a:t>
            </a:fld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48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2039" y="205935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Latar</a:t>
            </a:r>
            <a:r>
              <a:rPr lang="en-US" sz="4000" b="1" smtClean="0">
                <a:solidFill>
                  <a:schemeClr val="accent2"/>
                </a:solidFill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</a:rPr>
              <a:t>Belakang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564" y="3241134"/>
            <a:ext cx="4341393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err="1" smtClean="0">
                <a:solidFill>
                  <a:schemeClr val="bg1"/>
                </a:solidFill>
              </a:rPr>
              <a:t>Mahasiswa</a:t>
            </a:r>
            <a:r>
              <a:rPr lang="en-US" sz="2800" b="1" smtClean="0">
                <a:solidFill>
                  <a:schemeClr val="bg1"/>
                </a:solidFill>
              </a:rPr>
              <a:t> Program </a:t>
            </a:r>
            <a:r>
              <a:rPr lang="en-US" sz="2800" b="1" err="1" smtClean="0">
                <a:solidFill>
                  <a:schemeClr val="bg1"/>
                </a:solidFill>
              </a:rPr>
              <a:t>Sarjana</a:t>
            </a:r>
            <a:r>
              <a:rPr lang="en-US" sz="2800" b="1" smtClean="0">
                <a:solidFill>
                  <a:schemeClr val="bg1"/>
                </a:solidFill>
              </a:rPr>
              <a:t> </a:t>
            </a:r>
            <a:r>
              <a:rPr lang="en-US" sz="2800" b="1" err="1" smtClean="0">
                <a:solidFill>
                  <a:schemeClr val="bg1"/>
                </a:solidFill>
              </a:rPr>
              <a:t>Ilmu</a:t>
            </a:r>
            <a:r>
              <a:rPr lang="en-US" sz="2800" b="1" smtClean="0">
                <a:solidFill>
                  <a:schemeClr val="bg1"/>
                </a:solidFill>
              </a:rPr>
              <a:t> </a:t>
            </a:r>
            <a:r>
              <a:rPr lang="en-US" sz="2800" b="1" err="1" smtClean="0">
                <a:solidFill>
                  <a:schemeClr val="bg1"/>
                </a:solidFill>
              </a:rPr>
              <a:t>Komputer</a:t>
            </a:r>
            <a:r>
              <a:rPr lang="en-US" sz="2800" b="1" smtClean="0">
                <a:solidFill>
                  <a:schemeClr val="bg1"/>
                </a:solidFill>
              </a:rPr>
              <a:t> IPB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41" y="960706"/>
            <a:ext cx="1940124" cy="194012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62463" y="1210589"/>
            <a:ext cx="19878" cy="1172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88" y="847764"/>
            <a:ext cx="1928191" cy="19281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20136" y="2979524"/>
            <a:ext cx="358092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err="1" smtClean="0"/>
              <a:t>Penurunan</a:t>
            </a:r>
            <a:r>
              <a:rPr lang="en-US" sz="2800" b="1" smtClean="0"/>
              <a:t> di </a:t>
            </a:r>
            <a:r>
              <a:rPr lang="en-US" sz="2800" b="1" err="1" smtClean="0"/>
              <a:t>tingkat</a:t>
            </a:r>
            <a:r>
              <a:rPr lang="en-US" sz="2800" b="1" smtClean="0"/>
              <a:t> 2</a:t>
            </a:r>
            <a:endParaRPr lang="en-US" sz="2800" b="1"/>
          </a:p>
        </p:txBody>
      </p:sp>
      <p:sp>
        <p:nvSpPr>
          <p:cNvPr id="14" name="TextBox 13"/>
          <p:cNvSpPr txBox="1"/>
          <p:nvPr/>
        </p:nvSpPr>
        <p:spPr>
          <a:xfrm>
            <a:off x="6820136" y="3706313"/>
            <a:ext cx="358092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err="1" smtClean="0"/>
              <a:t>Mengetahui</a:t>
            </a:r>
            <a:r>
              <a:rPr lang="en-US" sz="2800" b="1" smtClean="0"/>
              <a:t> </a:t>
            </a:r>
            <a:r>
              <a:rPr lang="en-US" sz="2800" b="1" err="1" smtClean="0"/>
              <a:t>indikator</a:t>
            </a:r>
            <a:r>
              <a:rPr lang="en-US" sz="2800" b="1" smtClean="0"/>
              <a:t> </a:t>
            </a:r>
            <a:r>
              <a:rPr lang="en-US" sz="2800" b="1" err="1" smtClean="0"/>
              <a:t>pada</a:t>
            </a:r>
            <a:r>
              <a:rPr lang="en-US" sz="2800" b="1" smtClean="0"/>
              <a:t> </a:t>
            </a:r>
            <a:r>
              <a:rPr lang="en-US" sz="2800" b="1" err="1" smtClean="0"/>
              <a:t>tingkat</a:t>
            </a:r>
            <a:r>
              <a:rPr lang="en-US" sz="2800" b="1" smtClean="0"/>
              <a:t> 1</a:t>
            </a:r>
            <a:endParaRPr lang="en-US" sz="28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4" y="4908776"/>
            <a:ext cx="1812699" cy="18126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59816" y="5614854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Metode</a:t>
            </a:r>
            <a:r>
              <a:rPr lang="en-US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b="1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Klasifikasi</a:t>
            </a:r>
            <a:r>
              <a:rPr lang="en-US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b="1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pohon</a:t>
            </a:r>
            <a:r>
              <a:rPr lang="en-US" sz="4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b="1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keputusan</a:t>
            </a:r>
            <a:endParaRPr 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3818" y="4844731"/>
            <a:ext cx="371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CE543D"/>
                </a:solidFill>
              </a:rPr>
              <a:t>(Han et al. 2012)</a:t>
            </a:r>
            <a:endParaRPr lang="en-US" sz="4000">
              <a:solidFill>
                <a:srgbClr val="CE543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9816" y="4875850"/>
            <a:ext cx="2852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smtClean="0">
                <a:solidFill>
                  <a:srgbClr val="CE543D"/>
                </a:solidFill>
              </a:rPr>
              <a:t>Data Mining</a:t>
            </a:r>
            <a:endParaRPr lang="en-US" sz="4000" b="1" i="1">
              <a:solidFill>
                <a:srgbClr val="CE543D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6891" y="58933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7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6" grpId="0"/>
      <p:bldP spid="17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10600" y="71578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tinggi</a:t>
            </a:r>
            <a:endParaRPr lang="en-US" sz="220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10600" y="152391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cukup</a:t>
            </a:r>
            <a:endParaRPr lang="en-US" sz="2200">
              <a:solidFill>
                <a:schemeClr val="accent4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0600" y="254549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sz="22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tapi</a:t>
            </a:r>
            <a:r>
              <a:rPr lang="en-US" sz="22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rendah</a:t>
            </a:r>
            <a:endParaRPr lang="en-US" sz="220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0600" y="349302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cukup</a:t>
            </a:r>
            <a:endParaRPr lang="en-US" sz="2200">
              <a:solidFill>
                <a:schemeClr val="accent4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10600" y="426318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cukup</a:t>
            </a:r>
            <a:endParaRPr lang="en-US" sz="2200">
              <a:solidFill>
                <a:schemeClr val="accent4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10600" y="497162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sz="22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tapi</a:t>
            </a:r>
            <a:r>
              <a:rPr lang="en-US" sz="2200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rendah</a:t>
            </a:r>
            <a:endParaRPr lang="en-US" sz="220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10600" y="5995491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sz="2200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200" err="1" smtClean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cukup</a:t>
            </a:r>
            <a:endParaRPr lang="en-US" sz="2200">
              <a:solidFill>
                <a:schemeClr val="accent4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601947" y="905020"/>
            <a:ext cx="627530" cy="16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601947" y="1658513"/>
            <a:ext cx="627530" cy="16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04250" y="2703290"/>
            <a:ext cx="627530" cy="16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601947" y="3685005"/>
            <a:ext cx="627530" cy="16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01947" y="4441956"/>
            <a:ext cx="627530" cy="16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601947" y="5147195"/>
            <a:ext cx="627530" cy="16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601947" y="6136213"/>
            <a:ext cx="627530" cy="16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95066"/>
              </p:ext>
            </p:extLst>
          </p:nvPr>
        </p:nvGraphicFramePr>
        <p:xfrm>
          <a:off x="231714" y="53633"/>
          <a:ext cx="7053547" cy="6656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665"/>
                <a:gridCol w="1577849"/>
                <a:gridCol w="2269924"/>
                <a:gridCol w="2382109"/>
              </a:tblGrid>
              <a:tr h="8599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Mata Kuliah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Nama</a:t>
                      </a:r>
                      <a:r>
                        <a:rPr lang="en-US" sz="1800">
                          <a:effectLst/>
                        </a:rPr>
                        <a:t> Mata </a:t>
                      </a:r>
                      <a:r>
                        <a:rPr lang="en-US" sz="1800" err="1">
                          <a:effectLst/>
                        </a:rPr>
                        <a:t>Kuliah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Spearman Correlation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 anchor="ctr"/>
                </a:tc>
              </a:tr>
              <a:tr h="335420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MAT103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Kalkulus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MAT217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Kalkulus Lanjut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670840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KOM202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Algoritme dan Pemrograman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4299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KOM204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Bahasa Pemrograman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670840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KOM202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Algoritme dan Pemrograman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MAT321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Analisis Numerik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KOM205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Basis Data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KOM335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Informasi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KOM205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Basis Data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KOM332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Mining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670840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STK202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Pengantar Hitung Peluang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0.399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KOM322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Metode Kuantitatif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STK211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Metode Statistika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</a:tr>
              <a:tr h="3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KOM332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Mining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 anchor="ctr"/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4254" marR="84254" marT="0" marB="0" anchor="ctr"/>
                </a:tc>
              </a:tr>
            </a:tbl>
          </a:graphicData>
        </a:graphic>
      </p:graphicFrame>
      <p:sp>
        <p:nvSpPr>
          <p:cNvPr id="20" name="Frame 19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49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6379" y="-1456321"/>
            <a:ext cx="9090213" cy="90902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04485" y="2746428"/>
            <a:ext cx="3841021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Kesimpulan</a:t>
            </a:r>
            <a:endParaRPr lang="en-US" sz="5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51</a:t>
            </a:fld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0691" y="589335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4" y="165161"/>
            <a:ext cx="785099" cy="7850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199" y="180819"/>
            <a:ext cx="107038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err="1"/>
              <a:t>Penelitian</a:t>
            </a:r>
            <a:r>
              <a:rPr lang="en-US" sz="2400"/>
              <a:t> </a:t>
            </a:r>
            <a:r>
              <a:rPr lang="en-US" sz="2400" err="1"/>
              <a:t>ini</a:t>
            </a:r>
            <a:r>
              <a:rPr lang="en-US" sz="2400"/>
              <a:t> </a:t>
            </a:r>
            <a:r>
              <a:rPr lang="en-US" sz="2400" err="1"/>
              <a:t>menghasilkan</a:t>
            </a:r>
            <a:r>
              <a:rPr lang="en-US" sz="2400"/>
              <a:t> model </a:t>
            </a:r>
            <a:r>
              <a:rPr lang="en-US" sz="2400" err="1"/>
              <a:t>prediksi</a:t>
            </a:r>
            <a:r>
              <a:rPr lang="en-US" sz="2400"/>
              <a:t> </a:t>
            </a:r>
            <a:r>
              <a:rPr lang="en-US" sz="2400" err="1"/>
              <a:t>capaian</a:t>
            </a:r>
            <a:r>
              <a:rPr lang="en-US" sz="2400"/>
              <a:t> </a:t>
            </a:r>
            <a:r>
              <a:rPr lang="en-US" sz="2400" err="1"/>
              <a:t>akademik</a:t>
            </a:r>
            <a:r>
              <a:rPr lang="en-US" sz="2400"/>
              <a:t> </a:t>
            </a:r>
            <a:r>
              <a:rPr lang="en-US" sz="2400" err="1"/>
              <a:t>mahasiswa</a:t>
            </a:r>
            <a:r>
              <a:rPr lang="en-US" sz="2400"/>
              <a:t> PSIK IPB </a:t>
            </a:r>
            <a:r>
              <a:rPr lang="en-US" sz="2400" err="1"/>
              <a:t>berupa</a:t>
            </a:r>
            <a:r>
              <a:rPr lang="en-US" sz="2400"/>
              <a:t> </a:t>
            </a:r>
            <a:r>
              <a:rPr lang="en-US" sz="2400" err="1"/>
              <a:t>pohon</a:t>
            </a:r>
            <a:r>
              <a:rPr lang="en-US" sz="2400"/>
              <a:t> </a:t>
            </a:r>
            <a:r>
              <a:rPr lang="en-US" sz="2400" err="1"/>
              <a:t>keputusan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algoritme</a:t>
            </a:r>
            <a:r>
              <a:rPr lang="en-US" sz="2400"/>
              <a:t> C5.0. Model </a:t>
            </a:r>
            <a:r>
              <a:rPr lang="en-US" sz="2400" err="1"/>
              <a:t>percobaan</a:t>
            </a:r>
            <a:r>
              <a:rPr lang="en-US" sz="2400"/>
              <a:t> ke-2 (3 </a:t>
            </a:r>
            <a:r>
              <a:rPr lang="en-US" sz="2400" err="1"/>
              <a:t>kelas</a:t>
            </a:r>
            <a:r>
              <a:rPr lang="en-US" sz="2400"/>
              <a:t> </a:t>
            </a:r>
            <a:r>
              <a:rPr lang="en-US" sz="2400" err="1"/>
              <a:t>versi</a:t>
            </a:r>
            <a:r>
              <a:rPr lang="en-US" sz="2400"/>
              <a:t> 1)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menggunakan</a:t>
            </a:r>
            <a:r>
              <a:rPr lang="en-US" sz="2400"/>
              <a:t> </a:t>
            </a:r>
            <a:r>
              <a:rPr lang="en-US" sz="2400" err="1"/>
              <a:t>metode</a:t>
            </a:r>
            <a:r>
              <a:rPr lang="en-US" sz="2400"/>
              <a:t> </a:t>
            </a:r>
            <a:r>
              <a:rPr lang="en-US" sz="2400" i="1"/>
              <a:t>oversampling</a:t>
            </a:r>
            <a:r>
              <a:rPr lang="en-US" sz="2400"/>
              <a:t> </a:t>
            </a:r>
            <a:r>
              <a:rPr lang="en-US" sz="2400" err="1"/>
              <a:t>menghasilkan</a:t>
            </a:r>
            <a:r>
              <a:rPr lang="en-US" sz="2400"/>
              <a:t> </a:t>
            </a:r>
            <a:r>
              <a:rPr lang="en-US" sz="2400" err="1"/>
              <a:t>akurasi</a:t>
            </a:r>
            <a:r>
              <a:rPr lang="en-US" sz="2400"/>
              <a:t> </a:t>
            </a:r>
            <a:r>
              <a:rPr lang="en-US" sz="2400" err="1"/>
              <a:t>tertinggi</a:t>
            </a:r>
            <a:r>
              <a:rPr lang="en-US" sz="2400"/>
              <a:t> </a:t>
            </a:r>
            <a:r>
              <a:rPr lang="en-US" sz="2400" err="1"/>
              <a:t>sebesar</a:t>
            </a:r>
            <a:r>
              <a:rPr lang="en-US" sz="2400"/>
              <a:t> 94.92%.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4" y="1637536"/>
            <a:ext cx="785099" cy="7850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198" y="1637536"/>
            <a:ext cx="107038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EKO100 (</a:t>
            </a:r>
            <a:r>
              <a:rPr lang="en-US" sz="2400" err="1"/>
              <a:t>Ekonomi</a:t>
            </a:r>
            <a:r>
              <a:rPr lang="en-US" sz="2400"/>
              <a:t> </a:t>
            </a:r>
            <a:r>
              <a:rPr lang="en-US" sz="2400" err="1"/>
              <a:t>Umum</a:t>
            </a:r>
            <a:r>
              <a:rPr lang="en-US" sz="2400"/>
              <a:t>), MAT103 (</a:t>
            </a:r>
            <a:r>
              <a:rPr lang="en-US" sz="2400" err="1"/>
              <a:t>Kalkulus</a:t>
            </a:r>
            <a:r>
              <a:rPr lang="en-US" sz="2400"/>
              <a:t>), </a:t>
            </a:r>
            <a:r>
              <a:rPr lang="en-US" sz="2400" err="1"/>
              <a:t>dan</a:t>
            </a:r>
            <a:r>
              <a:rPr lang="en-US" sz="2400"/>
              <a:t> KOM201 (</a:t>
            </a:r>
            <a:r>
              <a:rPr lang="en-US" sz="2400" err="1"/>
              <a:t>Penerapan</a:t>
            </a:r>
            <a:r>
              <a:rPr lang="en-US" sz="2400"/>
              <a:t> </a:t>
            </a:r>
            <a:r>
              <a:rPr lang="en-US" sz="2400" err="1"/>
              <a:t>Komputer</a:t>
            </a:r>
            <a:r>
              <a:rPr lang="en-US" sz="2400"/>
              <a:t>) </a:t>
            </a:r>
            <a:r>
              <a:rPr lang="en-US" sz="2400" err="1"/>
              <a:t>memiliki</a:t>
            </a:r>
            <a:r>
              <a:rPr lang="en-US" sz="2400"/>
              <a:t> </a:t>
            </a:r>
            <a:r>
              <a:rPr lang="en-US" sz="2400" err="1"/>
              <a:t>persentasi</a:t>
            </a:r>
            <a:r>
              <a:rPr lang="en-US" sz="2400"/>
              <a:t> </a:t>
            </a:r>
            <a:r>
              <a:rPr lang="en-US" sz="2400" err="1"/>
              <a:t>penggunaan</a:t>
            </a:r>
            <a:r>
              <a:rPr lang="en-US" sz="2400"/>
              <a:t> </a:t>
            </a:r>
            <a:r>
              <a:rPr lang="en-US" sz="2400" err="1"/>
              <a:t>atribut</a:t>
            </a:r>
            <a:r>
              <a:rPr lang="en-US" sz="2400"/>
              <a:t> </a:t>
            </a:r>
            <a:r>
              <a:rPr lang="en-US" sz="2400" err="1"/>
              <a:t>tertinggi</a:t>
            </a:r>
            <a:r>
              <a:rPr lang="en-US" sz="2400"/>
              <a:t> </a:t>
            </a:r>
            <a:r>
              <a:rPr lang="en-US" sz="2400" err="1"/>
              <a:t>dalam</a:t>
            </a:r>
            <a:r>
              <a:rPr lang="en-US" sz="2400"/>
              <a:t> model </a:t>
            </a:r>
            <a:r>
              <a:rPr lang="en-US" sz="2400" err="1"/>
              <a:t>tersebut</a:t>
            </a:r>
            <a:r>
              <a:rPr lang="en-US" sz="2400"/>
              <a:t> </a:t>
            </a:r>
            <a:r>
              <a:rPr lang="en-US" sz="2400" err="1"/>
              <a:t>sebesar</a:t>
            </a:r>
            <a:r>
              <a:rPr lang="en-US" sz="2400"/>
              <a:t> </a:t>
            </a:r>
            <a:r>
              <a:rPr lang="en-US" sz="2400" err="1"/>
              <a:t>masing-masing</a:t>
            </a:r>
            <a:r>
              <a:rPr lang="en-US" sz="2400"/>
              <a:t> 100%, 96.20%, </a:t>
            </a:r>
            <a:r>
              <a:rPr lang="en-US" sz="2400" err="1"/>
              <a:t>dan</a:t>
            </a:r>
            <a:r>
              <a:rPr lang="en-US" sz="2400"/>
              <a:t> 75.48%. Hal </a:t>
            </a:r>
            <a:r>
              <a:rPr lang="en-US" sz="2400" err="1"/>
              <a:t>tersebut</a:t>
            </a:r>
            <a:r>
              <a:rPr lang="en-US" sz="2400"/>
              <a:t> </a:t>
            </a:r>
            <a:r>
              <a:rPr lang="en-US" sz="2400" err="1"/>
              <a:t>menunjukkan</a:t>
            </a:r>
            <a:r>
              <a:rPr lang="en-US" sz="2400"/>
              <a:t> </a:t>
            </a:r>
            <a:r>
              <a:rPr lang="en-US" sz="2400" err="1"/>
              <a:t>peran</a:t>
            </a:r>
            <a:r>
              <a:rPr lang="en-US" sz="2400"/>
              <a:t> </a:t>
            </a:r>
            <a:r>
              <a:rPr lang="en-US" sz="2400" err="1"/>
              <a:t>ketiga</a:t>
            </a:r>
            <a:r>
              <a:rPr lang="en-US" sz="2400"/>
              <a:t> </a:t>
            </a:r>
            <a:r>
              <a:rPr lang="en-US" sz="2400" err="1"/>
              <a:t>mata</a:t>
            </a:r>
            <a:r>
              <a:rPr lang="en-US" sz="2400"/>
              <a:t> </a:t>
            </a:r>
            <a:r>
              <a:rPr lang="en-US" sz="2400" err="1"/>
              <a:t>kuliah</a:t>
            </a:r>
            <a:r>
              <a:rPr lang="en-US" sz="2400"/>
              <a:t> </a:t>
            </a:r>
            <a:r>
              <a:rPr lang="en-US" sz="2400" err="1"/>
              <a:t>terhadap</a:t>
            </a:r>
            <a:r>
              <a:rPr lang="en-US" sz="2400"/>
              <a:t> </a:t>
            </a:r>
            <a:r>
              <a:rPr lang="en-US" sz="2400" err="1"/>
              <a:t>capaian</a:t>
            </a:r>
            <a:r>
              <a:rPr lang="en-US" sz="2400"/>
              <a:t> </a:t>
            </a:r>
            <a:r>
              <a:rPr lang="en-US" sz="2400" err="1"/>
              <a:t>akademik</a:t>
            </a:r>
            <a:r>
              <a:rPr lang="en-US" sz="2400"/>
              <a:t> </a:t>
            </a:r>
            <a:r>
              <a:rPr lang="en-US" sz="2400" err="1"/>
              <a:t>mahasiswa</a:t>
            </a:r>
            <a:r>
              <a:rPr lang="en-US" sz="2400"/>
              <a:t> PSIK </a:t>
            </a:r>
            <a:r>
              <a:rPr lang="en-US" sz="2400" err="1"/>
              <a:t>tahun</a:t>
            </a:r>
            <a:r>
              <a:rPr lang="en-US" sz="2400"/>
              <a:t> </a:t>
            </a:r>
            <a:r>
              <a:rPr lang="en-US" sz="2400" err="1"/>
              <a:t>masuk</a:t>
            </a:r>
            <a:r>
              <a:rPr lang="en-US" sz="2400"/>
              <a:t> 2012 </a:t>
            </a:r>
            <a:r>
              <a:rPr lang="en-US" sz="2400" err="1"/>
              <a:t>hingga</a:t>
            </a:r>
            <a:r>
              <a:rPr lang="en-US" sz="2400"/>
              <a:t> 2014 di </a:t>
            </a:r>
            <a:r>
              <a:rPr lang="en-US" sz="2400" err="1"/>
              <a:t>tingkat</a:t>
            </a:r>
            <a:r>
              <a:rPr lang="en-US" sz="2400"/>
              <a:t> 2.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4" y="3123436"/>
            <a:ext cx="785099" cy="7850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9198" y="3551551"/>
            <a:ext cx="107038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err="1"/>
              <a:t>Walaupun</a:t>
            </a:r>
            <a:r>
              <a:rPr lang="en-US" sz="2400"/>
              <a:t> MAT100 (</a:t>
            </a:r>
            <a:r>
              <a:rPr lang="en-US" sz="2400" err="1"/>
              <a:t>Pengantar</a:t>
            </a:r>
            <a:r>
              <a:rPr lang="en-US" sz="2400"/>
              <a:t> </a:t>
            </a:r>
            <a:r>
              <a:rPr lang="en-US" sz="2400" err="1"/>
              <a:t>Matematika</a:t>
            </a:r>
            <a:r>
              <a:rPr lang="en-US" sz="2400"/>
              <a:t>) </a:t>
            </a:r>
            <a:r>
              <a:rPr lang="en-US" sz="2400" err="1"/>
              <a:t>memiliki</a:t>
            </a:r>
            <a:r>
              <a:rPr lang="en-US" sz="2400"/>
              <a:t> </a:t>
            </a:r>
            <a:r>
              <a:rPr lang="en-US" sz="2400" err="1"/>
              <a:t>persentase</a:t>
            </a:r>
            <a:r>
              <a:rPr lang="en-US" sz="2400"/>
              <a:t> </a:t>
            </a:r>
            <a:r>
              <a:rPr lang="en-US" sz="2400" err="1"/>
              <a:t>penggunaan</a:t>
            </a:r>
            <a:r>
              <a:rPr lang="en-US" sz="2400"/>
              <a:t> </a:t>
            </a:r>
            <a:r>
              <a:rPr lang="en-US" sz="2400" err="1"/>
              <a:t>atribut</a:t>
            </a:r>
            <a:r>
              <a:rPr lang="en-US" sz="2400"/>
              <a:t> </a:t>
            </a:r>
            <a:r>
              <a:rPr lang="en-US" sz="2400" err="1"/>
              <a:t>relatif</a:t>
            </a:r>
            <a:r>
              <a:rPr lang="en-US" sz="2400"/>
              <a:t> </a:t>
            </a:r>
            <a:r>
              <a:rPr lang="en-US" sz="2400" err="1"/>
              <a:t>kecil</a:t>
            </a:r>
            <a:r>
              <a:rPr lang="en-US" sz="2400"/>
              <a:t> (&lt; 33%), </a:t>
            </a:r>
            <a:r>
              <a:rPr lang="en-US" sz="2400" err="1"/>
              <a:t>mata</a:t>
            </a:r>
            <a:r>
              <a:rPr lang="en-US" sz="2400"/>
              <a:t> </a:t>
            </a:r>
            <a:r>
              <a:rPr lang="en-US" sz="2400" err="1"/>
              <a:t>kuliah</a:t>
            </a:r>
            <a:r>
              <a:rPr lang="en-US" sz="2400"/>
              <a:t> </a:t>
            </a:r>
            <a:r>
              <a:rPr lang="en-US" sz="2400" err="1"/>
              <a:t>tersebut</a:t>
            </a:r>
            <a:r>
              <a:rPr lang="en-US" sz="2400"/>
              <a:t> </a:t>
            </a:r>
            <a:r>
              <a:rPr lang="en-US" sz="2400" err="1"/>
              <a:t>memiliki</a:t>
            </a:r>
            <a:r>
              <a:rPr lang="en-US" sz="2400"/>
              <a:t> </a:t>
            </a:r>
            <a:r>
              <a:rPr lang="en-US" sz="2400" err="1"/>
              <a:t>keterhubungan</a:t>
            </a:r>
            <a:r>
              <a:rPr lang="en-US" sz="2400"/>
              <a:t> yang </a:t>
            </a:r>
            <a:r>
              <a:rPr lang="en-US" sz="2400" err="1"/>
              <a:t>kuat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MAT103 </a:t>
            </a:r>
            <a:r>
              <a:rPr lang="en-US" sz="2400" err="1"/>
              <a:t>dan</a:t>
            </a:r>
            <a:r>
              <a:rPr lang="en-US" sz="2400"/>
              <a:t> </a:t>
            </a:r>
            <a:r>
              <a:rPr lang="en-US" sz="2400" err="1"/>
              <a:t>menjadi</a:t>
            </a:r>
            <a:r>
              <a:rPr lang="en-US" sz="2400"/>
              <a:t> </a:t>
            </a:r>
            <a:r>
              <a:rPr lang="en-US" sz="2400" i="1"/>
              <a:t>root</a:t>
            </a:r>
            <a:r>
              <a:rPr lang="en-US" sz="2400"/>
              <a:t> </a:t>
            </a:r>
            <a:r>
              <a:rPr lang="en-US" sz="2400" err="1"/>
              <a:t>untuk</a:t>
            </a:r>
            <a:r>
              <a:rPr lang="en-US" sz="2400"/>
              <a:t> </a:t>
            </a:r>
            <a:r>
              <a:rPr lang="en-US" sz="2400" err="1"/>
              <a:t>mata</a:t>
            </a:r>
            <a:r>
              <a:rPr lang="en-US" sz="2400"/>
              <a:t> </a:t>
            </a:r>
            <a:r>
              <a:rPr lang="en-US" sz="2400" err="1"/>
              <a:t>kuliah</a:t>
            </a:r>
            <a:r>
              <a:rPr lang="en-US" sz="2400"/>
              <a:t> KOM323 (</a:t>
            </a:r>
            <a:r>
              <a:rPr lang="en-US" sz="2400" err="1"/>
              <a:t>Sistem</a:t>
            </a:r>
            <a:r>
              <a:rPr lang="en-US" sz="2400"/>
              <a:t> </a:t>
            </a:r>
            <a:r>
              <a:rPr lang="en-US" sz="2400" err="1"/>
              <a:t>Pakar</a:t>
            </a:r>
            <a:r>
              <a:rPr lang="en-US" sz="2400"/>
              <a:t>).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posisinya</a:t>
            </a:r>
            <a:r>
              <a:rPr lang="en-US" sz="2400"/>
              <a:t> yang </a:t>
            </a:r>
            <a:r>
              <a:rPr lang="en-US" sz="2400" err="1"/>
              <a:t>diambil</a:t>
            </a:r>
            <a:r>
              <a:rPr lang="en-US" sz="2400"/>
              <a:t> di semester 1, </a:t>
            </a:r>
            <a:r>
              <a:rPr lang="en-US" sz="2400" err="1"/>
              <a:t>capaian</a:t>
            </a:r>
            <a:r>
              <a:rPr lang="en-US" sz="2400"/>
              <a:t> di MAT100 </a:t>
            </a:r>
            <a:r>
              <a:rPr lang="en-US" sz="2400" err="1"/>
              <a:t>dapat</a:t>
            </a:r>
            <a:r>
              <a:rPr lang="en-US" sz="2400"/>
              <a:t> </a:t>
            </a:r>
            <a:r>
              <a:rPr lang="en-US" sz="2400" err="1"/>
              <a:t>menjadi</a:t>
            </a:r>
            <a:r>
              <a:rPr lang="en-US" sz="2400"/>
              <a:t> </a:t>
            </a:r>
            <a:r>
              <a:rPr lang="en-US" sz="2400" err="1"/>
              <a:t>penanda</a:t>
            </a:r>
            <a:r>
              <a:rPr lang="en-US" sz="2400"/>
              <a:t> </a:t>
            </a:r>
            <a:r>
              <a:rPr lang="en-US" sz="2400" err="1"/>
              <a:t>awal</a:t>
            </a:r>
            <a:r>
              <a:rPr lang="en-US" sz="2400"/>
              <a:t> </a:t>
            </a:r>
            <a:r>
              <a:rPr lang="en-US" sz="2400" err="1"/>
              <a:t>capaian</a:t>
            </a:r>
            <a:r>
              <a:rPr lang="en-US" sz="2400"/>
              <a:t> </a:t>
            </a:r>
            <a:r>
              <a:rPr lang="en-US" sz="2400" err="1"/>
              <a:t>akademik</a:t>
            </a:r>
            <a:r>
              <a:rPr lang="en-US" sz="2400"/>
              <a:t> </a:t>
            </a:r>
            <a:r>
              <a:rPr lang="en-US" sz="2400" err="1"/>
              <a:t>mahasiswa</a:t>
            </a:r>
            <a:r>
              <a:rPr lang="en-US" sz="2400"/>
              <a:t> PSIK IPB. </a:t>
            </a:r>
          </a:p>
        </p:txBody>
      </p:sp>
      <p:sp>
        <p:nvSpPr>
          <p:cNvPr id="16" name="Frame 15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0691" y="58933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51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9262" y="379745"/>
            <a:ext cx="3841021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Saran</a:t>
            </a:r>
            <a:endParaRPr lang="en-US" sz="5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262" y="1591707"/>
            <a:ext cx="10040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/>
              <a:t>Pengolahan data penelitian ini mengandalkan Microsoft Excel sehingga </a:t>
            </a:r>
            <a:r>
              <a:rPr lang="en-US" sz="2400"/>
              <a:t>data </a:t>
            </a:r>
            <a:r>
              <a:rPr lang="id-ID" sz="2400"/>
              <a:t>belum </a:t>
            </a:r>
            <a:r>
              <a:rPr lang="en-US" sz="2400" err="1"/>
              <a:t>dapat</a:t>
            </a:r>
            <a:r>
              <a:rPr lang="en-US" sz="2400"/>
              <a:t> </a:t>
            </a:r>
            <a:r>
              <a:rPr lang="en-US" sz="2400" err="1"/>
              <a:t>ditambahkan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efisien</a:t>
            </a:r>
            <a:r>
              <a:rPr lang="id-ID" sz="2400"/>
              <a:t>.</a:t>
            </a:r>
            <a:r>
              <a:rPr lang="en-US" sz="2400"/>
              <a:t> </a:t>
            </a:r>
            <a:r>
              <a:rPr lang="en-US" sz="2400" err="1"/>
              <a:t>Oleh</a:t>
            </a:r>
            <a:r>
              <a:rPr lang="en-US" sz="2400"/>
              <a:t> </a:t>
            </a:r>
            <a:r>
              <a:rPr lang="en-US" sz="2400" err="1"/>
              <a:t>sebab</a:t>
            </a:r>
            <a:r>
              <a:rPr lang="en-US" sz="2400"/>
              <a:t> </a:t>
            </a:r>
            <a:r>
              <a:rPr lang="en-US" sz="2400" err="1"/>
              <a:t>itu</a:t>
            </a:r>
            <a:r>
              <a:rPr lang="en-US" sz="2400"/>
              <a:t>,</a:t>
            </a:r>
            <a:r>
              <a:rPr lang="id-ID" sz="2400"/>
              <a:t> penelitian selanjutnya diharapkan dapat membuat sistem </a:t>
            </a:r>
            <a:r>
              <a:rPr lang="en-US" sz="2400" err="1"/>
              <a:t>untuk</a:t>
            </a:r>
            <a:r>
              <a:rPr lang="en-US" sz="2400"/>
              <a:t> </a:t>
            </a:r>
            <a:r>
              <a:rPr lang="en-US" sz="2400" err="1"/>
              <a:t>pengolahan</a:t>
            </a:r>
            <a:r>
              <a:rPr lang="en-US" sz="2400"/>
              <a:t> data agar </a:t>
            </a:r>
            <a:r>
              <a:rPr lang="en-US" sz="2400" err="1"/>
              <a:t>lebih</a:t>
            </a:r>
            <a:r>
              <a:rPr lang="en-US" sz="2400"/>
              <a:t> </a:t>
            </a:r>
            <a:r>
              <a:rPr lang="en-US" sz="2400" err="1"/>
              <a:t>banyak</a:t>
            </a:r>
            <a:r>
              <a:rPr lang="en-US" sz="2400"/>
              <a:t> data yang </a:t>
            </a:r>
            <a:r>
              <a:rPr lang="en-US" sz="2400" err="1"/>
              <a:t>dapat</a:t>
            </a:r>
            <a:r>
              <a:rPr lang="en-US" sz="2400"/>
              <a:t> </a:t>
            </a:r>
            <a:r>
              <a:rPr lang="en-US" sz="2400" err="1"/>
              <a:t>diolah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fokus</a:t>
            </a:r>
            <a:r>
              <a:rPr lang="en-US" sz="2400"/>
              <a:t> </a:t>
            </a:r>
            <a:r>
              <a:rPr lang="en-US" sz="2400" err="1"/>
              <a:t>pada</a:t>
            </a:r>
            <a:r>
              <a:rPr lang="en-US" sz="2400"/>
              <a:t> </a:t>
            </a:r>
            <a:r>
              <a:rPr lang="en-US" sz="2400" err="1"/>
              <a:t>kurikulum</a:t>
            </a:r>
            <a:r>
              <a:rPr lang="en-US" sz="2400"/>
              <a:t> </a:t>
            </a:r>
            <a:r>
              <a:rPr lang="en-US" sz="2400" err="1"/>
              <a:t>untuk</a:t>
            </a:r>
            <a:r>
              <a:rPr lang="en-US" sz="2400"/>
              <a:t> </a:t>
            </a:r>
            <a:r>
              <a:rPr lang="en-US" sz="2400" err="1"/>
              <a:t>mahasiswa</a:t>
            </a:r>
            <a:r>
              <a:rPr lang="en-US" sz="2400"/>
              <a:t> </a:t>
            </a:r>
            <a:r>
              <a:rPr lang="en-US" sz="2400" err="1"/>
              <a:t>tahun</a:t>
            </a:r>
            <a:r>
              <a:rPr lang="en-US" sz="2400"/>
              <a:t> </a:t>
            </a:r>
            <a:r>
              <a:rPr lang="en-US" sz="2400" err="1"/>
              <a:t>masuk</a:t>
            </a:r>
            <a:r>
              <a:rPr lang="en-US" sz="2400"/>
              <a:t> 2014 </a:t>
            </a:r>
            <a:r>
              <a:rPr lang="en-US" sz="2400" err="1"/>
              <a:t>dan</a:t>
            </a:r>
            <a:r>
              <a:rPr lang="en-US" sz="2400"/>
              <a:t> </a:t>
            </a:r>
            <a:r>
              <a:rPr lang="en-US" sz="2400" err="1"/>
              <a:t>setelahnya</a:t>
            </a:r>
            <a:r>
              <a:rPr lang="en-US" sz="2400"/>
              <a:t>.</a:t>
            </a:r>
          </a:p>
        </p:txBody>
      </p:sp>
      <p:sp>
        <p:nvSpPr>
          <p:cNvPr id="8" name="Frame 7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0691" y="5893353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54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11092" y="2933093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/>
              <a:t>Terima</a:t>
            </a:r>
            <a:r>
              <a:rPr lang="en-US" sz="4000" b="1" smtClean="0"/>
              <a:t> </a:t>
            </a:r>
            <a:r>
              <a:rPr lang="en-US" sz="4000" b="1" err="1" smtClean="0"/>
              <a:t>Kasih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3887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729378" y="1846388"/>
            <a:ext cx="6092207" cy="3917957"/>
          </a:xfrm>
          <a:prstGeom prst="rect">
            <a:avLst/>
          </a:prstGeom>
        </p:spPr>
      </p:pic>
      <p:sp>
        <p:nvSpPr>
          <p:cNvPr id="10" name="Snip Diagonal Corner Rectangle 9"/>
          <p:cNvSpPr/>
          <p:nvPr/>
        </p:nvSpPr>
        <p:spPr>
          <a:xfrm>
            <a:off x="3185392" y="1506584"/>
            <a:ext cx="5847907" cy="102362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5392" y="1596410"/>
            <a:ext cx="514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“</a:t>
            </a:r>
            <a:r>
              <a:rPr lang="en-US" sz="2400" b="1" err="1" smtClean="0"/>
              <a:t>Penerapan</a:t>
            </a:r>
            <a:r>
              <a:rPr lang="en-US" sz="2400" b="1" smtClean="0"/>
              <a:t> </a:t>
            </a:r>
            <a:r>
              <a:rPr lang="en-US" sz="2400" b="1" err="1"/>
              <a:t>Algoritma</a:t>
            </a:r>
            <a:r>
              <a:rPr lang="en-US" sz="2400" b="1"/>
              <a:t> C4.5 </a:t>
            </a:r>
            <a:r>
              <a:rPr lang="en-US" sz="2400" b="1" err="1" smtClean="0"/>
              <a:t>Untuk</a:t>
            </a:r>
            <a:r>
              <a:rPr lang="en-US" sz="2400" b="1"/>
              <a:t> </a:t>
            </a:r>
            <a:r>
              <a:rPr lang="en-US" sz="2400" b="1" err="1" smtClean="0"/>
              <a:t>Penentuan</a:t>
            </a:r>
            <a:r>
              <a:rPr lang="en-US" sz="2400" b="1" smtClean="0"/>
              <a:t> </a:t>
            </a:r>
            <a:r>
              <a:rPr lang="en-US" sz="2400" b="1" err="1"/>
              <a:t>Jurusan</a:t>
            </a:r>
            <a:r>
              <a:rPr lang="en-US" sz="2400" b="1"/>
              <a:t> </a:t>
            </a:r>
            <a:r>
              <a:rPr lang="en-US" sz="2400" b="1" err="1" smtClean="0"/>
              <a:t>Mahasiswa</a:t>
            </a:r>
            <a:r>
              <a:rPr lang="en-US" sz="2400" b="1" smtClean="0"/>
              <a:t>”</a:t>
            </a:r>
            <a:endParaRPr 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3185392" y="880134"/>
            <a:ext cx="4952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 smtClean="0"/>
              <a:t>Swastina</a:t>
            </a:r>
            <a:r>
              <a:rPr lang="en-US" sz="3200" b="1" smtClean="0"/>
              <a:t> 2005</a:t>
            </a:r>
            <a:endParaRPr lang="en-US" sz="3200" b="1"/>
          </a:p>
        </p:txBody>
      </p:sp>
      <p:sp>
        <p:nvSpPr>
          <p:cNvPr id="8" name="TextBox 7"/>
          <p:cNvSpPr txBox="1"/>
          <p:nvPr/>
        </p:nvSpPr>
        <p:spPr>
          <a:xfrm>
            <a:off x="3343572" y="2750768"/>
            <a:ext cx="641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Prediksi</a:t>
            </a:r>
            <a:r>
              <a:rPr lang="en-US" sz="2400" smtClean="0"/>
              <a:t> </a:t>
            </a:r>
            <a:r>
              <a:rPr lang="en-US" sz="2400" err="1" smtClean="0"/>
              <a:t>kesesuaian</a:t>
            </a:r>
            <a:r>
              <a:rPr lang="en-US" sz="2400"/>
              <a:t> </a:t>
            </a:r>
            <a:r>
              <a:rPr lang="en-US" sz="2400" err="1" smtClean="0"/>
              <a:t>jurusan</a:t>
            </a:r>
            <a:r>
              <a:rPr lang="en-US" sz="2400" smtClean="0"/>
              <a:t> </a:t>
            </a:r>
            <a:r>
              <a:rPr lang="en-US" sz="2400" err="1"/>
              <a:t>mahasiswa</a:t>
            </a:r>
            <a:r>
              <a:rPr lang="en-US" sz="2400"/>
              <a:t> STMIK Indonesia </a:t>
            </a:r>
            <a:r>
              <a:rPr lang="en-US" sz="2400" smtClean="0"/>
              <a:t>Banjarmasin </a:t>
            </a:r>
            <a:r>
              <a:rPr lang="en-US" sz="2400" err="1" smtClean="0"/>
              <a:t>dengan</a:t>
            </a:r>
            <a:r>
              <a:rPr lang="en-US" sz="2400" smtClean="0"/>
              <a:t> </a:t>
            </a:r>
            <a:r>
              <a:rPr lang="en-US" sz="2400" err="1"/>
              <a:t>menggunakan</a:t>
            </a:r>
            <a:r>
              <a:rPr lang="en-US" sz="2400"/>
              <a:t> </a:t>
            </a:r>
            <a:r>
              <a:rPr lang="en-US" sz="2400" err="1"/>
              <a:t>algoritme</a:t>
            </a:r>
            <a:r>
              <a:rPr lang="en-US" sz="2400"/>
              <a:t> C4.5</a:t>
            </a:r>
            <a:r>
              <a:rPr lang="en-US" sz="2400" smtClean="0"/>
              <a:t> 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3244180" y="5735661"/>
            <a:ext cx="641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Akurasi</a:t>
            </a:r>
            <a:r>
              <a:rPr lang="en-US" sz="2400" smtClean="0"/>
              <a:t> </a:t>
            </a:r>
            <a:r>
              <a:rPr lang="en-US" sz="2400" err="1" smtClean="0"/>
              <a:t>sebesar</a:t>
            </a:r>
            <a:r>
              <a:rPr lang="en-US" sz="2400" smtClean="0"/>
              <a:t> 93.91%</a:t>
            </a:r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61621" y="105594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Penelitian</a:t>
            </a:r>
            <a:r>
              <a:rPr lang="en-US" sz="4000" b="1" smtClean="0">
                <a:solidFill>
                  <a:schemeClr val="accent2"/>
                </a:solidFill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</a:rPr>
              <a:t>sebelumnya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8842" y="691407"/>
            <a:ext cx="2294235" cy="19695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80875" y="4513554"/>
            <a:ext cx="641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Atribut</a:t>
            </a:r>
            <a:r>
              <a:rPr lang="en-US" sz="2400" smtClean="0"/>
              <a:t> : </a:t>
            </a:r>
            <a:r>
              <a:rPr lang="en-US" sz="2400" err="1" smtClean="0"/>
              <a:t>Nama</a:t>
            </a:r>
            <a:r>
              <a:rPr lang="en-US" sz="2400" smtClean="0"/>
              <a:t>, </a:t>
            </a:r>
            <a:r>
              <a:rPr lang="en-US" sz="2400" err="1" smtClean="0"/>
              <a:t>Jenis</a:t>
            </a:r>
            <a:r>
              <a:rPr lang="en-US" sz="2400" smtClean="0"/>
              <a:t> </a:t>
            </a:r>
            <a:r>
              <a:rPr lang="en-US" sz="2400" err="1" smtClean="0"/>
              <a:t>kelamin</a:t>
            </a:r>
            <a:r>
              <a:rPr lang="en-US" sz="2400" smtClean="0"/>
              <a:t>, </a:t>
            </a:r>
            <a:r>
              <a:rPr lang="en-US" sz="2400" err="1" smtClean="0"/>
              <a:t>umur</a:t>
            </a:r>
            <a:r>
              <a:rPr lang="en-US" sz="2400" smtClean="0"/>
              <a:t>, </a:t>
            </a:r>
            <a:r>
              <a:rPr lang="en-US" sz="2400" err="1" smtClean="0"/>
              <a:t>asal</a:t>
            </a:r>
            <a:r>
              <a:rPr lang="en-US" sz="2400" smtClean="0"/>
              <a:t> </a:t>
            </a:r>
            <a:r>
              <a:rPr lang="en-US" sz="2400" err="1" smtClean="0"/>
              <a:t>sekolah</a:t>
            </a:r>
            <a:r>
              <a:rPr lang="en-US" sz="2400" smtClean="0"/>
              <a:t>, </a:t>
            </a:r>
            <a:r>
              <a:rPr lang="en-US" sz="2400" err="1" smtClean="0"/>
              <a:t>jurusan</a:t>
            </a:r>
            <a:r>
              <a:rPr lang="en-US" sz="2400" smtClean="0"/>
              <a:t> </a:t>
            </a:r>
            <a:r>
              <a:rPr lang="en-US" sz="2400" err="1" smtClean="0"/>
              <a:t>asal</a:t>
            </a:r>
            <a:r>
              <a:rPr lang="en-US" sz="2400" smtClean="0"/>
              <a:t> </a:t>
            </a:r>
            <a:r>
              <a:rPr lang="en-US" sz="2400" err="1" smtClean="0"/>
              <a:t>sekolah</a:t>
            </a:r>
            <a:r>
              <a:rPr lang="en-US" sz="2400" smtClean="0"/>
              <a:t>, </a:t>
            </a:r>
            <a:r>
              <a:rPr lang="en-US" sz="2400" err="1" smtClean="0"/>
              <a:t>nilai</a:t>
            </a:r>
            <a:r>
              <a:rPr lang="en-US" sz="2400" smtClean="0"/>
              <a:t> </a:t>
            </a:r>
            <a:r>
              <a:rPr lang="en-US" sz="2400" err="1" smtClean="0"/>
              <a:t>uan</a:t>
            </a:r>
            <a:r>
              <a:rPr lang="en-US" sz="2400" smtClean="0"/>
              <a:t>, </a:t>
            </a:r>
            <a:r>
              <a:rPr lang="en-US" sz="2400" err="1" smtClean="0"/>
              <a:t>ipk</a:t>
            </a:r>
            <a:r>
              <a:rPr lang="en-US" sz="2400" smtClean="0"/>
              <a:t> semester 1 </a:t>
            </a:r>
            <a:r>
              <a:rPr lang="en-US" sz="2400" err="1" smtClean="0"/>
              <a:t>dan</a:t>
            </a:r>
            <a:r>
              <a:rPr lang="en-US" sz="2400" smtClean="0"/>
              <a:t> 2</a:t>
            </a:r>
            <a:endParaRPr lang="en-US" sz="240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64060" y="3964035"/>
            <a:ext cx="641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en-US" sz="2400" err="1" smtClean="0"/>
              <a:t>nilai</a:t>
            </a:r>
            <a:r>
              <a:rPr lang="en-US" sz="2400" smtClean="0"/>
              <a:t> </a:t>
            </a:r>
            <a:r>
              <a:rPr lang="en-US" sz="2400" err="1" smtClean="0"/>
              <a:t>mahasiswa</a:t>
            </a:r>
            <a:r>
              <a:rPr lang="en-US" sz="2400" smtClean="0"/>
              <a:t> </a:t>
            </a:r>
            <a:r>
              <a:rPr lang="en-US" sz="2400" err="1" smtClean="0"/>
              <a:t>angkatan</a:t>
            </a:r>
            <a:r>
              <a:rPr lang="en-US" sz="2400" smtClean="0"/>
              <a:t> 2008 </a:t>
            </a:r>
            <a:r>
              <a:rPr lang="en-US" sz="2400" err="1" smtClean="0"/>
              <a:t>dan</a:t>
            </a:r>
            <a:r>
              <a:rPr lang="en-US" sz="2400" smtClean="0"/>
              <a:t> 2009</a:t>
            </a:r>
            <a:endParaRPr lang="en-US" sz="2400"/>
          </a:p>
        </p:txBody>
      </p:sp>
      <p:sp>
        <p:nvSpPr>
          <p:cNvPr id="15" name="Frame 14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6891" y="5893353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0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7" grpId="0"/>
      <p:bldP spid="8" grpId="0"/>
      <p:bldP spid="6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729378" y="1846388"/>
            <a:ext cx="6092207" cy="3917957"/>
          </a:xfrm>
          <a:prstGeom prst="rect">
            <a:avLst/>
          </a:prstGeom>
        </p:spPr>
      </p:pic>
      <p:sp>
        <p:nvSpPr>
          <p:cNvPr id="10" name="Snip Diagonal Corner Rectangle 9"/>
          <p:cNvSpPr/>
          <p:nvPr/>
        </p:nvSpPr>
        <p:spPr>
          <a:xfrm>
            <a:off x="3016156" y="1506584"/>
            <a:ext cx="6017144" cy="124418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5392" y="1550439"/>
            <a:ext cx="514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“</a:t>
            </a:r>
            <a:r>
              <a:rPr lang="en-US" sz="2400" i="1"/>
              <a:t>Predicting Students</a:t>
            </a:r>
          </a:p>
          <a:p>
            <a:r>
              <a:rPr lang="en-US" sz="2400" i="1"/>
              <a:t>Final GPA Using Decision Trees: A Case Study</a:t>
            </a:r>
            <a:r>
              <a:rPr lang="en-US" sz="2400" b="1" smtClean="0"/>
              <a:t>”</a:t>
            </a:r>
            <a:endParaRPr 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3185392" y="834163"/>
            <a:ext cx="4952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Al-</a:t>
            </a:r>
            <a:r>
              <a:rPr lang="en-US" sz="3200" b="1" err="1" smtClean="0"/>
              <a:t>Barrak</a:t>
            </a:r>
            <a:r>
              <a:rPr lang="en-US" sz="3200" b="1" smtClean="0"/>
              <a:t> </a:t>
            </a:r>
            <a:r>
              <a:rPr lang="en-US" sz="3200" b="1"/>
              <a:t> </a:t>
            </a:r>
            <a:r>
              <a:rPr lang="en-US" sz="3200" b="1" smtClean="0"/>
              <a:t>2016</a:t>
            </a:r>
            <a:endParaRPr lang="en-US" sz="3200" b="1"/>
          </a:p>
        </p:txBody>
      </p:sp>
      <p:sp>
        <p:nvSpPr>
          <p:cNvPr id="8" name="TextBox 7"/>
          <p:cNvSpPr txBox="1"/>
          <p:nvPr/>
        </p:nvSpPr>
        <p:spPr>
          <a:xfrm>
            <a:off x="3000372" y="4123418"/>
            <a:ext cx="835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Prediksi</a:t>
            </a:r>
            <a:r>
              <a:rPr lang="en-US" sz="2400" smtClean="0"/>
              <a:t> </a:t>
            </a:r>
            <a:r>
              <a:rPr lang="en-US" sz="2400" err="1" smtClean="0"/>
              <a:t>nilai</a:t>
            </a:r>
            <a:r>
              <a:rPr lang="en-US" sz="2400" smtClean="0"/>
              <a:t> </a:t>
            </a:r>
            <a:r>
              <a:rPr lang="en-US" sz="2400" err="1" smtClean="0"/>
              <a:t>akhir</a:t>
            </a:r>
            <a:r>
              <a:rPr lang="en-US" sz="2400" smtClean="0"/>
              <a:t> IPK </a:t>
            </a:r>
            <a:r>
              <a:rPr lang="en-US" sz="2400" err="1" smtClean="0"/>
              <a:t>dengan</a:t>
            </a:r>
            <a:r>
              <a:rPr lang="en-US" sz="2400" smtClean="0"/>
              <a:t> </a:t>
            </a:r>
            <a:r>
              <a:rPr lang="en-US" sz="2400" err="1" smtClean="0"/>
              <a:t>melihat</a:t>
            </a:r>
            <a:r>
              <a:rPr lang="en-US" sz="2400" smtClean="0"/>
              <a:t> </a:t>
            </a:r>
            <a:r>
              <a:rPr lang="en-US" sz="2400" err="1" smtClean="0"/>
              <a:t>dari</a:t>
            </a:r>
            <a:r>
              <a:rPr lang="en-US" sz="2400" smtClean="0"/>
              <a:t> </a:t>
            </a:r>
            <a:r>
              <a:rPr lang="en-US" sz="2400" err="1" smtClean="0"/>
              <a:t>nilai</a:t>
            </a:r>
            <a:r>
              <a:rPr lang="en-US" sz="2400" smtClean="0"/>
              <a:t> </a:t>
            </a:r>
            <a:r>
              <a:rPr lang="en-US" sz="2400" err="1" smtClean="0"/>
              <a:t>sebelumnya</a:t>
            </a:r>
            <a:r>
              <a:rPr lang="en-US" sz="2400"/>
              <a:t> </a:t>
            </a:r>
            <a:r>
              <a:rPr lang="en-US" sz="2400" err="1" smtClean="0"/>
              <a:t>dengan</a:t>
            </a:r>
            <a:r>
              <a:rPr lang="en-US" sz="2400" smtClean="0"/>
              <a:t> </a:t>
            </a:r>
            <a:r>
              <a:rPr lang="en-US" sz="2400" err="1" smtClean="0"/>
              <a:t>menggunakan</a:t>
            </a:r>
            <a:r>
              <a:rPr lang="en-US" sz="2400" smtClean="0"/>
              <a:t> </a:t>
            </a:r>
            <a:r>
              <a:rPr lang="en-US" sz="2400" err="1" smtClean="0"/>
              <a:t>Algoritme</a:t>
            </a:r>
            <a:r>
              <a:rPr lang="en-US" sz="2400" smtClean="0"/>
              <a:t> C4.5 </a:t>
            </a:r>
            <a:r>
              <a:rPr lang="en-US" sz="2400" err="1" smtClean="0"/>
              <a:t>dengan</a:t>
            </a:r>
            <a:r>
              <a:rPr lang="en-US" sz="2400" smtClean="0"/>
              <a:t> </a:t>
            </a:r>
            <a:r>
              <a:rPr lang="en-US" sz="2400" err="1" smtClean="0"/>
              <a:t>membandingkan</a:t>
            </a:r>
            <a:r>
              <a:rPr lang="en-US" sz="2400" smtClean="0"/>
              <a:t> di </a:t>
            </a:r>
            <a:r>
              <a:rPr lang="en-US" sz="2400" err="1" smtClean="0"/>
              <a:t>tiap</a:t>
            </a:r>
            <a:r>
              <a:rPr lang="en-US" sz="2400" smtClean="0"/>
              <a:t> semester	</a:t>
            </a:r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61621" y="105594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Penelitian</a:t>
            </a:r>
            <a:r>
              <a:rPr lang="en-US" sz="4000" b="1" smtClean="0">
                <a:solidFill>
                  <a:schemeClr val="accent2"/>
                </a:solidFill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</a:rPr>
              <a:t>sebelumnya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8842" y="691407"/>
            <a:ext cx="2294235" cy="196953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0372" y="3026982"/>
            <a:ext cx="811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en-US" sz="2400" err="1" smtClean="0"/>
              <a:t>nilai</a:t>
            </a:r>
            <a:r>
              <a:rPr lang="en-US" sz="2400" smtClean="0"/>
              <a:t> </a:t>
            </a:r>
            <a:r>
              <a:rPr lang="en-US" sz="2400" err="1" smtClean="0"/>
              <a:t>mahasiswa</a:t>
            </a:r>
            <a:r>
              <a:rPr lang="en-US" sz="2400" smtClean="0"/>
              <a:t> </a:t>
            </a:r>
            <a:r>
              <a:rPr lang="en-US" sz="2400" err="1" smtClean="0"/>
              <a:t>fakultas</a:t>
            </a:r>
            <a:r>
              <a:rPr lang="en-US" sz="2400" smtClean="0"/>
              <a:t> </a:t>
            </a:r>
            <a:r>
              <a:rPr lang="en-US" sz="2400" err="1" smtClean="0"/>
              <a:t>ilmu</a:t>
            </a:r>
            <a:r>
              <a:rPr lang="en-US" sz="2400" smtClean="0"/>
              <a:t> </a:t>
            </a:r>
            <a:r>
              <a:rPr lang="en-US" sz="2400" err="1" smtClean="0"/>
              <a:t>komputer</a:t>
            </a:r>
            <a:r>
              <a:rPr lang="en-US" sz="2400" smtClean="0"/>
              <a:t> </a:t>
            </a:r>
            <a:r>
              <a:rPr lang="en-US" sz="2400" err="1" smtClean="0"/>
              <a:t>Universitas</a:t>
            </a:r>
            <a:r>
              <a:rPr lang="en-US" sz="2400" smtClean="0"/>
              <a:t> King </a:t>
            </a:r>
            <a:r>
              <a:rPr lang="en-US" sz="2400" err="1" smtClean="0"/>
              <a:t>sebanyak</a:t>
            </a:r>
            <a:r>
              <a:rPr lang="en-US" sz="2400" smtClean="0"/>
              <a:t> 236 </a:t>
            </a:r>
            <a:r>
              <a:rPr lang="en-US" sz="2400" err="1" smtClean="0"/>
              <a:t>mahasiswa</a:t>
            </a:r>
            <a:endParaRPr lang="en-US" sz="2400"/>
          </a:p>
        </p:txBody>
      </p:sp>
      <p:sp>
        <p:nvSpPr>
          <p:cNvPr id="14" name="Frame 13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26891" y="5893353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77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7" grpId="0"/>
      <p:bldP spid="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>
          <a:xfrm>
            <a:off x="2573557" y="1353028"/>
            <a:ext cx="7236034" cy="130612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20393" y="1466898"/>
            <a:ext cx="4825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“</a:t>
            </a:r>
            <a:r>
              <a:rPr lang="sv-SE" sz="2400"/>
              <a:t>Prediksi Status Keaktifan Studi Mahasiswa</a:t>
            </a:r>
          </a:p>
          <a:p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Algoritma</a:t>
            </a:r>
            <a:r>
              <a:rPr lang="en-US" sz="2400"/>
              <a:t> C5.0 </a:t>
            </a:r>
            <a:r>
              <a:rPr lang="en-US" sz="2400" err="1"/>
              <a:t>dan</a:t>
            </a:r>
            <a:r>
              <a:rPr lang="en-US" sz="2400"/>
              <a:t> </a:t>
            </a:r>
            <a:r>
              <a:rPr lang="en-US" sz="2400" smtClean="0"/>
              <a:t>KNN</a:t>
            </a:r>
            <a:r>
              <a:rPr lang="en-US" sz="2400" b="1" smtClean="0"/>
              <a:t>”</a:t>
            </a:r>
            <a:endParaRPr 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2535205" y="1797379"/>
            <a:ext cx="495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 smtClean="0"/>
              <a:t>Ernawati</a:t>
            </a:r>
            <a:r>
              <a:rPr lang="en-US" sz="2800" b="1" smtClean="0"/>
              <a:t> 2016</a:t>
            </a:r>
            <a:endParaRPr lang="en-US" sz="2800" b="1"/>
          </a:p>
        </p:txBody>
      </p:sp>
      <p:sp>
        <p:nvSpPr>
          <p:cNvPr id="4" name="TextBox 3"/>
          <p:cNvSpPr txBox="1"/>
          <p:nvPr/>
        </p:nvSpPr>
        <p:spPr>
          <a:xfrm>
            <a:off x="2535205" y="3295209"/>
            <a:ext cx="8093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Algoritme</a:t>
            </a:r>
            <a:r>
              <a:rPr lang="en-US" sz="24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>
                <a:latin typeface="Segoe UI Semibold" panose="020B0702040204020203" pitchFamily="34" charset="0"/>
                <a:cs typeface="Segoe UI Semibold" panose="020B0702040204020203" pitchFamily="34" charset="0"/>
              </a:rPr>
              <a:t>decision tree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menunjukkan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bahwa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yang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kinerja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bagus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dibanding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algoritme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k-Nearest Neighbor (KNN)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karena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akurasi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lebih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besar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yaitu</a:t>
            </a:r>
            <a:r>
              <a:rPr lang="en-US" sz="24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sebesar</a:t>
            </a:r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 90%.</a:t>
            </a:r>
            <a:r>
              <a:rPr lang="en-US" sz="240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5901" y="347879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Latar</a:t>
            </a:r>
            <a:r>
              <a:rPr lang="en-US" sz="4000" b="1" smtClean="0">
                <a:solidFill>
                  <a:schemeClr val="accent2"/>
                </a:solidFill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</a:rPr>
              <a:t>Belakang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8</a:t>
            </a:fld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26891" y="58933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 rot="7766962">
            <a:off x="600790" y="1893337"/>
            <a:ext cx="2805557" cy="2712717"/>
          </a:xfrm>
          <a:prstGeom prst="teardrop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3033340">
            <a:off x="526519" y="1879153"/>
            <a:ext cx="3018707" cy="2809684"/>
          </a:xfrm>
          <a:prstGeom prst="teardrop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775901" y="347879"/>
            <a:ext cx="5677504" cy="6847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err="1" smtClean="0">
                <a:solidFill>
                  <a:schemeClr val="accent2"/>
                </a:solidFill>
              </a:rPr>
              <a:t>Latar</a:t>
            </a:r>
            <a:r>
              <a:rPr lang="en-US" sz="4000" b="1" smtClean="0">
                <a:solidFill>
                  <a:schemeClr val="accent2"/>
                </a:solidFill>
              </a:rPr>
              <a:t> </a:t>
            </a:r>
            <a:r>
              <a:rPr lang="en-US" sz="4000" b="1" err="1" smtClean="0">
                <a:solidFill>
                  <a:schemeClr val="accent2"/>
                </a:solidFill>
              </a:rPr>
              <a:t>Belakang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485" y="1202326"/>
            <a:ext cx="576306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tx1"/>
                </a:solidFill>
              </a:rPr>
              <a:t>Analisis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Membuat</a:t>
            </a:r>
            <a:r>
              <a:rPr lang="en-US" sz="2400" smtClean="0">
                <a:solidFill>
                  <a:schemeClr val="tx1"/>
                </a:solidFill>
              </a:rPr>
              <a:t> Model </a:t>
            </a:r>
            <a:r>
              <a:rPr lang="en-US" sz="2400" err="1" smtClean="0">
                <a:solidFill>
                  <a:schemeClr val="tx1"/>
                </a:solidFill>
              </a:rPr>
              <a:t>Prediksi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Pencapaian</a:t>
            </a:r>
            <a:r>
              <a:rPr lang="en-US" sz="2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Akademik</a:t>
            </a:r>
            <a:r>
              <a:rPr lang="en-US" sz="2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Mahasiswa</a:t>
            </a:r>
            <a:r>
              <a:rPr lang="en-US" sz="2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Ilmu</a:t>
            </a:r>
            <a:r>
              <a:rPr lang="en-US" sz="2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Komputer</a:t>
            </a:r>
            <a:r>
              <a:rPr lang="en-US" sz="24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 IPB </a:t>
            </a:r>
            <a:r>
              <a:rPr lang="en-US" sz="2400" err="1" smtClean="0">
                <a:solidFill>
                  <a:schemeClr val="tx1"/>
                </a:solidFill>
              </a:rPr>
              <a:t>dengan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pohon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keputusan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menggunakan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algoritme</a:t>
            </a:r>
            <a:r>
              <a:rPr lang="en-US" sz="2400" smtClean="0">
                <a:solidFill>
                  <a:schemeClr val="tx1"/>
                </a:solidFill>
              </a:rPr>
              <a:t> C5.0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8192" y="3414153"/>
            <a:ext cx="5441472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err="1" smtClean="0"/>
              <a:t>Penelitian</a:t>
            </a:r>
            <a:r>
              <a:rPr lang="en-US" sz="2400" smtClean="0"/>
              <a:t> </a:t>
            </a:r>
            <a:r>
              <a:rPr lang="en-US" sz="2400" err="1" smtClean="0"/>
              <a:t>ini</a:t>
            </a:r>
            <a:r>
              <a:rPr lang="en-US" sz="2400" smtClean="0"/>
              <a:t> </a:t>
            </a:r>
            <a:r>
              <a:rPr lang="en-US" sz="2400" err="1" smtClean="0"/>
              <a:t>diharapkan</a:t>
            </a:r>
            <a:r>
              <a:rPr lang="en-US" sz="2400" smtClean="0"/>
              <a:t> </a:t>
            </a:r>
            <a:r>
              <a:rPr lang="en-US" sz="2400" err="1" smtClean="0"/>
              <a:t>dapat</a:t>
            </a:r>
            <a:r>
              <a:rPr lang="en-US" sz="2400" smtClean="0"/>
              <a:t> </a:t>
            </a:r>
            <a:r>
              <a:rPr lang="en-US" sz="2400" err="1" smtClean="0"/>
              <a:t>mengetahui</a:t>
            </a:r>
            <a:r>
              <a:rPr lang="en-US" sz="2400" smtClean="0"/>
              <a:t> Mata </a:t>
            </a:r>
            <a:r>
              <a:rPr lang="en-US" sz="2400" err="1" smtClean="0"/>
              <a:t>kuliah</a:t>
            </a:r>
            <a:r>
              <a:rPr lang="en-US" sz="2400" smtClean="0"/>
              <a:t> Mayor </a:t>
            </a:r>
            <a:r>
              <a:rPr lang="en-US" sz="2400" err="1" smtClean="0"/>
              <a:t>dan</a:t>
            </a:r>
            <a:r>
              <a:rPr lang="en-US" sz="2400" smtClean="0"/>
              <a:t> </a:t>
            </a:r>
            <a:r>
              <a:rPr lang="en-US" sz="2400" err="1" smtClean="0"/>
              <a:t>Interdep</a:t>
            </a:r>
            <a:r>
              <a:rPr lang="en-US" sz="2400" smtClean="0"/>
              <a:t> yang </a:t>
            </a:r>
            <a:r>
              <a:rPr lang="en-US" sz="2400" err="1" smtClean="0"/>
              <a:t>sangat</a:t>
            </a:r>
            <a:r>
              <a:rPr lang="en-US" sz="2400" smtClean="0"/>
              <a:t> </a:t>
            </a:r>
            <a:r>
              <a:rPr lang="en-US" sz="2400" err="1" smtClean="0"/>
              <a:t>berpengaruh</a:t>
            </a:r>
            <a:r>
              <a:rPr lang="en-US" sz="2400" smtClean="0"/>
              <a:t> </a:t>
            </a:r>
            <a:r>
              <a:rPr lang="en-US" sz="2400" err="1" smtClean="0"/>
              <a:t>terhadap</a:t>
            </a:r>
            <a:r>
              <a:rPr lang="en-US" sz="2400" smtClean="0"/>
              <a:t> </a:t>
            </a:r>
            <a:r>
              <a:rPr lang="en-US" sz="2400" err="1" smtClean="0"/>
              <a:t>keberhasilan</a:t>
            </a:r>
            <a:r>
              <a:rPr lang="en-US" sz="2400" smtClean="0"/>
              <a:t> </a:t>
            </a:r>
            <a:r>
              <a:rPr lang="en-US" sz="2400" err="1" smtClean="0"/>
              <a:t>Mahasiswa</a:t>
            </a:r>
            <a:endParaRPr lang="en-US" sz="2400" i="1"/>
          </a:p>
        </p:txBody>
      </p:sp>
      <p:sp>
        <p:nvSpPr>
          <p:cNvPr id="7" name="Teardrop 6"/>
          <p:cNvSpPr/>
          <p:nvPr/>
        </p:nvSpPr>
        <p:spPr>
          <a:xfrm rot="1124850">
            <a:off x="694586" y="1938669"/>
            <a:ext cx="3018707" cy="280968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4" y="1960827"/>
            <a:ext cx="2745340" cy="2745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2240704" y="5230532"/>
            <a:ext cx="544147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tx1"/>
                </a:solidFill>
              </a:rPr>
              <a:t>Penelitian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ini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juga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diharapkan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mengetahui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hubungan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korelasi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antar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mata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err="1" smtClean="0">
                <a:solidFill>
                  <a:schemeClr val="tx1"/>
                </a:solidFill>
              </a:rPr>
              <a:t>kuliah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CCA-00EB-433B-9EAF-A0033E062C33}" type="slidenum">
              <a:rPr lang="en-US" smtClean="0"/>
              <a:t>9</a:t>
            </a:fld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11096785" y="5768404"/>
            <a:ext cx="773119" cy="773119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26891" y="5893353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1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 animBg="1"/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24631</TotalTime>
  <Words>3423</Words>
  <Application>Microsoft Office PowerPoint</Application>
  <PresentationFormat>Widescreen</PresentationFormat>
  <Paragraphs>1553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NimbusRomNo9L-Regu</vt:lpstr>
      <vt:lpstr>NimbusRomNo9L-ReguItal</vt:lpstr>
      <vt:lpstr>Segoe UI</vt:lpstr>
      <vt:lpstr>Segoe UI </vt:lpstr>
      <vt:lpstr>Segoe UI Black</vt:lpstr>
      <vt:lpstr>Segoe UI Light</vt:lpstr>
      <vt:lpstr>Segoe UI Semibold</vt:lpstr>
      <vt:lpstr>Segoe UI Semilight</vt:lpstr>
      <vt:lpstr>Times New Roman</vt:lpstr>
      <vt:lpstr>Wingdings</vt:lpstr>
      <vt:lpstr>Wingdings 3</vt:lpstr>
      <vt:lpstr>Office Theme</vt:lpstr>
      <vt:lpstr>Custom Design</vt:lpstr>
      <vt:lpstr>Model Prediksi Capaian Akademik Mahasiswa Program Sarjana Ilmu Komputer IPB dengan Algoritme C5.0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Prediksi Keberhasilan Mahasiswa Ilmu Komputer IPB Pada Tingkat II dengan Decision Tree C4.5</dc:title>
  <dc:creator>ilham tri mulyawan</dc:creator>
  <cp:lastModifiedBy>ilham tri mulyawan</cp:lastModifiedBy>
  <cp:revision>286</cp:revision>
  <cp:lastPrinted>2016-08-22T23:44:54Z</cp:lastPrinted>
  <dcterms:created xsi:type="dcterms:W3CDTF">2016-08-18T04:30:13Z</dcterms:created>
  <dcterms:modified xsi:type="dcterms:W3CDTF">2017-05-18T11:39:22Z</dcterms:modified>
</cp:coreProperties>
</file>