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30"/>
  </p:notesMasterIdLst>
  <p:sldIdLst>
    <p:sldId id="256" r:id="rId2"/>
    <p:sldId id="272" r:id="rId3"/>
    <p:sldId id="273" r:id="rId4"/>
    <p:sldId id="275" r:id="rId5"/>
    <p:sldId id="301" r:id="rId6"/>
    <p:sldId id="274" r:id="rId7"/>
    <p:sldId id="276" r:id="rId8"/>
    <p:sldId id="285" r:id="rId9"/>
    <p:sldId id="286" r:id="rId10"/>
    <p:sldId id="300" r:id="rId11"/>
    <p:sldId id="302" r:id="rId12"/>
    <p:sldId id="279" r:id="rId13"/>
    <p:sldId id="280" r:id="rId14"/>
    <p:sldId id="303" r:id="rId15"/>
    <p:sldId id="304" r:id="rId16"/>
    <p:sldId id="281" r:id="rId17"/>
    <p:sldId id="282" r:id="rId18"/>
    <p:sldId id="283" r:id="rId19"/>
    <p:sldId id="284" r:id="rId20"/>
    <p:sldId id="289" r:id="rId21"/>
    <p:sldId id="290" r:id="rId22"/>
    <p:sldId id="293" r:id="rId23"/>
    <p:sldId id="294" r:id="rId24"/>
    <p:sldId id="291" r:id="rId25"/>
    <p:sldId id="295" r:id="rId26"/>
    <p:sldId id="298" r:id="rId27"/>
    <p:sldId id="297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86604" autoAdjust="0"/>
  </p:normalViewPr>
  <p:slideViewPr>
    <p:cSldViewPr snapToGrid="0">
      <p:cViewPr varScale="1">
        <p:scale>
          <a:sx n="101" d="100"/>
          <a:sy n="101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054E-CE91-45DC-B3C4-F9AB709CB83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1BE2F-AB45-4EE7-80A3-898533C7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from http://www.jeannicholashould.com/tidy-data-in-python.html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BE2F-AB45-4EE7-80A3-898533C736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from http://www.jeannicholashould.com/tidy-data-in-python.html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BE2F-AB45-4EE7-80A3-898533C736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0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BE2F-AB45-4EE7-80A3-898533C736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BE2F-AB45-4EE7-80A3-898533C736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https://www.monogrambio.com/hiv-tests/phenotype-assays/phenosense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1BE2F-AB45-4EE7-80A3-898533C736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20751" r="59490" b="46625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1" y="990600"/>
            <a:ext cx="9144000" cy="518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" y="6176962"/>
            <a:ext cx="9144000" cy="681038"/>
          </a:xfrm>
          <a:prstGeom prst="rect">
            <a:avLst/>
          </a:prstGeom>
          <a:solidFill>
            <a:srgbClr val="981E32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981E32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059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989"/>
            <a:ext cx="7886700" cy="5006974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1C19-7029-41F4-9D8F-DA09027CD0E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7" y="5405437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18C6-721B-491B-B789-99AE6D1067C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1E6A-D11E-4391-A75B-7048E8E17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ivdb.stanford.edu/pages/genopheno.datase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20751" r="59490" b="46625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533" y="923925"/>
            <a:ext cx="7086600" cy="1702160"/>
          </a:xfrm>
        </p:spPr>
        <p:txBody>
          <a:bodyPr>
            <a:normAutofit/>
          </a:bodyPr>
          <a:lstStyle/>
          <a:p>
            <a:r>
              <a:rPr lang="en-US"/>
              <a:t>Introduction to Computing for Data Science</a:t>
            </a:r>
            <a:br>
              <a:rPr lang="en-US"/>
            </a:br>
            <a:endParaRPr lang="en-US" sz="1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 15</a:t>
            </a:r>
          </a:p>
          <a:p>
            <a:r>
              <a:rPr lang="en-US" dirty="0"/>
              <a:t>02/27/2018</a:t>
            </a:r>
          </a:p>
          <a:p>
            <a:endParaRPr lang="en-US" dirty="0"/>
          </a:p>
          <a:p>
            <a:r>
              <a:rPr lang="en-US" dirty="0" err="1"/>
              <a:t>Hort</a:t>
            </a:r>
            <a:r>
              <a:rPr lang="en-US" dirty="0"/>
              <a:t> 503-01  Spring 2018</a:t>
            </a:r>
          </a:p>
        </p:txBody>
      </p:sp>
    </p:spTree>
    <p:extLst>
      <p:ext uri="{BB962C8B-B14F-4D97-AF65-F5344CB8AC3E}">
        <p14:creationId xmlns:p14="http://schemas.microsoft.com/office/powerpoint/2010/main" val="305166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69D5-762D-4906-825D-327FE79E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EED0-82B4-4CE3-82F3-BCC9DAC5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9989"/>
            <a:ext cx="8414866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line was in the Tidy Tutorial: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['date']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date.entered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 +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pd.to_timedelta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['week'], unit='w') –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(weeks=1)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does it do?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5805D-B6D0-4FBD-9095-340CB582B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87547"/>
              </p:ext>
            </p:extLst>
          </p:nvPr>
        </p:nvGraphicFramePr>
        <p:xfrm>
          <a:off x="311500" y="4842191"/>
          <a:ext cx="8732016" cy="1691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902125773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768562281"/>
                    </a:ext>
                  </a:extLst>
                </a:gridCol>
                <a:gridCol w="2260880">
                  <a:extLst>
                    <a:ext uri="{9D8B030D-6E8A-4147-A177-3AD203B41FA5}">
                      <a16:colId xmlns:a16="http://schemas.microsoft.com/office/drawing/2014/main" val="965199291"/>
                    </a:ext>
                  </a:extLst>
                </a:gridCol>
                <a:gridCol w="542611">
                  <a:extLst>
                    <a:ext uri="{9D8B030D-6E8A-4147-A177-3AD203B41FA5}">
                      <a16:colId xmlns:a16="http://schemas.microsoft.com/office/drawing/2014/main" val="2133450297"/>
                    </a:ext>
                  </a:extLst>
                </a:gridCol>
                <a:gridCol w="594027">
                  <a:extLst>
                    <a:ext uri="{9D8B030D-6E8A-4147-A177-3AD203B41FA5}">
                      <a16:colId xmlns:a16="http://schemas.microsoft.com/office/drawing/2014/main" val="4208661361"/>
                    </a:ext>
                  </a:extLst>
                </a:gridCol>
                <a:gridCol w="1147917">
                  <a:extLst>
                    <a:ext uri="{9D8B030D-6E8A-4147-A177-3AD203B41FA5}">
                      <a16:colId xmlns:a16="http://schemas.microsoft.com/office/drawing/2014/main" val="2228639803"/>
                    </a:ext>
                  </a:extLst>
                </a:gridCol>
                <a:gridCol w="1089050">
                  <a:extLst>
                    <a:ext uri="{9D8B030D-6E8A-4147-A177-3AD203B41FA5}">
                      <a16:colId xmlns:a16="http://schemas.microsoft.com/office/drawing/2014/main" val="2199001515"/>
                    </a:ext>
                  </a:extLst>
                </a:gridCol>
                <a:gridCol w="598486">
                  <a:extLst>
                    <a:ext uri="{9D8B030D-6E8A-4147-A177-3AD203B41FA5}">
                      <a16:colId xmlns:a16="http://schemas.microsoft.com/office/drawing/2014/main" val="3470877134"/>
                    </a:ext>
                  </a:extLst>
                </a:gridCol>
                <a:gridCol w="539617">
                  <a:extLst>
                    <a:ext uri="{9D8B030D-6E8A-4147-A177-3AD203B41FA5}">
                      <a16:colId xmlns:a16="http://schemas.microsoft.com/office/drawing/2014/main" val="2283451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year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artist.inverted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track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time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genre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date.entered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date.peaked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week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rank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6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Destiny's 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Independent Women Part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3:38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2000-09-23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2000-11-18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38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Santana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Maria, 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4:18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2000-02-12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2000-04-08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1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Savage Garden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I Knew I Loved 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4:07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1999-10-23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2000-01-29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Madonna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2000-08-12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2000-09-16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70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81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69D5-762D-4906-825D-327FE79E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EED0-82B4-4CE3-82F3-BCC9DAC5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9989"/>
            <a:ext cx="8414866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line was in the Tidy Tutorial: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['date']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date.entered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 +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pd.to_timedelta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['week'], unit='w') –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pd.DateOffset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(weeks=1)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does it do?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981E32"/>
                </a:solidFill>
              </a:rPr>
              <a:t>Dates are stored as “timestamps” (e.g. 1519720860 = 2/27/2018). The date functions make it easy to work with these numeric values.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981E32"/>
                </a:solidFill>
              </a:rPr>
              <a:t>pd.to_datetime</a:t>
            </a:r>
            <a:r>
              <a:rPr lang="en-US" dirty="0">
                <a:solidFill>
                  <a:srgbClr val="981E32"/>
                </a:solidFill>
              </a:rPr>
              <a:t>: converts a given argument to a datetime object.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981E32"/>
                </a:solidFill>
              </a:rPr>
              <a:t>pd.to_timedelta</a:t>
            </a:r>
            <a:r>
              <a:rPr lang="en-US" dirty="0">
                <a:solidFill>
                  <a:srgbClr val="981E32"/>
                </a:solidFill>
              </a:rPr>
              <a:t>:  difference in time in specific unites (e.g. days, weeks, years, </a:t>
            </a:r>
            <a:r>
              <a:rPr lang="en-US" dirty="0" err="1">
                <a:solidFill>
                  <a:srgbClr val="981E32"/>
                </a:solidFill>
              </a:rPr>
              <a:t>etc</a:t>
            </a:r>
            <a:r>
              <a:rPr lang="en-US" dirty="0">
                <a:solidFill>
                  <a:srgbClr val="981E32"/>
                </a:solidFill>
              </a:rPr>
              <a:t>).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981E32"/>
                </a:solidFill>
              </a:rPr>
              <a:t>pd.DateOffset</a:t>
            </a:r>
            <a:r>
              <a:rPr lang="en-US" dirty="0">
                <a:solidFill>
                  <a:srgbClr val="981E32"/>
                </a:solidFill>
              </a:rPr>
              <a:t>: used to add/subtract an offset from a given datetime object.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5805D-B6D0-4FBD-9095-340CB582B4D0}"/>
              </a:ext>
            </a:extLst>
          </p:cNvPr>
          <p:cNvGraphicFramePr>
            <a:graphicFrameLocks noGrp="1"/>
          </p:cNvGraphicFramePr>
          <p:nvPr/>
        </p:nvGraphicFramePr>
        <p:xfrm>
          <a:off x="311500" y="4842191"/>
          <a:ext cx="8732016" cy="1691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902125773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768562281"/>
                    </a:ext>
                  </a:extLst>
                </a:gridCol>
                <a:gridCol w="2260880">
                  <a:extLst>
                    <a:ext uri="{9D8B030D-6E8A-4147-A177-3AD203B41FA5}">
                      <a16:colId xmlns:a16="http://schemas.microsoft.com/office/drawing/2014/main" val="965199291"/>
                    </a:ext>
                  </a:extLst>
                </a:gridCol>
                <a:gridCol w="542611">
                  <a:extLst>
                    <a:ext uri="{9D8B030D-6E8A-4147-A177-3AD203B41FA5}">
                      <a16:colId xmlns:a16="http://schemas.microsoft.com/office/drawing/2014/main" val="2133450297"/>
                    </a:ext>
                  </a:extLst>
                </a:gridCol>
                <a:gridCol w="594027">
                  <a:extLst>
                    <a:ext uri="{9D8B030D-6E8A-4147-A177-3AD203B41FA5}">
                      <a16:colId xmlns:a16="http://schemas.microsoft.com/office/drawing/2014/main" val="4208661361"/>
                    </a:ext>
                  </a:extLst>
                </a:gridCol>
                <a:gridCol w="1147917">
                  <a:extLst>
                    <a:ext uri="{9D8B030D-6E8A-4147-A177-3AD203B41FA5}">
                      <a16:colId xmlns:a16="http://schemas.microsoft.com/office/drawing/2014/main" val="2228639803"/>
                    </a:ext>
                  </a:extLst>
                </a:gridCol>
                <a:gridCol w="1089050">
                  <a:extLst>
                    <a:ext uri="{9D8B030D-6E8A-4147-A177-3AD203B41FA5}">
                      <a16:colId xmlns:a16="http://schemas.microsoft.com/office/drawing/2014/main" val="2199001515"/>
                    </a:ext>
                  </a:extLst>
                </a:gridCol>
                <a:gridCol w="598486">
                  <a:extLst>
                    <a:ext uri="{9D8B030D-6E8A-4147-A177-3AD203B41FA5}">
                      <a16:colId xmlns:a16="http://schemas.microsoft.com/office/drawing/2014/main" val="3470877134"/>
                    </a:ext>
                  </a:extLst>
                </a:gridCol>
                <a:gridCol w="539617">
                  <a:extLst>
                    <a:ext uri="{9D8B030D-6E8A-4147-A177-3AD203B41FA5}">
                      <a16:colId xmlns:a16="http://schemas.microsoft.com/office/drawing/2014/main" val="2283451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year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artist.inverted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track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time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genre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date.entered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date.peaked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week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rank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6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Destiny's 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Independent Women Part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3:38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2000-09-23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2000-11-18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38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Santana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Maria, 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4:18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2000-02-12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2000-04-08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1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Savage Garden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I Knew I Loved 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4:07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1999-10-23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2000-01-29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Madonna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2000-08-12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2000-09-16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70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0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A44C-C382-4F7B-B029-68D0FB33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880E7-DDED-43E7-9597-700A4FD08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" t="31642" r="6828" b="5672"/>
          <a:stretch/>
        </p:blipFill>
        <p:spPr>
          <a:xfrm>
            <a:off x="0" y="1197285"/>
            <a:ext cx="8910008" cy="5121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E46EA-2B8C-4099-92CC-8F4915B77607}"/>
              </a:ext>
            </a:extLst>
          </p:cNvPr>
          <p:cNvSpPr txBox="1"/>
          <p:nvPr/>
        </p:nvSpPr>
        <p:spPr>
          <a:xfrm>
            <a:off x="5082800" y="1816330"/>
            <a:ext cx="369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81E32"/>
                </a:solidFill>
              </a:rPr>
              <a:t>Why do this?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4DED2-9F3F-4447-9CF4-9B46D5AC89D7}"/>
              </a:ext>
            </a:extLst>
          </p:cNvPr>
          <p:cNvCxnSpPr/>
          <p:nvPr/>
        </p:nvCxnSpPr>
        <p:spPr>
          <a:xfrm flipH="1">
            <a:off x="4230806" y="2129051"/>
            <a:ext cx="777922" cy="0"/>
          </a:xfrm>
          <a:prstGeom prst="straightConnector1">
            <a:avLst/>
          </a:prstGeom>
          <a:ln w="25400">
            <a:solidFill>
              <a:srgbClr val="981E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7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A44C-C382-4F7B-B029-68D0FB33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880E7-DDED-43E7-9597-700A4FD08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" t="31642" r="6828" b="5672"/>
          <a:stretch/>
        </p:blipFill>
        <p:spPr>
          <a:xfrm>
            <a:off x="0" y="1197285"/>
            <a:ext cx="8910008" cy="5121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E46EA-2B8C-4099-92CC-8F4915B77607}"/>
              </a:ext>
            </a:extLst>
          </p:cNvPr>
          <p:cNvSpPr txBox="1"/>
          <p:nvPr/>
        </p:nvSpPr>
        <p:spPr>
          <a:xfrm>
            <a:off x="5082800" y="1816330"/>
            <a:ext cx="3827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81E32"/>
                </a:solidFill>
              </a:rPr>
              <a:t>Why do this?</a:t>
            </a:r>
          </a:p>
          <a:p>
            <a:r>
              <a:rPr lang="en-US" sz="1600" dirty="0">
                <a:solidFill>
                  <a:srgbClr val="981E32"/>
                </a:solidFill>
              </a:rPr>
              <a:t>It adds a unique “key” for each record which is useful when “normalizing” a table.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4DED2-9F3F-4447-9CF4-9B46D5AC89D7}"/>
              </a:ext>
            </a:extLst>
          </p:cNvPr>
          <p:cNvCxnSpPr/>
          <p:nvPr/>
        </p:nvCxnSpPr>
        <p:spPr>
          <a:xfrm flipH="1">
            <a:off x="4230806" y="2129051"/>
            <a:ext cx="777922" cy="0"/>
          </a:xfrm>
          <a:prstGeom prst="straightConnector1">
            <a:avLst/>
          </a:prstGeom>
          <a:ln w="25400">
            <a:solidFill>
              <a:srgbClr val="981E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0C596711-E52F-4FB0-8845-568928ACF9C7}"/>
              </a:ext>
            </a:extLst>
          </p:cNvPr>
          <p:cNvSpPr/>
          <p:nvPr/>
        </p:nvSpPr>
        <p:spPr>
          <a:xfrm rot="1155965" flipH="1" flipV="1">
            <a:off x="-1094762" y="808590"/>
            <a:ext cx="9337687" cy="1658458"/>
          </a:xfrm>
          <a:prstGeom prst="arc">
            <a:avLst>
              <a:gd name="adj1" fmla="val 10753562"/>
              <a:gd name="adj2" fmla="val 18070714"/>
            </a:avLst>
          </a:prstGeom>
          <a:ln w="25400">
            <a:solidFill>
              <a:srgbClr val="981E3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29B-936F-49BC-B43F-BDAC5E68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14C-FB9F-4156-9B56-7158A0C2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data normalization?</a:t>
            </a:r>
          </a:p>
          <a:p>
            <a:pPr marL="342900" lvl="1" indent="0">
              <a:buNone/>
            </a:pPr>
            <a:r>
              <a:rPr lang="en-US" dirty="0"/>
              <a:t>The dataset below meets the requirements of Tidy, expect that there is a lot of duplication.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3AE8B-FC9E-4C4C-8915-ED61EED91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25" t="15461" r="13517" b="13534"/>
          <a:stretch/>
        </p:blipFill>
        <p:spPr>
          <a:xfrm>
            <a:off x="914398" y="2281620"/>
            <a:ext cx="6561575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29B-936F-49BC-B43F-BDAC5E68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C14C-FB9F-4156-9B56-7158A0C2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data normalization?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981E32"/>
                </a:solidFill>
              </a:rPr>
              <a:t>“breaking” into separate tables to remove duplicate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33079-258C-416F-8443-1B669BF65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17895" r="35653" b="9476"/>
          <a:stretch/>
        </p:blipFill>
        <p:spPr>
          <a:xfrm>
            <a:off x="628650" y="1848897"/>
            <a:ext cx="4626639" cy="3597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79350-4BC7-4FB8-9D55-8795E1A0A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87" t="17895" r="11209" b="9476"/>
          <a:stretch/>
        </p:blipFill>
        <p:spPr>
          <a:xfrm>
            <a:off x="6139543" y="1848897"/>
            <a:ext cx="2194938" cy="3597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A9AB6-C533-4022-8613-BB43B337E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89222" r="11209" b="-1"/>
          <a:stretch/>
        </p:blipFill>
        <p:spPr>
          <a:xfrm>
            <a:off x="1141115" y="5472130"/>
            <a:ext cx="6861770" cy="5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EAE6-E58D-4745-9682-DAA6DD00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134C-E27B-41AB-B768-58F18D5D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line of code was used to break apart the text in the column containing sec and age in the Tuberculosis data. 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sex_and_age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str.extract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("(\D)(\d+)(\d{2})", expand=False)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it do?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7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EAE6-E58D-4745-9682-DAA6DD00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134C-E27B-41AB-B768-58F18D5D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line of code was used to break apart the text in the column containing sec and age in the Tuberculosis data. 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sex_and_age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str.extract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("(\D)(\d+)(\d{2})", expand=False)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does it do?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It uses regular expressions to break apart the string.  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We will learn more about regular expressions in a few weeks!</a:t>
            </a:r>
          </a:p>
          <a:p>
            <a:pPr marL="0" indent="0">
              <a:buNone/>
            </a:pP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If you didn’t understand it, that’s okay.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5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0C9A-9C7E-4D64-85B9-765FF8A1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F9BC-3885-47B4-BF35-97F1439A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559"/>
            <a:ext cx="7886700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FYI:  Mistake in Tidy Tutorial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(ascending=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=["country", "year", "sex", "age"])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Newest updates to Pandas requires some changes.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1400" b="1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(ascending=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US" sz="1400" b="1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=["country", "year", "sex", "age"])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81E32"/>
              </a:solidFill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981E32"/>
                </a:solidFill>
                <a:cs typeface="Courier New" panose="02070309020205020404" pitchFamily="49" charset="0"/>
              </a:rPr>
              <a:t>Great figuring this out!</a:t>
            </a:r>
          </a:p>
          <a:p>
            <a:pPr marL="0" indent="0" algn="ctr">
              <a:buNone/>
            </a:pPr>
            <a:endParaRPr lang="en-US" dirty="0">
              <a:solidFill>
                <a:srgbClr val="981E32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2765-7B83-4722-A21B-CC5AF3F8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9619-D38E-433F-B680-126DA2D4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69989"/>
            <a:ext cx="8213899" cy="4889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Download the </a:t>
            </a:r>
            <a:r>
              <a:rPr lang="en-US" b="1" dirty="0"/>
              <a:t>PI_DataSet.txt </a:t>
            </a:r>
            <a:r>
              <a:rPr lang="en-US" dirty="0"/>
              <a:t>file from this website: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https://hivdb.stanford.edu/pages/genopheno.dataset.html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Note: Choose the file labeled “10935 phenotype results from 1808 isolates”</a:t>
            </a:r>
          </a:p>
          <a:p>
            <a:pPr marL="0" indent="0">
              <a:buNone/>
            </a:pPr>
            <a:r>
              <a:rPr lang="en-US" dirty="0"/>
              <a:t>Meaning of data columns:</a:t>
            </a:r>
          </a:p>
          <a:p>
            <a:pPr lvl="1"/>
            <a:r>
              <a:rPr lang="en-US" dirty="0" err="1"/>
              <a:t>SeqID</a:t>
            </a:r>
            <a:r>
              <a:rPr lang="en-US" dirty="0"/>
              <a:t>:  a numeric identifier for a unique HIV isolate protease sequence.  </a:t>
            </a:r>
            <a:r>
              <a:rPr lang="en-US" i="1" dirty="0"/>
              <a:t>Note</a:t>
            </a:r>
            <a:r>
              <a:rPr lang="en-US" dirty="0"/>
              <a:t>: disruption of the protease inhibits HIV’s ability to reproduce.</a:t>
            </a:r>
          </a:p>
          <a:p>
            <a:pPr lvl="1"/>
            <a:r>
              <a:rPr lang="en-US" dirty="0"/>
              <a:t>First 8 columns are identifiers for unique protease inhibitor class drugs.  </a:t>
            </a:r>
          </a:p>
          <a:p>
            <a:pPr lvl="2"/>
            <a:r>
              <a:rPr lang="en-US" dirty="0"/>
              <a:t>The values in these columns are the fold resistance over wild type (susceptible to all drugs).</a:t>
            </a:r>
          </a:p>
          <a:p>
            <a:pPr lvl="2"/>
            <a:r>
              <a:rPr lang="en-US" dirty="0"/>
              <a:t>Fold change is the ratio of the drug concentration needed to inhibit the isolate.</a:t>
            </a:r>
          </a:p>
          <a:p>
            <a:pPr lvl="1"/>
            <a:r>
              <a:rPr lang="en-US" dirty="0"/>
              <a:t>The latter columns, with P as a prefix, are the positions of the amino acids in the protease. </a:t>
            </a:r>
          </a:p>
          <a:p>
            <a:pPr lvl="2"/>
            <a:r>
              <a:rPr lang="en-US" dirty="0"/>
              <a:t>'-' indicates consensus.</a:t>
            </a:r>
          </a:p>
          <a:p>
            <a:pPr lvl="2"/>
            <a:r>
              <a:rPr lang="en-US" dirty="0"/>
              <a:t>'.' indicates no sequence.</a:t>
            </a:r>
          </a:p>
          <a:p>
            <a:pPr lvl="2"/>
            <a:r>
              <a:rPr lang="en-US" dirty="0"/>
              <a:t>'#' indicates an insertion. </a:t>
            </a:r>
          </a:p>
          <a:p>
            <a:pPr lvl="2"/>
            <a:r>
              <a:rPr lang="en-US" dirty="0"/>
              <a:t>'~' indicates a deletion;.</a:t>
            </a:r>
          </a:p>
          <a:p>
            <a:pPr lvl="2"/>
            <a:r>
              <a:rPr lang="en-US" dirty="0"/>
              <a:t>'*' indicates a stop codon</a:t>
            </a:r>
          </a:p>
          <a:p>
            <a:pPr lvl="2"/>
            <a:r>
              <a:rPr lang="en-US" dirty="0"/>
              <a:t>a letter indicates one letter Amino Acid substitution. </a:t>
            </a:r>
          </a:p>
          <a:p>
            <a:pPr lvl="2"/>
            <a:r>
              <a:rPr lang="en-US" dirty="0"/>
              <a:t>two and more amino acid codes indicates a mixture. </a:t>
            </a:r>
          </a:p>
        </p:txBody>
      </p:sp>
    </p:spTree>
    <p:extLst>
      <p:ext uri="{BB962C8B-B14F-4D97-AF65-F5344CB8AC3E}">
        <p14:creationId xmlns:p14="http://schemas.microsoft.com/office/powerpoint/2010/main" val="38907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clems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lemson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Image result for BY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wsu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wsu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3FB300-49D6-49CE-97B2-4F55FCC2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0634"/>
            <a:ext cx="7886700" cy="3407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Now is the time to ask any questions you may have had concerning the first lesson and assignment.</a:t>
            </a:r>
          </a:p>
        </p:txBody>
      </p:sp>
    </p:spTree>
    <p:extLst>
      <p:ext uri="{BB962C8B-B14F-4D97-AF65-F5344CB8AC3E}">
        <p14:creationId xmlns:p14="http://schemas.microsoft.com/office/powerpoint/2010/main" val="74023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C7DD-CB02-488A-88F9-925B494E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#1: 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8E9B-E94B-4E99-8C4E-A6349B1B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05" y="1169989"/>
            <a:ext cx="8872695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Tidy this data</a:t>
            </a:r>
          </a:p>
          <a:p>
            <a:pPr marL="0" indent="0">
              <a:buNone/>
            </a:pPr>
            <a:r>
              <a:rPr lang="en-US" dirty="0"/>
              <a:t>What are the variables?  </a:t>
            </a: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/>
              <a:t>What are the observations?   </a:t>
            </a: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/>
              <a:t>What are the values?  </a:t>
            </a: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/>
              <a:t>How many data frames are needed?   </a:t>
            </a: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9201CB-04E3-4AE8-AB38-6263BE7BC3BD}"/>
              </a:ext>
            </a:extLst>
          </p:cNvPr>
          <p:cNvGraphicFramePr>
            <a:graphicFrameLocks noGrp="1"/>
          </p:cNvGraphicFramePr>
          <p:nvPr/>
        </p:nvGraphicFramePr>
        <p:xfrm>
          <a:off x="97176" y="3238987"/>
          <a:ext cx="8949648" cy="24490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4148">
                  <a:extLst>
                    <a:ext uri="{9D8B030D-6E8A-4147-A177-3AD203B41FA5}">
                      <a16:colId xmlns:a16="http://schemas.microsoft.com/office/drawing/2014/main" val="676813450"/>
                    </a:ext>
                  </a:extLst>
                </a:gridCol>
                <a:gridCol w="474784">
                  <a:extLst>
                    <a:ext uri="{9D8B030D-6E8A-4147-A177-3AD203B41FA5}">
                      <a16:colId xmlns:a16="http://schemas.microsoft.com/office/drawing/2014/main" val="3439407979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02157974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9594519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2465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5967569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5508939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10204061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937223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82793275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19550814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57156807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486493535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24409606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6980551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293922744"/>
                    </a:ext>
                  </a:extLst>
                </a:gridCol>
                <a:gridCol w="389955">
                  <a:extLst>
                    <a:ext uri="{9D8B030D-6E8A-4147-A177-3AD203B41FA5}">
                      <a16:colId xmlns:a16="http://schemas.microsoft.com/office/drawing/2014/main" val="1510908779"/>
                    </a:ext>
                  </a:extLst>
                </a:gridCol>
                <a:gridCol w="360238">
                  <a:extLst>
                    <a:ext uri="{9D8B030D-6E8A-4147-A177-3AD203B41FA5}">
                      <a16:colId xmlns:a16="http://schemas.microsoft.com/office/drawing/2014/main" val="1221973260"/>
                    </a:ext>
                  </a:extLst>
                </a:gridCol>
                <a:gridCol w="454686">
                  <a:extLst>
                    <a:ext uri="{9D8B030D-6E8A-4147-A177-3AD203B41FA5}">
                      <a16:colId xmlns:a16="http://schemas.microsoft.com/office/drawing/2014/main" val="2437209208"/>
                    </a:ext>
                  </a:extLst>
                </a:gridCol>
                <a:gridCol w="456281">
                  <a:extLst>
                    <a:ext uri="{9D8B030D-6E8A-4147-A177-3AD203B41FA5}">
                      <a16:colId xmlns:a16="http://schemas.microsoft.com/office/drawing/2014/main" val="280862249"/>
                    </a:ext>
                  </a:extLst>
                </a:gridCol>
              </a:tblGrid>
              <a:tr h="502364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 err="1">
                          <a:effectLst/>
                        </a:rPr>
                        <a:t>SeqID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FPV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ATV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IDV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LPV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NFV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SQV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TPV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DRV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P1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P2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P3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P4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P5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P6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P7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P8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P9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P10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P11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757546145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2996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2.5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16.3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38.6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16.1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2652815435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4387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0.7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1.1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3217040274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4426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35.0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29.0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164.0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3577640620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4432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1.5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1.1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385502062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4482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3.9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20.2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21.6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9.2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27870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85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C7DD-CB02-488A-88F9-925B494E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#1: 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8E9B-E94B-4E99-8C4E-A6349B1B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05" y="1169989"/>
            <a:ext cx="8872695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Tidy this data</a:t>
            </a:r>
          </a:p>
          <a:p>
            <a:pPr marL="0" indent="0">
              <a:buNone/>
            </a:pPr>
            <a:r>
              <a:rPr lang="en-US" dirty="0"/>
              <a:t>What are the variables?  </a:t>
            </a:r>
            <a:r>
              <a:rPr lang="en-US" dirty="0">
                <a:solidFill>
                  <a:srgbClr val="981E32"/>
                </a:solidFill>
              </a:rPr>
              <a:t>1) Drug,  2) Amino acid position</a:t>
            </a:r>
          </a:p>
          <a:p>
            <a:pPr marL="0" indent="0">
              <a:buNone/>
            </a:pPr>
            <a:r>
              <a:rPr lang="en-US" dirty="0"/>
              <a:t>What are the observations?   </a:t>
            </a:r>
            <a:r>
              <a:rPr lang="en-US" dirty="0" err="1">
                <a:solidFill>
                  <a:srgbClr val="981E32"/>
                </a:solidFill>
              </a:rPr>
              <a:t>SeqID</a:t>
            </a: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/>
              <a:t>What are the values?  </a:t>
            </a:r>
            <a:r>
              <a:rPr lang="en-US" dirty="0">
                <a:solidFill>
                  <a:srgbClr val="981E32"/>
                </a:solidFill>
              </a:rPr>
              <a:t>1) Resistance fold-change, 2) Amino acid.</a:t>
            </a:r>
          </a:p>
          <a:p>
            <a:pPr marL="0" indent="0">
              <a:buNone/>
            </a:pPr>
            <a:r>
              <a:rPr lang="en-US" dirty="0"/>
              <a:t>How many data frames are needed?   </a:t>
            </a:r>
            <a:r>
              <a:rPr lang="en-US" dirty="0">
                <a:solidFill>
                  <a:srgbClr val="981E32"/>
                </a:solidFill>
              </a:rPr>
              <a:t>Two: we have two types of values!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9201CB-04E3-4AE8-AB38-6263BE7BC3BD}"/>
              </a:ext>
            </a:extLst>
          </p:cNvPr>
          <p:cNvGraphicFramePr>
            <a:graphicFrameLocks noGrp="1"/>
          </p:cNvGraphicFramePr>
          <p:nvPr/>
        </p:nvGraphicFramePr>
        <p:xfrm>
          <a:off x="97176" y="3238987"/>
          <a:ext cx="8949648" cy="24490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4148">
                  <a:extLst>
                    <a:ext uri="{9D8B030D-6E8A-4147-A177-3AD203B41FA5}">
                      <a16:colId xmlns:a16="http://schemas.microsoft.com/office/drawing/2014/main" val="676813450"/>
                    </a:ext>
                  </a:extLst>
                </a:gridCol>
                <a:gridCol w="474784">
                  <a:extLst>
                    <a:ext uri="{9D8B030D-6E8A-4147-A177-3AD203B41FA5}">
                      <a16:colId xmlns:a16="http://schemas.microsoft.com/office/drawing/2014/main" val="3439407979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02157974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9594519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246594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5967569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5508939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10204061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937223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1282793275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19550814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57156807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486493535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24409606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36980551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293922744"/>
                    </a:ext>
                  </a:extLst>
                </a:gridCol>
                <a:gridCol w="389955">
                  <a:extLst>
                    <a:ext uri="{9D8B030D-6E8A-4147-A177-3AD203B41FA5}">
                      <a16:colId xmlns:a16="http://schemas.microsoft.com/office/drawing/2014/main" val="1510908779"/>
                    </a:ext>
                  </a:extLst>
                </a:gridCol>
                <a:gridCol w="360238">
                  <a:extLst>
                    <a:ext uri="{9D8B030D-6E8A-4147-A177-3AD203B41FA5}">
                      <a16:colId xmlns:a16="http://schemas.microsoft.com/office/drawing/2014/main" val="1221973260"/>
                    </a:ext>
                  </a:extLst>
                </a:gridCol>
                <a:gridCol w="454686">
                  <a:extLst>
                    <a:ext uri="{9D8B030D-6E8A-4147-A177-3AD203B41FA5}">
                      <a16:colId xmlns:a16="http://schemas.microsoft.com/office/drawing/2014/main" val="2437209208"/>
                    </a:ext>
                  </a:extLst>
                </a:gridCol>
                <a:gridCol w="456281">
                  <a:extLst>
                    <a:ext uri="{9D8B030D-6E8A-4147-A177-3AD203B41FA5}">
                      <a16:colId xmlns:a16="http://schemas.microsoft.com/office/drawing/2014/main" val="280862249"/>
                    </a:ext>
                  </a:extLst>
                </a:gridCol>
              </a:tblGrid>
              <a:tr h="502364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 err="1">
                          <a:effectLst/>
                        </a:rPr>
                        <a:t>SeqID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FPV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ATV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IDV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LPV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NFV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SQV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TPV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DRV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P1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P2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P3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P4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P5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P6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P7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P8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P9</a:t>
                      </a:r>
                      <a:endParaRPr lang="en-US" sz="1300" b="1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P10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P11</a:t>
                      </a:r>
                      <a:endParaRPr lang="en-US" sz="1300" b="1" dirty="0">
                        <a:effectLst/>
                      </a:endParaRP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757546145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2996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2.5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16.3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38.6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16.1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2652815435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4387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0.7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1.1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3217040274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4426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35.0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32.0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29.0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164.0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3577640620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4432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1.5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1.1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385502062"/>
                  </a:ext>
                </a:extLst>
              </a:tr>
              <a:tr h="3893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4482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3.9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20.2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21.6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9.2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NaN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89258" marR="89258" marT="44629" marB="4462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89258" marR="89258" marT="44629" marB="44629" anchor="ctr"/>
                </a:tc>
                <a:extLst>
                  <a:ext uri="{0D108BD9-81ED-4DB2-BD59-A6C34878D82A}">
                    <a16:rowId xmlns:a16="http://schemas.microsoft.com/office/drawing/2014/main" val="27870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184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2C89-6E24-4A3E-A904-89DA7A0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5CB6-4A00-46A3-892B-2687BD8E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9989"/>
            <a:ext cx="8872693" cy="5006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Generate a data frame containing a </a:t>
            </a:r>
            <a:r>
              <a:rPr lang="en-US" dirty="0" err="1"/>
              <a:t>Tidy’ed</a:t>
            </a:r>
            <a:r>
              <a:rPr lang="en-US" dirty="0"/>
              <a:t> set of values for amino acid positions which meets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names are ‘</a:t>
            </a:r>
            <a:r>
              <a:rPr lang="en-US" dirty="0" err="1"/>
              <a:t>SeqID</a:t>
            </a:r>
            <a:r>
              <a:rPr lang="en-US" dirty="0"/>
              <a:t>’, ‘</a:t>
            </a:r>
            <a:r>
              <a:rPr lang="en-US" dirty="0" err="1"/>
              <a:t>AA_pos</a:t>
            </a:r>
            <a:r>
              <a:rPr lang="en-US" dirty="0"/>
              <a:t>’ and ‘AA’ for the sequence ID, the amino acid position and the amino acid representation, respectively.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by sequence ID and then by amino acid position,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the row indexes.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97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2C89-6E24-4A3E-A904-89DA7A0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5CB6-4A00-46A3-892B-2687BD8E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169989"/>
            <a:ext cx="8872693" cy="5006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Generate a data frame containing a </a:t>
            </a:r>
            <a:r>
              <a:rPr lang="en-US" dirty="0" err="1"/>
              <a:t>Tidy’ed</a:t>
            </a:r>
            <a:r>
              <a:rPr lang="en-US" dirty="0"/>
              <a:t> set of values for amino acid positions which meets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names are ‘</a:t>
            </a:r>
            <a:r>
              <a:rPr lang="en-US" dirty="0" err="1"/>
              <a:t>SeqID</a:t>
            </a:r>
            <a:r>
              <a:rPr lang="en-US" dirty="0"/>
              <a:t>’, ‘</a:t>
            </a:r>
            <a:r>
              <a:rPr lang="en-US" dirty="0" err="1"/>
              <a:t>AA_pos</a:t>
            </a:r>
            <a:r>
              <a:rPr lang="en-US" dirty="0"/>
              <a:t>’ and ‘AA’ for the sequence ID, the amino acid position and the amino acid representation, respectively.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by sequence ID and then by amino acid position,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the row indexes.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(['FPV', 'ATV', 'IDV', 'LPV', 'NFV' ,'SQV', 'TPV', 'DRV'], axis=1)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pd.melt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id_vars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AA_pos_raw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value_name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='AA')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AA_pos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AA_pos_raw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str.extract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('(\d+)', expand=False).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AA_pos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'AA']]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aa_var.sort_values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AA_pos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aa_var.reset_index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(drop=True)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aa_var.head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5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94F2-04F5-43CF-A71F-92B45BD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BEE-42DA-4930-AB52-B770DFC2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169989"/>
            <a:ext cx="8621485" cy="500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Generate a data frame containing a </a:t>
            </a:r>
            <a:r>
              <a:rPr lang="en-US" dirty="0" err="1"/>
              <a:t>Tidy’ed</a:t>
            </a:r>
            <a:r>
              <a:rPr lang="en-US" dirty="0"/>
              <a:t> set of values for drug concentration fold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names are ‘</a:t>
            </a:r>
            <a:r>
              <a:rPr lang="en-US" dirty="0" err="1"/>
              <a:t>SeqID</a:t>
            </a:r>
            <a:r>
              <a:rPr lang="en-US" dirty="0"/>
              <a:t>’, ‘Drug’ and ‘</a:t>
            </a:r>
            <a:r>
              <a:rPr lang="en-US" dirty="0" err="1"/>
              <a:t>Fold_change</a:t>
            </a:r>
            <a:r>
              <a:rPr lang="en-US" dirty="0"/>
              <a:t>’ for the sequence ID, the drug name and it’s corresponding concentration fold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Ordered first by sequence ID and then by </a:t>
            </a:r>
            <a:r>
              <a:rPr lang="en-US" dirty="0" err="1"/>
              <a:t>Drup</a:t>
            </a:r>
            <a:r>
              <a:rPr lang="en-US" dirty="0"/>
              <a:t>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the row indexes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94F2-04F5-43CF-A71F-92B45BD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BEE-42DA-4930-AB52-B770DFC2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169989"/>
            <a:ext cx="8621485" cy="500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Generate a data frame containing a </a:t>
            </a:r>
            <a:r>
              <a:rPr lang="en-US" dirty="0" err="1"/>
              <a:t>Tidy’ed</a:t>
            </a:r>
            <a:r>
              <a:rPr lang="en-US" dirty="0"/>
              <a:t> set of values for drug concentration fold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names are ‘</a:t>
            </a:r>
            <a:r>
              <a:rPr lang="en-US" dirty="0" err="1"/>
              <a:t>SeqID</a:t>
            </a:r>
            <a:r>
              <a:rPr lang="en-US" dirty="0"/>
              <a:t>’, ‘Drug’ and ‘</a:t>
            </a:r>
            <a:r>
              <a:rPr lang="en-US" dirty="0" err="1"/>
              <a:t>Fold_change</a:t>
            </a:r>
            <a:r>
              <a:rPr lang="en-US" dirty="0"/>
              <a:t>’ for the sequence ID, the drug name and it’s corresponding concentration fold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Ordered first by sequence ID and then by </a:t>
            </a:r>
            <a:r>
              <a:rPr lang="en-US" dirty="0" err="1"/>
              <a:t>Drup</a:t>
            </a:r>
            <a:r>
              <a:rPr lang="en-US" dirty="0"/>
              <a:t>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the row indexes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'FPV', 'ATV', 'IDV', 'LPV', 'NFV', 'SQV' ,'TPV', 'DRV']]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pd.melt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id_vars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='Drug’, </a:t>
            </a:r>
            <a:b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value_name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Fold_change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drug_fc.sort_values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SeqID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'Drug'])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drug_fc.reset_index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(drop=True)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drug_fc.head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458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054F-031F-4141-AB5F-11CFA2FE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80E3-7C77-40BA-9904-7D6FE24B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9989"/>
            <a:ext cx="5249636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drug fold change data frame perform the following: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transform the fold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box plots indicating the distribution of fold changes for each drug</a:t>
            </a:r>
          </a:p>
          <a:p>
            <a:pPr lvl="1"/>
            <a:r>
              <a:rPr lang="en-US" dirty="0"/>
              <a:t>One box plot for each drug, </a:t>
            </a:r>
          </a:p>
          <a:p>
            <a:pPr lvl="1"/>
            <a:r>
              <a:rPr lang="en-US" dirty="0"/>
              <a:t>All in the same plot</a:t>
            </a:r>
          </a:p>
          <a:p>
            <a:pPr lvl="1"/>
            <a:r>
              <a:rPr lang="en-US" dirty="0"/>
              <a:t>Set the y limits to -6 to 10.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C4708-6BEB-4736-ABDD-FDBD58A76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9" t="39502" r="54835" b="20759"/>
          <a:stretch/>
        </p:blipFill>
        <p:spPr>
          <a:xfrm>
            <a:off x="5878286" y="1169989"/>
            <a:ext cx="3074797" cy="19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9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054F-031F-4141-AB5F-11CFA2FE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80E3-7C77-40BA-9904-7D6FE24B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9989"/>
            <a:ext cx="5249636" cy="5006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drug fold change data frame perform the following: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 transform the fold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box plots indicating the distribution of fold changes for each drug</a:t>
            </a:r>
          </a:p>
          <a:p>
            <a:pPr lvl="1"/>
            <a:r>
              <a:rPr lang="en-US" dirty="0"/>
              <a:t>One box plot for each drug, </a:t>
            </a:r>
          </a:p>
          <a:p>
            <a:pPr lvl="1"/>
            <a:r>
              <a:rPr lang="en-US" dirty="0"/>
              <a:t>All in the same plot</a:t>
            </a:r>
          </a:p>
          <a:p>
            <a:pPr lvl="1"/>
            <a:r>
              <a:rPr lang="en-US" dirty="0"/>
              <a:t>Set the y limits to -6 to 10.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C4708-6BEB-4736-ABDD-FDBD58A76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9" t="39502" r="54835" b="20759"/>
          <a:stretch/>
        </p:blipFill>
        <p:spPr>
          <a:xfrm>
            <a:off x="5878286" y="1169989"/>
            <a:ext cx="3074797" cy="19493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032610-46BF-4E8D-BE88-52CC1EDE12A8}"/>
              </a:ext>
            </a:extLst>
          </p:cNvPr>
          <p:cNvSpPr/>
          <p:nvPr/>
        </p:nvSpPr>
        <p:spPr>
          <a:xfrm>
            <a:off x="537588" y="4396957"/>
            <a:ext cx="7886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981E32"/>
                </a:solidFill>
              </a:rPr>
              <a:t>Solution:</a:t>
            </a:r>
          </a:p>
          <a:p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np.log(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Fold_change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drug_fc_grp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[['Drug', '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log_fc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']].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('Drug')</a:t>
            </a:r>
          </a:p>
          <a:p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drug_fc_grp.describe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().transpose().plot(kind='box', </a:t>
            </a:r>
            <a:r>
              <a:rPr lang="en-US" sz="1400" dirty="0" err="1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400" dirty="0">
                <a:solidFill>
                  <a:srgbClr val="981E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=(-6,10))</a:t>
            </a:r>
          </a:p>
        </p:txBody>
      </p:sp>
    </p:spTree>
    <p:extLst>
      <p:ext uri="{BB962C8B-B14F-4D97-AF65-F5344CB8AC3E}">
        <p14:creationId xmlns:p14="http://schemas.microsoft.com/office/powerpoint/2010/main" val="254279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C31-9FE0-45A5-AC9C-715B9119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#9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2AD0-F674-427E-8716-35D50156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Matplotlib and Bokeh – Pandas data visualization.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Due Monday, 9am Mar 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59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CD75-1794-4CF2-B832-FCB4DCEB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848-E33F-400C-BCB6-F07ADAA4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3 rules of Tidy data?</a:t>
            </a:r>
          </a:p>
        </p:txBody>
      </p:sp>
    </p:spTree>
    <p:extLst>
      <p:ext uri="{BB962C8B-B14F-4D97-AF65-F5344CB8AC3E}">
        <p14:creationId xmlns:p14="http://schemas.microsoft.com/office/powerpoint/2010/main" val="379081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CD75-1794-4CF2-B832-FCB4DCEB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848-E33F-400C-BCB6-F07ADAA4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3 rules of Tidy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1. Each variable forms a column.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2. Each observation forms a row.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3. Each type of observational unit forms a table.</a:t>
            </a:r>
          </a:p>
          <a:p>
            <a:pPr marL="0" indent="0">
              <a:buNone/>
            </a:pPr>
            <a:endParaRPr lang="en-US" dirty="0">
              <a:solidFill>
                <a:srgbClr val="981E3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981E32"/>
                </a:solidFill>
              </a:rPr>
              <a:t>“the layout ensures that values of different variables from the same observation are always paired.”</a:t>
            </a:r>
          </a:p>
          <a:p>
            <a:pPr marL="0" indent="0" algn="ctr">
              <a:buNone/>
            </a:pP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/>
              <a:t>Why do we want to Tidy our data?</a:t>
            </a:r>
          </a:p>
        </p:txBody>
      </p:sp>
    </p:spTree>
    <p:extLst>
      <p:ext uri="{BB962C8B-B14F-4D97-AF65-F5344CB8AC3E}">
        <p14:creationId xmlns:p14="http://schemas.microsoft.com/office/powerpoint/2010/main" val="422978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CD75-1794-4CF2-B832-FCB4DCEB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D848-E33F-400C-BCB6-F07ADAA4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3 rules of Tidy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1. Each variable forms a column.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2. Each observation forms a row.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3. Each type of observational unit forms a table.</a:t>
            </a:r>
          </a:p>
          <a:p>
            <a:pPr marL="0" indent="0">
              <a:buNone/>
            </a:pPr>
            <a:endParaRPr lang="en-US" dirty="0">
              <a:solidFill>
                <a:srgbClr val="981E3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981E32"/>
                </a:solidFill>
              </a:rPr>
              <a:t>“the layout ensures that values of different variables from the same observation are always paired.”</a:t>
            </a:r>
          </a:p>
          <a:p>
            <a:pPr marL="0" indent="0" algn="ctr">
              <a:buNone/>
            </a:pPr>
            <a:endParaRPr lang="en-US" dirty="0">
              <a:solidFill>
                <a:srgbClr val="981E32"/>
              </a:solidFill>
            </a:endParaRPr>
          </a:p>
          <a:p>
            <a:pPr marL="0" indent="0">
              <a:buNone/>
            </a:pPr>
            <a:r>
              <a:rPr lang="en-US" dirty="0"/>
              <a:t>Why do we want to Tidy our data?</a:t>
            </a:r>
          </a:p>
          <a:p>
            <a:pPr marL="0" indent="0">
              <a:buNone/>
            </a:pPr>
            <a:r>
              <a:rPr lang="en-US" dirty="0">
                <a:solidFill>
                  <a:srgbClr val="981E32"/>
                </a:solidFill>
              </a:rPr>
              <a:t>Data is easier to manipulate, analyze and visualize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0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CE6-99D9-4F74-9B83-7B8F6CA5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#8 Review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518B5-D879-44B9-8946-A8D85D6B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makes this data untidy?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65FC2-F143-4116-8732-EC2A7C91F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1327"/>
              </p:ext>
            </p:extLst>
          </p:nvPr>
        </p:nvGraphicFramePr>
        <p:xfrm>
          <a:off x="1550727" y="1966584"/>
          <a:ext cx="5715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1255106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58244128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520748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Treatment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Treatment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2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Jane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411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Mary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8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3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CE6-99D9-4F74-9B83-7B8F6CA5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#8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518B5-D879-44B9-8946-A8D85D6B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makes this data untidy?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865FC2-F143-4116-8732-EC2A7C91F7D5}"/>
              </a:ext>
            </a:extLst>
          </p:cNvPr>
          <p:cNvGraphicFramePr>
            <a:graphicFrameLocks noGrp="1"/>
          </p:cNvGraphicFramePr>
          <p:nvPr/>
        </p:nvGraphicFramePr>
        <p:xfrm>
          <a:off x="1550727" y="1966584"/>
          <a:ext cx="5715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51255106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58244128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520748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Treatment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Treatment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2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Jane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411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Mary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8717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6B75EF3-19BA-425C-86B9-43289F06DE78}"/>
              </a:ext>
            </a:extLst>
          </p:cNvPr>
          <p:cNvSpPr/>
          <p:nvPr/>
        </p:nvSpPr>
        <p:spPr>
          <a:xfrm>
            <a:off x="3480179" y="1857375"/>
            <a:ext cx="3016155" cy="485775"/>
          </a:xfrm>
          <a:prstGeom prst="rect">
            <a:avLst/>
          </a:prstGeom>
          <a:noFill/>
          <a:ln w="25400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C0D97-9B8A-46BE-BDC6-6C596497B7E5}"/>
              </a:ext>
            </a:extLst>
          </p:cNvPr>
          <p:cNvSpPr txBox="1"/>
          <p:nvPr/>
        </p:nvSpPr>
        <p:spPr>
          <a:xfrm>
            <a:off x="7404763" y="1857375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Values for variables are stored in the header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C3AB69A-2D76-434F-A1DC-C802B7495DAE}"/>
              </a:ext>
            </a:extLst>
          </p:cNvPr>
          <p:cNvSpPr/>
          <p:nvPr/>
        </p:nvSpPr>
        <p:spPr>
          <a:xfrm>
            <a:off x="5548242" y="1474623"/>
            <a:ext cx="2171700" cy="586116"/>
          </a:xfrm>
          <a:prstGeom prst="arc">
            <a:avLst>
              <a:gd name="adj1" fmla="val 10753562"/>
              <a:gd name="adj2" fmla="val 0"/>
            </a:avLst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A1B007-B06D-42EC-98A0-9E763E7C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26382"/>
              </p:ext>
            </p:extLst>
          </p:nvPr>
        </p:nvGraphicFramePr>
        <p:xfrm>
          <a:off x="628650" y="4096703"/>
          <a:ext cx="7886700" cy="2080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295411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80456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087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16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67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Jane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2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Mary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674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John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627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Jane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84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Mary Johnson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200024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ADB37B66-6117-435A-BFAA-9AFABD39DE3D}"/>
              </a:ext>
            </a:extLst>
          </p:cNvPr>
          <p:cNvSpPr/>
          <p:nvPr/>
        </p:nvSpPr>
        <p:spPr>
          <a:xfrm>
            <a:off x="4229100" y="3429000"/>
            <a:ext cx="342900" cy="522899"/>
          </a:xfrm>
          <a:prstGeom prst="downArrow">
            <a:avLst/>
          </a:prstGeom>
          <a:solidFill>
            <a:srgbClr val="981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r77.cooltext.com/rendered/cooltext277423670330605.png">
            <a:extLst>
              <a:ext uri="{FF2B5EF4-FFF2-40B4-BE49-F238E27FC236}">
                <a16:creationId xmlns:a16="http://schemas.microsoft.com/office/drawing/2014/main" id="{E526EBA6-EC3F-4A26-AE19-B074BC572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1"/>
          <a:stretch/>
        </p:blipFill>
        <p:spPr bwMode="auto">
          <a:xfrm>
            <a:off x="4690992" y="3255754"/>
            <a:ext cx="1943100" cy="7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neak Genius: POW!">
            <a:extLst>
              <a:ext uri="{FF2B5EF4-FFF2-40B4-BE49-F238E27FC236}">
                <a16:creationId xmlns:a16="http://schemas.microsoft.com/office/drawing/2014/main" id="{5804912F-23D9-45A2-8439-3010EDD4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74" y="3353378"/>
            <a:ext cx="945789" cy="6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1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6F521A-6D65-48E5-A851-CEAE732D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#8 Review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A6D7C2-BCED-4D55-AE3D-04547F3E8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58716"/>
              </p:ext>
            </p:extLst>
          </p:nvPr>
        </p:nvGraphicFramePr>
        <p:xfrm>
          <a:off x="628650" y="1672908"/>
          <a:ext cx="7589519" cy="38290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3366609428"/>
                    </a:ext>
                  </a:extLst>
                </a:gridCol>
                <a:gridCol w="516849">
                  <a:extLst>
                    <a:ext uri="{9D8B030D-6E8A-4147-A177-3AD203B41FA5}">
                      <a16:colId xmlns:a16="http://schemas.microsoft.com/office/drawing/2014/main" val="2540467028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2371629662"/>
                    </a:ext>
                  </a:extLst>
                </a:gridCol>
                <a:gridCol w="711153">
                  <a:extLst>
                    <a:ext uri="{9D8B030D-6E8A-4147-A177-3AD203B41FA5}">
                      <a16:colId xmlns:a16="http://schemas.microsoft.com/office/drawing/2014/main" val="3529408348"/>
                    </a:ext>
                  </a:extLst>
                </a:gridCol>
                <a:gridCol w="606229">
                  <a:extLst>
                    <a:ext uri="{9D8B030D-6E8A-4147-A177-3AD203B41FA5}">
                      <a16:colId xmlns:a16="http://schemas.microsoft.com/office/drawing/2014/main" val="699478399"/>
                    </a:ext>
                  </a:extLst>
                </a:gridCol>
                <a:gridCol w="629545">
                  <a:extLst>
                    <a:ext uri="{9D8B030D-6E8A-4147-A177-3AD203B41FA5}">
                      <a16:colId xmlns:a16="http://schemas.microsoft.com/office/drawing/2014/main" val="3541506731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3944368819"/>
                    </a:ext>
                  </a:extLst>
                </a:gridCol>
                <a:gridCol w="629545">
                  <a:extLst>
                    <a:ext uri="{9D8B030D-6E8A-4147-A177-3AD203B41FA5}">
                      <a16:colId xmlns:a16="http://schemas.microsoft.com/office/drawing/2014/main" val="3081378804"/>
                    </a:ext>
                  </a:extLst>
                </a:gridCol>
                <a:gridCol w="641204">
                  <a:extLst>
                    <a:ext uri="{9D8B030D-6E8A-4147-A177-3AD203B41FA5}">
                      <a16:colId xmlns:a16="http://schemas.microsoft.com/office/drawing/2014/main" val="4066856302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2686246137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3060268009"/>
                    </a:ext>
                  </a:extLst>
                </a:gridCol>
                <a:gridCol w="606229">
                  <a:extLst>
                    <a:ext uri="{9D8B030D-6E8A-4147-A177-3AD203B41FA5}">
                      <a16:colId xmlns:a16="http://schemas.microsoft.com/office/drawing/2014/main" val="4219637021"/>
                    </a:ext>
                  </a:extLst>
                </a:gridCol>
              </a:tblGrid>
              <a:tr h="31893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month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element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d5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d6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d7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d8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316082160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89680800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33868378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27.3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24.1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269198575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863728836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32.1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3802524486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7460718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425952457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906585035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7903627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148415065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D7B31C3-805A-4670-9E44-5AD5ABCC50BC}"/>
              </a:ext>
            </a:extLst>
          </p:cNvPr>
          <p:cNvSpPr txBox="1">
            <a:spLocks/>
          </p:cNvSpPr>
          <p:nvPr/>
        </p:nvSpPr>
        <p:spPr>
          <a:xfrm>
            <a:off x="628650" y="1169989"/>
            <a:ext cx="7886700" cy="500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makes this data untidy?</a:t>
            </a:r>
          </a:p>
        </p:txBody>
      </p:sp>
    </p:spTree>
    <p:extLst>
      <p:ext uri="{BB962C8B-B14F-4D97-AF65-F5344CB8AC3E}">
        <p14:creationId xmlns:p14="http://schemas.microsoft.com/office/powerpoint/2010/main" val="199407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6F521A-6D65-48E5-A851-CEAE732D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#8 Review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A6D7C2-BCED-4D55-AE3D-04547F3E8D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72908"/>
          <a:ext cx="7589519" cy="38290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3366609428"/>
                    </a:ext>
                  </a:extLst>
                </a:gridCol>
                <a:gridCol w="516849">
                  <a:extLst>
                    <a:ext uri="{9D8B030D-6E8A-4147-A177-3AD203B41FA5}">
                      <a16:colId xmlns:a16="http://schemas.microsoft.com/office/drawing/2014/main" val="2540467028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2371629662"/>
                    </a:ext>
                  </a:extLst>
                </a:gridCol>
                <a:gridCol w="711153">
                  <a:extLst>
                    <a:ext uri="{9D8B030D-6E8A-4147-A177-3AD203B41FA5}">
                      <a16:colId xmlns:a16="http://schemas.microsoft.com/office/drawing/2014/main" val="3529408348"/>
                    </a:ext>
                  </a:extLst>
                </a:gridCol>
                <a:gridCol w="606229">
                  <a:extLst>
                    <a:ext uri="{9D8B030D-6E8A-4147-A177-3AD203B41FA5}">
                      <a16:colId xmlns:a16="http://schemas.microsoft.com/office/drawing/2014/main" val="699478399"/>
                    </a:ext>
                  </a:extLst>
                </a:gridCol>
                <a:gridCol w="629545">
                  <a:extLst>
                    <a:ext uri="{9D8B030D-6E8A-4147-A177-3AD203B41FA5}">
                      <a16:colId xmlns:a16="http://schemas.microsoft.com/office/drawing/2014/main" val="3541506731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3944368819"/>
                    </a:ext>
                  </a:extLst>
                </a:gridCol>
                <a:gridCol w="629545">
                  <a:extLst>
                    <a:ext uri="{9D8B030D-6E8A-4147-A177-3AD203B41FA5}">
                      <a16:colId xmlns:a16="http://schemas.microsoft.com/office/drawing/2014/main" val="3081378804"/>
                    </a:ext>
                  </a:extLst>
                </a:gridCol>
                <a:gridCol w="641204">
                  <a:extLst>
                    <a:ext uri="{9D8B030D-6E8A-4147-A177-3AD203B41FA5}">
                      <a16:colId xmlns:a16="http://schemas.microsoft.com/office/drawing/2014/main" val="4066856302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2686246137"/>
                    </a:ext>
                  </a:extLst>
                </a:gridCol>
                <a:gridCol w="617887">
                  <a:extLst>
                    <a:ext uri="{9D8B030D-6E8A-4147-A177-3AD203B41FA5}">
                      <a16:colId xmlns:a16="http://schemas.microsoft.com/office/drawing/2014/main" val="3060268009"/>
                    </a:ext>
                  </a:extLst>
                </a:gridCol>
                <a:gridCol w="606229">
                  <a:extLst>
                    <a:ext uri="{9D8B030D-6E8A-4147-A177-3AD203B41FA5}">
                      <a16:colId xmlns:a16="http://schemas.microsoft.com/office/drawing/2014/main" val="4219637021"/>
                    </a:ext>
                  </a:extLst>
                </a:gridCol>
              </a:tblGrid>
              <a:tr h="31893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month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element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d5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d6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d7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d8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316082160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89680800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33868378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27.3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24.1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269198575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863728836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32.1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3802524486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14.2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7460718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4259524572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906585035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tmax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7903627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MX17004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2010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tmin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82760" marR="82760" marT="41380" marB="4138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NaN</a:t>
                      </a:r>
                      <a:endParaRPr lang="en-US" sz="1200" dirty="0">
                        <a:effectLst/>
                      </a:endParaRPr>
                    </a:p>
                  </a:txBody>
                  <a:tcPr marL="82760" marR="82760" marT="41380" marB="41380" anchor="ctr"/>
                </a:tc>
                <a:extLst>
                  <a:ext uri="{0D108BD9-81ED-4DB2-BD59-A6C34878D82A}">
                    <a16:rowId xmlns:a16="http://schemas.microsoft.com/office/drawing/2014/main" val="1148415065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D7B31C3-805A-4670-9E44-5AD5ABCC50BC}"/>
              </a:ext>
            </a:extLst>
          </p:cNvPr>
          <p:cNvSpPr txBox="1">
            <a:spLocks/>
          </p:cNvSpPr>
          <p:nvPr/>
        </p:nvSpPr>
        <p:spPr>
          <a:xfrm>
            <a:off x="628650" y="1169989"/>
            <a:ext cx="7886700" cy="500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makes this data untidy?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D1B3B4-129A-44CE-84A4-7A841DE94A37}"/>
              </a:ext>
            </a:extLst>
          </p:cNvPr>
          <p:cNvSpPr/>
          <p:nvPr/>
        </p:nvSpPr>
        <p:spPr>
          <a:xfrm>
            <a:off x="3308729" y="1583055"/>
            <a:ext cx="5023741" cy="485775"/>
          </a:xfrm>
          <a:prstGeom prst="rect">
            <a:avLst/>
          </a:prstGeom>
          <a:noFill/>
          <a:ln w="25400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FCD50-1427-48E7-9174-6BCFA6DAFAD3}"/>
              </a:ext>
            </a:extLst>
          </p:cNvPr>
          <p:cNvSpPr/>
          <p:nvPr/>
        </p:nvSpPr>
        <p:spPr>
          <a:xfrm>
            <a:off x="2535299" y="2072640"/>
            <a:ext cx="476249" cy="3519167"/>
          </a:xfrm>
          <a:prstGeom prst="rect">
            <a:avLst/>
          </a:prstGeom>
          <a:noFill/>
          <a:ln w="25400">
            <a:solidFill>
              <a:srgbClr val="98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87365-9FF3-421B-AE78-383173465383}"/>
              </a:ext>
            </a:extLst>
          </p:cNvPr>
          <p:cNvSpPr txBox="1"/>
          <p:nvPr/>
        </p:nvSpPr>
        <p:spPr>
          <a:xfrm>
            <a:off x="2440048" y="5635541"/>
            <a:ext cx="497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Variables are in the rows.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988B9-0C99-4E7B-BA19-B9A37D248CEF}"/>
              </a:ext>
            </a:extLst>
          </p:cNvPr>
          <p:cNvSpPr txBox="1"/>
          <p:nvPr/>
        </p:nvSpPr>
        <p:spPr>
          <a:xfrm>
            <a:off x="4423409" y="1159191"/>
            <a:ext cx="497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81E32"/>
                </a:solidFill>
              </a:rPr>
              <a:t>Variables values are in the column names</a:t>
            </a:r>
          </a:p>
        </p:txBody>
      </p:sp>
    </p:spTree>
    <p:extLst>
      <p:ext uri="{BB962C8B-B14F-4D97-AF65-F5344CB8AC3E}">
        <p14:creationId xmlns:p14="http://schemas.microsoft.com/office/powerpoint/2010/main" val="8337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2433</Words>
  <Application>Microsoft Office PowerPoint</Application>
  <PresentationFormat>On-screen Show (4:3)</PresentationFormat>
  <Paragraphs>840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Introduction to Computing for Data Science </vt:lpstr>
      <vt:lpstr>Question and Answer Session</vt:lpstr>
      <vt:lpstr>Assignment #8 Review </vt:lpstr>
      <vt:lpstr>Assignment #8 Review </vt:lpstr>
      <vt:lpstr>Assignment #8 Review 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Assignment #8 Review</vt:lpstr>
      <vt:lpstr>Class Exercises Data Overview</vt:lpstr>
      <vt:lpstr>Class Exercise #1:  Discussion</vt:lpstr>
      <vt:lpstr>Class Exercise #1:  Discussion</vt:lpstr>
      <vt:lpstr>Class Exercise #2</vt:lpstr>
      <vt:lpstr>Class Exercise #2</vt:lpstr>
      <vt:lpstr>Class Exercise #3</vt:lpstr>
      <vt:lpstr>Class Exercise #3</vt:lpstr>
      <vt:lpstr>Class Exercise #4</vt:lpstr>
      <vt:lpstr>Class Exercise #4</vt:lpstr>
      <vt:lpstr>Assignment #9 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 for Data Science</dc:title>
  <dc:creator>ficklin</dc:creator>
  <cp:lastModifiedBy>Stephen Ficklin</cp:lastModifiedBy>
  <cp:revision>543</cp:revision>
  <dcterms:modified xsi:type="dcterms:W3CDTF">2018-02-27T17:37:22Z</dcterms:modified>
</cp:coreProperties>
</file>