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9"/>
  </p:notesMasterIdLst>
  <p:sldIdLst>
    <p:sldId id="256" r:id="rId2"/>
    <p:sldId id="272" r:id="rId3"/>
    <p:sldId id="273" r:id="rId4"/>
    <p:sldId id="274" r:id="rId5"/>
    <p:sldId id="275" r:id="rId6"/>
    <p:sldId id="276" r:id="rId7"/>
    <p:sldId id="27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86604" autoAdjust="0"/>
  </p:normalViewPr>
  <p:slideViewPr>
    <p:cSldViewPr snapToGrid="0">
      <p:cViewPr varScale="1">
        <p:scale>
          <a:sx n="95" d="100"/>
          <a:sy n="95" d="100"/>
        </p:scale>
        <p:origin x="1734" y="66"/>
      </p:cViewPr>
      <p:guideLst>
        <p:guide orient="horz" pos="2160"/>
        <p:guide pos="2880"/>
      </p:guideLst>
    </p:cSldViewPr>
  </p:slideViewPr>
  <p:notesTextViewPr>
    <p:cViewPr>
      <p:scale>
        <a:sx n="150" d="100"/>
        <a:sy n="1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B054E-CE91-45DC-B3C4-F9AB709CB83C}" type="datetimeFigureOut">
              <a:rPr lang="en-US" smtClean="0"/>
              <a:t>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1BE2F-AB45-4EE7-80A3-898533C736F6}" type="slidenum">
              <a:rPr lang="en-US" smtClean="0"/>
              <a:t>‹#›</a:t>
            </a:fld>
            <a:endParaRPr lang="en-US"/>
          </a:p>
        </p:txBody>
      </p:sp>
    </p:spTree>
    <p:extLst>
      <p:ext uri="{BB962C8B-B14F-4D97-AF65-F5344CB8AC3E}">
        <p14:creationId xmlns:p14="http://schemas.microsoft.com/office/powerpoint/2010/main" val="255584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F9018C6-721B-491B-B789-99AE6D1067CE}"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302031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98043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63292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l="17384" t="20751" r="59490" b="46625"/>
          <a:stretch/>
        </p:blipFill>
        <p:spPr>
          <a:xfrm>
            <a:off x="0" y="-1"/>
            <a:ext cx="9144000" cy="6858001"/>
          </a:xfrm>
          <a:prstGeom prst="rect">
            <a:avLst/>
          </a:prstGeom>
          <a:ln>
            <a:noFill/>
          </a:ln>
        </p:spPr>
      </p:pic>
      <p:sp>
        <p:nvSpPr>
          <p:cNvPr id="17" name="Rectangle 16"/>
          <p:cNvSpPr/>
          <p:nvPr userDrawn="1"/>
        </p:nvSpPr>
        <p:spPr>
          <a:xfrm>
            <a:off x="1" y="990600"/>
            <a:ext cx="9144000" cy="518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 y="6176962"/>
            <a:ext cx="9144000" cy="681038"/>
          </a:xfrm>
          <a:prstGeom prst="rect">
            <a:avLst/>
          </a:prstGeom>
          <a:solidFill>
            <a:srgbClr val="981E32">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9144000" cy="990600"/>
          </a:xfrm>
          <a:prstGeom prst="rect">
            <a:avLst/>
          </a:prstGeom>
          <a:solidFill>
            <a:srgbClr val="981E32">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
            <a:ext cx="7886700" cy="990599"/>
          </a:xfrm>
        </p:spPr>
        <p:txBody>
          <a:bodyPr/>
          <a:lstStyle>
            <a:lvl1pPr>
              <a:defRPr b="1">
                <a:solidFill>
                  <a:schemeClr val="bg1"/>
                </a:solidFill>
              </a:defRPr>
            </a:lvl1pPr>
          </a:lstStyle>
          <a:p>
            <a:r>
              <a:rPr lang="en-US"/>
              <a:t>Click to edit Master title style</a:t>
            </a:r>
          </a:p>
        </p:txBody>
      </p:sp>
      <p:sp>
        <p:nvSpPr>
          <p:cNvPr id="3" name="Content Placeholder 2"/>
          <p:cNvSpPr>
            <a:spLocks noGrp="1"/>
          </p:cNvSpPr>
          <p:nvPr>
            <p:ph idx="1"/>
          </p:nvPr>
        </p:nvSpPr>
        <p:spPr>
          <a:xfrm>
            <a:off x="628650" y="1169989"/>
            <a:ext cx="7886700" cy="5006974"/>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E1C19-7029-41F4-9D8F-DA09027CD0E5}" type="slidenum">
              <a:rPr lang="en-US" smtClean="0"/>
              <a:t>‹#›</a:t>
            </a:fld>
            <a:endParaRPr lang="en-U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607" y="5405437"/>
            <a:ext cx="1543050" cy="1543050"/>
          </a:xfrm>
          <a:prstGeom prst="rect">
            <a:avLst/>
          </a:prstGeom>
        </p:spPr>
      </p:pic>
    </p:spTree>
    <p:extLst>
      <p:ext uri="{BB962C8B-B14F-4D97-AF65-F5344CB8AC3E}">
        <p14:creationId xmlns:p14="http://schemas.microsoft.com/office/powerpoint/2010/main" val="396318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9018C6-721B-491B-B789-99AE6D1067CE}"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209181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9018C6-721B-491B-B789-99AE6D1067CE}"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47737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9018C6-721B-491B-B789-99AE6D1067CE}"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11587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9018C6-721B-491B-B789-99AE6D1067CE}"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15225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018C6-721B-491B-B789-99AE6D1067CE}"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5105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9018C6-721B-491B-B789-99AE6D1067CE}"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270603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9018C6-721B-491B-B789-99AE6D1067CE}"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5095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9018C6-721B-491B-B789-99AE6D1067CE}" type="datetimeFigureOut">
              <a:rPr lang="en-US" smtClean="0"/>
              <a:t>2/27/2018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A1E6A-D11E-4391-A75B-7048E8E1783D}" type="slidenum">
              <a:rPr lang="en-US" smtClean="0"/>
              <a:t>‹#›</a:t>
            </a:fld>
            <a:endParaRPr lang="en-US"/>
          </a:p>
        </p:txBody>
      </p:sp>
    </p:spTree>
    <p:extLst>
      <p:ext uri="{BB962C8B-B14F-4D97-AF65-F5344CB8AC3E}">
        <p14:creationId xmlns:p14="http://schemas.microsoft.com/office/powerpoint/2010/main" val="1493495019"/>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rs.usda.gov/data-products/adoption-of-genetically-engineered-crops-in-the-u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andas.pydata.org/pandas-docs/stable/generated/pandas.DataFrame.pivot.html" TargetMode="External"/><Relationship Id="rId2" Type="http://schemas.openxmlformats.org/officeDocument/2006/relationships/hyperlink" Target="https://pandas.pydata.org/pandas-docs/stable/visualization.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7384" t="20751" r="59490" b="46625"/>
          <a:stretch/>
        </p:blipFill>
        <p:spPr>
          <a:xfrm>
            <a:off x="0" y="-1"/>
            <a:ext cx="9144000" cy="6858001"/>
          </a:xfrm>
          <a:prstGeom prst="rect">
            <a:avLst/>
          </a:prstGeom>
          <a:ln>
            <a:noFill/>
          </a:ln>
        </p:spPr>
      </p:pic>
      <p:sp>
        <p:nvSpPr>
          <p:cNvPr id="7" name="Rectangle 6"/>
          <p:cNvSpPr/>
          <p:nvPr/>
        </p:nvSpPr>
        <p:spPr>
          <a:xfrm>
            <a:off x="0" y="-1"/>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533" y="923925"/>
            <a:ext cx="7086600" cy="1702160"/>
          </a:xfrm>
        </p:spPr>
        <p:txBody>
          <a:bodyPr>
            <a:normAutofit/>
          </a:bodyPr>
          <a:lstStyle/>
          <a:p>
            <a:r>
              <a:rPr lang="en-US"/>
              <a:t>Introduction to Computing for Data Science</a:t>
            </a:r>
            <a:br>
              <a:rPr lang="en-US"/>
            </a:br>
            <a:endParaRPr lang="en-US" sz="1600" b="1"/>
          </a:p>
        </p:txBody>
      </p:sp>
      <p:sp>
        <p:nvSpPr>
          <p:cNvPr id="3" name="Subtitle 2"/>
          <p:cNvSpPr>
            <a:spLocks noGrp="1"/>
          </p:cNvSpPr>
          <p:nvPr>
            <p:ph type="subTitle" idx="1"/>
          </p:nvPr>
        </p:nvSpPr>
        <p:spPr/>
        <p:txBody>
          <a:bodyPr vert="horz" lIns="91440" tIns="45720" rIns="91440" bIns="45720" rtlCol="0" anchor="t">
            <a:normAutofit/>
          </a:bodyPr>
          <a:lstStyle/>
          <a:p>
            <a:r>
              <a:rPr lang="en-US" dirty="0"/>
              <a:t>Day 16</a:t>
            </a:r>
          </a:p>
          <a:p>
            <a:r>
              <a:rPr lang="en-US" dirty="0"/>
              <a:t>02/27/2018</a:t>
            </a:r>
          </a:p>
          <a:p>
            <a:endParaRPr lang="en-US" dirty="0"/>
          </a:p>
          <a:p>
            <a:r>
              <a:rPr lang="en-US" dirty="0" err="1"/>
              <a:t>Hort</a:t>
            </a:r>
            <a:r>
              <a:rPr lang="en-US" dirty="0"/>
              <a:t> 503-01  Spring 2018</a:t>
            </a:r>
          </a:p>
        </p:txBody>
      </p:sp>
    </p:spTree>
    <p:extLst>
      <p:ext uri="{BB962C8B-B14F-4D97-AF65-F5344CB8AC3E}">
        <p14:creationId xmlns:p14="http://schemas.microsoft.com/office/powerpoint/2010/main" val="305166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and Answer Session</a:t>
            </a:r>
            <a:endParaRPr lang="en-US" dirty="0">
              <a:solidFill>
                <a:schemeClr val="tx1"/>
              </a:solidFill>
            </a:endParaRPr>
          </a:p>
        </p:txBody>
      </p:sp>
      <p:sp>
        <p:nvSpPr>
          <p:cNvPr id="4" name="AutoShape 2" descr="Image result for clemso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clemson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Image result for BY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Image result for wsu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Image result for wsu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a:extLst>
              <a:ext uri="{FF2B5EF4-FFF2-40B4-BE49-F238E27FC236}">
                <a16:creationId xmlns:a16="http://schemas.microsoft.com/office/drawing/2014/main" id="{F93FB300-49D6-49CE-97B2-4F55FCC21DBD}"/>
              </a:ext>
            </a:extLst>
          </p:cNvPr>
          <p:cNvSpPr>
            <a:spLocks noGrp="1"/>
          </p:cNvSpPr>
          <p:nvPr>
            <p:ph idx="1"/>
          </p:nvPr>
        </p:nvSpPr>
        <p:spPr>
          <a:xfrm>
            <a:off x="628650" y="2750634"/>
            <a:ext cx="7886700" cy="3407276"/>
          </a:xfrm>
        </p:spPr>
        <p:txBody>
          <a:bodyPr vert="horz" lIns="91440" tIns="45720" rIns="91440" bIns="45720" rtlCol="0" anchor="t">
            <a:normAutofit/>
          </a:bodyPr>
          <a:lstStyle/>
          <a:p>
            <a:pPr marL="0" indent="0" algn="ctr">
              <a:buNone/>
            </a:pPr>
            <a:r>
              <a:rPr lang="en-US" sz="2400" dirty="0"/>
              <a:t>Now is the time to ask any questions you may have had concerning the first lesson and assignment.</a:t>
            </a:r>
          </a:p>
        </p:txBody>
      </p:sp>
    </p:spTree>
    <p:extLst>
      <p:ext uri="{BB962C8B-B14F-4D97-AF65-F5344CB8AC3E}">
        <p14:creationId xmlns:p14="http://schemas.microsoft.com/office/powerpoint/2010/main" val="74023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4F23-E7CA-48E7-9D87-7F42BE6FA8CC}"/>
              </a:ext>
            </a:extLst>
          </p:cNvPr>
          <p:cNvSpPr>
            <a:spLocks noGrp="1"/>
          </p:cNvSpPr>
          <p:nvPr>
            <p:ph type="title"/>
          </p:nvPr>
        </p:nvSpPr>
        <p:spPr/>
        <p:txBody>
          <a:bodyPr/>
          <a:lstStyle/>
          <a:p>
            <a:r>
              <a:rPr lang="en-US" dirty="0"/>
              <a:t>Class Exercise: Overview</a:t>
            </a:r>
          </a:p>
        </p:txBody>
      </p:sp>
      <p:sp>
        <p:nvSpPr>
          <p:cNvPr id="3" name="Content Placeholder 2">
            <a:extLst>
              <a:ext uri="{FF2B5EF4-FFF2-40B4-BE49-F238E27FC236}">
                <a16:creationId xmlns:a16="http://schemas.microsoft.com/office/drawing/2014/main" id="{886BCB59-CF3F-4F8A-9D65-1FFF3C880D15}"/>
              </a:ext>
            </a:extLst>
          </p:cNvPr>
          <p:cNvSpPr>
            <a:spLocks noGrp="1"/>
          </p:cNvSpPr>
          <p:nvPr>
            <p:ph idx="1"/>
          </p:nvPr>
        </p:nvSpPr>
        <p:spPr>
          <a:xfrm>
            <a:off x="628650" y="1169989"/>
            <a:ext cx="7886700" cy="5295205"/>
          </a:xfrm>
        </p:spPr>
        <p:txBody>
          <a:bodyPr>
            <a:normAutofit/>
          </a:bodyPr>
          <a:lstStyle/>
          <a:p>
            <a:pPr marL="0" indent="0">
              <a:buNone/>
            </a:pPr>
            <a:r>
              <a:rPr lang="en-US" dirty="0"/>
              <a:t>The data for this exercise comes from here:</a:t>
            </a:r>
          </a:p>
          <a:p>
            <a:pPr marL="0" indent="0">
              <a:buNone/>
            </a:pPr>
            <a:r>
              <a:rPr lang="en-US" dirty="0">
                <a:hlinkClick r:id="rId2"/>
              </a:rPr>
              <a:t>https://www.ers.usda.gov/data-products/adoption-of-genetically-engineered-crops-in-the-us.aspx</a:t>
            </a:r>
            <a:endParaRPr lang="en-US" dirty="0"/>
          </a:p>
          <a:p>
            <a:pPr marL="0" indent="0">
              <a:buNone/>
            </a:pPr>
            <a:endParaRPr lang="en-US" dirty="0"/>
          </a:p>
          <a:p>
            <a:pPr marL="0" indent="0">
              <a:buNone/>
            </a:pPr>
            <a:r>
              <a:rPr lang="en-US" dirty="0"/>
              <a:t>There are two files, one is the data in a spreadsheet, the other is a very “tidy” CSV file.  </a:t>
            </a:r>
          </a:p>
          <a:p>
            <a:pPr marL="0" indent="0">
              <a:buNone/>
            </a:pPr>
            <a:endParaRPr lang="en-US" dirty="0"/>
          </a:p>
          <a:p>
            <a:pPr marL="0" indent="0">
              <a:buNone/>
            </a:pPr>
            <a:r>
              <a:rPr lang="en-US" dirty="0"/>
              <a:t>You will be provided, on Slack, 3 CSV files from data taken directly from the spreadsheet:</a:t>
            </a:r>
          </a:p>
          <a:p>
            <a:pPr lvl="1"/>
            <a:r>
              <a:rPr lang="en-US" dirty="0"/>
              <a:t>corn.csv</a:t>
            </a:r>
          </a:p>
          <a:p>
            <a:pPr lvl="1"/>
            <a:r>
              <a:rPr lang="en-US" dirty="0"/>
              <a:t>cotton.csv</a:t>
            </a:r>
          </a:p>
          <a:p>
            <a:pPr lvl="1"/>
            <a:r>
              <a:rPr lang="en-US" dirty="0"/>
              <a:t>soybean.csv</a:t>
            </a:r>
          </a:p>
          <a:p>
            <a:pPr marL="0" indent="0">
              <a:buNone/>
            </a:pPr>
            <a:endParaRPr lang="en-US" dirty="0"/>
          </a:p>
        </p:txBody>
      </p:sp>
    </p:spTree>
    <p:extLst>
      <p:ext uri="{BB962C8B-B14F-4D97-AF65-F5344CB8AC3E}">
        <p14:creationId xmlns:p14="http://schemas.microsoft.com/office/powerpoint/2010/main" val="318204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C9A8-274C-46B1-A1B9-94F18F25FCBB}"/>
              </a:ext>
            </a:extLst>
          </p:cNvPr>
          <p:cNvSpPr>
            <a:spLocks noGrp="1"/>
          </p:cNvSpPr>
          <p:nvPr>
            <p:ph type="title"/>
          </p:nvPr>
        </p:nvSpPr>
        <p:spPr/>
        <p:txBody>
          <a:bodyPr/>
          <a:lstStyle/>
          <a:p>
            <a:r>
              <a:rPr lang="en-US" dirty="0"/>
              <a:t>Class Exercise: Data Explanation</a:t>
            </a:r>
          </a:p>
        </p:txBody>
      </p:sp>
      <p:sp>
        <p:nvSpPr>
          <p:cNvPr id="3" name="Content Placeholder 2">
            <a:extLst>
              <a:ext uri="{FF2B5EF4-FFF2-40B4-BE49-F238E27FC236}">
                <a16:creationId xmlns:a16="http://schemas.microsoft.com/office/drawing/2014/main" id="{266F7ECE-9C85-49F7-ABE0-81A02E92EBB3}"/>
              </a:ext>
            </a:extLst>
          </p:cNvPr>
          <p:cNvSpPr>
            <a:spLocks noGrp="1"/>
          </p:cNvSpPr>
          <p:nvPr>
            <p:ph idx="1"/>
          </p:nvPr>
        </p:nvSpPr>
        <p:spPr/>
        <p:txBody>
          <a:bodyPr>
            <a:normAutofit/>
          </a:bodyPr>
          <a:lstStyle/>
          <a:p>
            <a:pPr marL="0" indent="0">
              <a:buNone/>
            </a:pPr>
            <a:r>
              <a:rPr lang="en-US" dirty="0"/>
              <a:t>There are four categories of Genetically Engineered Crops:</a:t>
            </a:r>
          </a:p>
          <a:p>
            <a:pPr lvl="1"/>
            <a:r>
              <a:rPr lang="en-US" dirty="0"/>
              <a:t>Insect-resistant (</a:t>
            </a:r>
            <a:r>
              <a:rPr lang="en-US" dirty="0" err="1"/>
              <a:t>Bt</a:t>
            </a:r>
            <a:r>
              <a:rPr lang="en-US" dirty="0"/>
              <a:t>) only</a:t>
            </a:r>
          </a:p>
          <a:p>
            <a:pPr lvl="1"/>
            <a:r>
              <a:rPr lang="en-US" dirty="0"/>
              <a:t>Herbicide tolerant only</a:t>
            </a:r>
          </a:p>
          <a:p>
            <a:pPr lvl="1"/>
            <a:r>
              <a:rPr lang="en-US" dirty="0"/>
              <a:t>Stacked gene varieties</a:t>
            </a:r>
          </a:p>
          <a:p>
            <a:pPr lvl="1"/>
            <a:r>
              <a:rPr lang="en-US" dirty="0"/>
              <a:t>All GE varieties</a:t>
            </a:r>
          </a:p>
          <a:p>
            <a:pPr marL="0" indent="0">
              <a:buNone/>
            </a:pPr>
            <a:r>
              <a:rPr lang="en-US" dirty="0"/>
              <a:t>Notice that each of these categories has its own placement in the file. </a:t>
            </a:r>
          </a:p>
          <a:p>
            <a:pPr marL="0" indent="0">
              <a:buNone/>
            </a:pPr>
            <a:endParaRPr lang="en-US" dirty="0"/>
          </a:p>
          <a:p>
            <a:pPr marL="0" indent="0">
              <a:buNone/>
            </a:pPr>
            <a:r>
              <a:rPr lang="en-US" dirty="0"/>
              <a:t>You will have to use your knowledge of Python and Pandas to clean up this data. Unlike other data you have read into Python you won’t have nice column header names. You have to fix it.  </a:t>
            </a:r>
          </a:p>
          <a:p>
            <a:pPr marL="0" indent="0">
              <a:buNone/>
            </a:pPr>
            <a:endParaRPr lang="en-US" dirty="0"/>
          </a:p>
          <a:p>
            <a:pPr marL="0" indent="0">
              <a:buNone/>
            </a:pPr>
            <a:r>
              <a:rPr lang="en-US" dirty="0"/>
              <a:t>Rule: don’t use Excel to save new version of the file.  Use the files given and your knowledge of Python!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399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D64F-3651-4F4C-A680-17627B99C5F7}"/>
              </a:ext>
            </a:extLst>
          </p:cNvPr>
          <p:cNvSpPr>
            <a:spLocks noGrp="1"/>
          </p:cNvSpPr>
          <p:nvPr>
            <p:ph type="title"/>
          </p:nvPr>
        </p:nvSpPr>
        <p:spPr/>
        <p:txBody>
          <a:bodyPr/>
          <a:lstStyle/>
          <a:p>
            <a:r>
              <a:rPr lang="en-US" dirty="0"/>
              <a:t>Class Exercise:  Task #1</a:t>
            </a:r>
          </a:p>
        </p:txBody>
      </p:sp>
      <p:sp>
        <p:nvSpPr>
          <p:cNvPr id="3" name="Content Placeholder 2">
            <a:extLst>
              <a:ext uri="{FF2B5EF4-FFF2-40B4-BE49-F238E27FC236}">
                <a16:creationId xmlns:a16="http://schemas.microsoft.com/office/drawing/2014/main" id="{47A3AB0A-70D7-4330-841E-F5DC58751CEB}"/>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Convert the data into tidy format.  </a:t>
            </a:r>
          </a:p>
          <a:p>
            <a:pPr marL="457200" indent="-457200">
              <a:buFont typeface="+mj-lt"/>
              <a:buAutoNum type="arabicPeriod"/>
            </a:pPr>
            <a:r>
              <a:rPr lang="en-US" dirty="0"/>
              <a:t>Use only one the file </a:t>
            </a:r>
            <a:r>
              <a:rPr lang="en-US" b="1" dirty="0"/>
              <a:t>corn.csv</a:t>
            </a:r>
          </a:p>
          <a:p>
            <a:pPr marL="457200" indent="-457200">
              <a:buFont typeface="+mj-lt"/>
              <a:buAutoNum type="arabicPeriod"/>
            </a:pPr>
            <a:r>
              <a:rPr lang="en-US" dirty="0"/>
              <a:t>Tidy-</a:t>
            </a:r>
            <a:r>
              <a:rPr lang="en-US" dirty="0" err="1"/>
              <a:t>fy</a:t>
            </a:r>
            <a:r>
              <a:rPr lang="en-US" dirty="0"/>
              <a:t> the two varieties  </a:t>
            </a:r>
          </a:p>
          <a:p>
            <a:pPr lvl="1"/>
            <a:r>
              <a:rPr lang="en-US" dirty="0"/>
              <a:t>‘Insect-resistant (</a:t>
            </a:r>
            <a:r>
              <a:rPr lang="en-US" dirty="0" err="1"/>
              <a:t>Bt</a:t>
            </a:r>
            <a:r>
              <a:rPr lang="en-US" dirty="0"/>
              <a:t>) only’ </a:t>
            </a:r>
          </a:p>
          <a:p>
            <a:pPr lvl="1"/>
            <a:r>
              <a:rPr lang="en-US" dirty="0"/>
              <a:t>‘Herbicide-tolerant only’.</a:t>
            </a:r>
          </a:p>
          <a:p>
            <a:pPr marL="457200" indent="-457200">
              <a:buFont typeface="+mj-lt"/>
              <a:buAutoNum type="arabicPeriod"/>
            </a:pPr>
            <a:r>
              <a:rPr lang="en-US" dirty="0"/>
              <a:t>Combine both varieties into one data frame containing these columns:</a:t>
            </a:r>
          </a:p>
          <a:p>
            <a:pPr lvl="1"/>
            <a:r>
              <a:rPr lang="en-US" dirty="0"/>
              <a:t>State:  The state where the measurement was made</a:t>
            </a:r>
          </a:p>
          <a:p>
            <a:pPr lvl="1"/>
            <a:r>
              <a:rPr lang="en-US" dirty="0"/>
              <a:t>Crop:  The type of crop:  Corn, Cotton, Soybean</a:t>
            </a:r>
          </a:p>
          <a:p>
            <a:pPr lvl="1"/>
            <a:r>
              <a:rPr lang="en-US" dirty="0"/>
              <a:t>Crop Title:  Containing one of these values</a:t>
            </a:r>
          </a:p>
          <a:p>
            <a:pPr lvl="2"/>
            <a:r>
              <a:rPr lang="en-US" dirty="0"/>
              <a:t>Genetically engineered (GE) corn</a:t>
            </a:r>
          </a:p>
          <a:p>
            <a:pPr lvl="2"/>
            <a:r>
              <a:rPr lang="en-US" dirty="0"/>
              <a:t>Genetically engineered (GE) upland cotton</a:t>
            </a:r>
          </a:p>
          <a:p>
            <a:pPr lvl="2"/>
            <a:r>
              <a:rPr lang="en-US" dirty="0"/>
              <a:t>Genetically engineered (GE) soybeans</a:t>
            </a:r>
          </a:p>
          <a:p>
            <a:pPr lvl="1"/>
            <a:r>
              <a:rPr lang="en-US" dirty="0"/>
              <a:t>Variety:  The “category” for the variety</a:t>
            </a:r>
          </a:p>
          <a:p>
            <a:pPr lvl="1"/>
            <a:r>
              <a:rPr lang="en-US" dirty="0"/>
              <a:t>Year:  The year the observation was made</a:t>
            </a:r>
          </a:p>
          <a:p>
            <a:pPr lvl="1"/>
            <a:r>
              <a:rPr lang="en-US" dirty="0"/>
              <a:t>Unit: The type of value. Should be one of:</a:t>
            </a:r>
          </a:p>
          <a:p>
            <a:pPr lvl="2"/>
            <a:r>
              <a:rPr lang="en-US" dirty="0"/>
              <a:t>Percent of all corn planted</a:t>
            </a:r>
          </a:p>
          <a:p>
            <a:pPr lvl="2"/>
            <a:r>
              <a:rPr lang="en-US" dirty="0"/>
              <a:t>Percent of upland cotton planted</a:t>
            </a:r>
          </a:p>
          <a:p>
            <a:pPr lvl="2"/>
            <a:r>
              <a:rPr lang="en-US" dirty="0"/>
              <a:t>Percent of all soybeans planted</a:t>
            </a:r>
          </a:p>
          <a:p>
            <a:pPr lvl="1"/>
            <a:r>
              <a:rPr lang="en-US" dirty="0"/>
              <a:t>Value: The percentage</a:t>
            </a:r>
          </a:p>
          <a:p>
            <a:pPr marL="0" indent="0">
              <a:buNone/>
            </a:pPr>
            <a:endParaRPr lang="en-US" dirty="0"/>
          </a:p>
        </p:txBody>
      </p:sp>
    </p:spTree>
    <p:extLst>
      <p:ext uri="{BB962C8B-B14F-4D97-AF65-F5344CB8AC3E}">
        <p14:creationId xmlns:p14="http://schemas.microsoft.com/office/powerpoint/2010/main" val="523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5A8F-0A4B-40C9-90BB-5C0383D34F01}"/>
              </a:ext>
            </a:extLst>
          </p:cNvPr>
          <p:cNvSpPr>
            <a:spLocks noGrp="1"/>
          </p:cNvSpPr>
          <p:nvPr>
            <p:ph type="title"/>
          </p:nvPr>
        </p:nvSpPr>
        <p:spPr/>
        <p:txBody>
          <a:bodyPr/>
          <a:lstStyle/>
          <a:p>
            <a:r>
              <a:rPr lang="en-US" dirty="0"/>
              <a:t>Class Exercise:  Task #2</a:t>
            </a:r>
          </a:p>
        </p:txBody>
      </p:sp>
      <p:sp>
        <p:nvSpPr>
          <p:cNvPr id="3" name="Content Placeholder 2">
            <a:extLst>
              <a:ext uri="{FF2B5EF4-FFF2-40B4-BE49-F238E27FC236}">
                <a16:creationId xmlns:a16="http://schemas.microsoft.com/office/drawing/2014/main" id="{09DD3E47-123D-409A-B378-DD9B03FAFE69}"/>
              </a:ext>
            </a:extLst>
          </p:cNvPr>
          <p:cNvSpPr>
            <a:spLocks noGrp="1"/>
          </p:cNvSpPr>
          <p:nvPr>
            <p:ph idx="1"/>
          </p:nvPr>
        </p:nvSpPr>
        <p:spPr/>
        <p:txBody>
          <a:bodyPr/>
          <a:lstStyle/>
          <a:p>
            <a:pPr marL="0" indent="0">
              <a:buNone/>
            </a:pPr>
            <a:r>
              <a:rPr lang="en-US" dirty="0"/>
              <a:t>Generate a line plot showing the change in percentage in Iowa for the Insect-resistant (</a:t>
            </a:r>
            <a:r>
              <a:rPr lang="en-US" dirty="0" err="1"/>
              <a:t>Bt</a:t>
            </a:r>
            <a:r>
              <a:rPr lang="en-US" dirty="0"/>
              <a:t>) only variety.</a:t>
            </a:r>
          </a:p>
        </p:txBody>
      </p:sp>
      <p:sp>
        <p:nvSpPr>
          <p:cNvPr id="4" name="AutoShape 2" descr="data:image/png;base64,iVBORw0KGgoAAAANSUhEUgAAAXQAAAElCAYAAAD0sRkBAAAABHNCSVQICAgIfAhkiAAAAAlwSFlzAAALEgAACxIB0t1+/AAAADl0RVh0U29mdHdhcmUAbWF0cGxvdGxpYiB2ZXJzaW9uIDIuMS4xLCBodHRwOi8vbWF0cGxvdGxpYi5vcmcvAOZPmwAAIABJREFUeJzt3Xl8VPXV+PHPScK+L0lIgBBRlrCjuOECEkQEq1hX2lqsWtunrVtt3X5Pn6K21aqtS22rIApWq1VAq2wVcGFXQZEgIMgmS9i3kBDIcn5/fG90GjPJzGQms+S8X695JXPnzplzZ+6cOfd7750RVcUYY0z8S4p2AsYYY8LDCroxxiQIK+jGGJMgrKAbY0yCsIJujDEJwgq6McYkCCvo5msicp+IPFfLGNkioiKS4l1/X0RuCk+G4SEis0VkXLTzqImIXC8ii2qYZ7GIDAzjY04XkZHhimfqlhX0KBORa0XkQxEpFJE93v8/ExGJ8OMOFZHtvtNU9Q+qGlPFNxJU9WJVnRLtPGpLRL4DFKjqpz7TuonIqyKyV0SOiMgGEfmLiHTybh8qIuUicrTS5WwvxMPA76OwOCYMrKBHkYjcCTwJPAp0ANKBnwLnAA2jmJoJs4otljD7KfAPn8c4BfgQ2AkMVNWWuHVpI3Cuz/12qmrzSpelAKr6EdBSRAZFIN+vRej5MKpqlyhcgFZAIXBFDfM1Ah4DvgJ2A88ATbzbhgLbgTuBPUA+8KOa7gs0A44B5cBR75IJjAde8rn/ucAS4BCwDbjemz4a+BQ44k0f73OfbECBFO/6+8BNXi4HgL4+86Z5eaT6WfYbgLXAQeA/QBef2xRX0DZ4t/8VEO+2ZOBPwD5gM/CLqnLy/r8eWOQ9Twe9+S+u9DpN8p7bHcDvgOQgcvy5l+Nmb1pPYK73XHwBXO0zfzvgLe95/Qh4EFjk57lp6D13nXymvQS8XcP6NBTYXsM8E4HfVnP7ZcBKL8+NwEhveqaX/wHgS+DHPvcZD0z1cjzirRPjgdeAF4EC4HNgULTfm/F8sQ49es7GFbl/1zDfH4HuwADgFKAj8H8+t3fAFZ2OwI3AX0WkTXX3VdVC4GL+u1Pb6fugIpIFzAb+AqR6MVZ6NxcCPwRa44r7/4jImOoWQlWPA68CP/CZPBaYp6p7K8/vxbsP+K73+AuBVyrNdglwOtAfuBq4yJv+Y2/5BgCnAtXmBpyJK67tgUeAST5DXlOAUtzzNxAYgStGgeY4xovfS0Sa4Yr5P3EfZmOBv4lIb2/evwLFQAbug+KGanLuBpSrqu+w2XBgWg3LGoi1uOf0W0TkDFwB/jXu9T8f2OLd/AquwcgErgT+ICK5Pne/DFfUWwMve9Muxa0XrXEfBk+HIf/6K9qfKPX1gitsuypNq+iGj+HeKIIrnif7zHM233R7Q715U3xu3wOcFeB9t1d6/PF4HTpwL/BGgMvyBPC49382/rvhM3EdfZJ3fTk+HWqlmLOBG32uJwFFeB2w9xjn+tz+GnCP9/+7wE98bhteTU7XA1/6zNvUm7diCOw43haRd/tY4L0gchzmc/s1wMJKy/ks8FvcVkUJ0NPntj/gv0M/p4r1pxSvW/au/8Jbn44CE31e93Jvuu+lmc/9fgy86+dxn614rStN7wyUAS18pj0ETPZZtxZUsb7N87neCzgW7fdmPF9sHCt69gPtRSRFVUsBVHUwgLezMgnX9TUFVvjsIxXcm//rOBX39xQBzQO8b3U64zanv0VEzsTtPOuD2/RvBLxeU0BV/VBECoEhIpKP63rf8jN7F+BJEfmT70PjtjK2etd3+dxWsdzgOsRtPrf5/l+Vr+OoapH3fDUH2gINgHyf5zDJJ14gOfo+dhfgTBE55DMtBTcOnur97zv/Vvw7CLSoNG0/rruvWJangadF5HdAJ5/5dqpqJ/xrgSvyVekMzKpieiZwQFULfKZtBXzH4qt6HSq/ho193xMmOFbQo2cprvu7DP+byftwHXhvVd0RZPya7lvT12xuA87wc9s/cZvGF6tqsYg8gRuuCMQUvK0TYKqqFlfz+L9X1Zf93F6dfP67gHUOIUZFDseB9n4KTCA5+j7P24APVPXCyjOJSDKuw+4MrPMmZ1UTd4O7m3T0eX3n44Z/XqjmfoHIAT7zc9s24OQqpu8E2opIC5+inoXb71DBvto1wmwMPUpU9RBwP24M9UoRaS4iSSIyALfTElUtx+2gelxE0gBEpKOIXOQ38Dfxa7rvbqCdiLTyE+JlYLiIXC0iKSLSzssNXAd3wCvmZwDfC2LR/wFcjivqL1Yz3zPAvRXjyyLSSkSuCvAxXgNu85a3NXB3EPl9TVXzgXeAP4lIS+/1OVlEhoSY4wygu4hcJyINvMvpIpKjqmXAdGC8iDQVkV6A32PlVbUEmAcM8Zk8HjhPRP4sIh29nNrjCnQwhuCGk6oyCfiRiOR6z0dHEempqttwQ4YPiUhjEemH26cTygeyCZEV9ChS1UeAXwJ34ca+d+PGKO/GvTnw/v8SWCYiR3Bv4h4BPoTf+6rqOtxOrE0ickhEMivl9hUwCncEzQHcDtGKHWU/Ax4QkQLcDtrXgljm7cAnuG5tYTXzvYHbqfuql/tq3I7OQEzEFeJVuKNxZuG637JA8/TxQ9yw0hrcMMdUvGGNYHP0OtcRwLW4jnaXd/9G3iy/wA317AImU3On/SxwnU/89bj9J52Az7zXZ7H3WL/xuV9mFcehXwEgIqcDheoOX6xqGT4CfgQ8DhwGPsANJYHbv5DtPd4buCNl5tawDCaMKg7zMqbOiMjzuHHc/62jx7sYeEZVu9Q4c5zxziS9RX1OLqplvGnAJFWtapzcxDgr6KZOiUg2rtsfqKqbI/QYTYALcF16Om4fxTJVvT0Sj2dMrLAhF1NnRORB3LDEo5Eq5hUPhds/cRA35LKW/z5235iEZB26McYkCOvQjTEmQdTpcejt27fX7OzsunxIY4yJeytWrNinqqk1zVenBT07O5vly5fX5UMaY0zcE5Hqzhr+mg25GGNMgrCCbowxCcIKujHGJAgr6MYYkyCsoBtjTIKwgm6MMQnCCroxxiQIK+hxTlV57eNtzFmdT3FJKN8Oa4xJFPaLRXFMVfn9zLU8t8h9z1XThsnk5qQzum8HhvZIo3GDQH9tzhiTCKygxylV5Q+zXDEfd3YXRvTuwIxV+fzn8128/dlOmnnFfVTfDIb2SLXibkw9UKfftjho0CC1U/9rT1V5aPY6JizYxLizuzD+0t5U/IhxaVk5yzYdYGZePnNW53OwqIRmDZMZ3ssV9yHdrbgbE29EZIWqDqpxvpoKuog0BhbgfiYrBffDvr8Vkcm43x487M16vaqurC6WFfTaU1Uenr2OZxds4odnd+F+n2JeWWlZOUs37WdWXj5zVu/iYFEJzRulkJuTxui+GZxvxd2YuBDOgi5AM1U9KiINgEXAbcBPgRmqOjXQpKyg146q8vCcdTz7wSauO6sLD1zmv5hXVlJWztKNXnH/fBeHvOI+PCeN0f0yOa9beyvuxsSoQAt6jWPo6ir+Ue9qA+9iv4pRx1SVP875gmc/2MQPzsoKqpgDNEhO4vzuqZzfPZUHx/Rhycb9zFrlivubK3fSvFEKF/ZK547h3clq1zSCS2KMiZSAxtBFJBlYAZwC/FVV7/aGXM4GjgPzgXtU9XgV970ZuBkgKyvrtK1bA/oWSONDVXnkP1/w9/c38v0zs3jwsj4kJQVezKtTUlbOko37mblqJ7PydtGicQqv3nwWXdo1C0t8Y0zthW3IpVLQ1sAbwC3AfmAX0BCYAGxU1Qequ78NuQRPVXn0P1/wt/c38r0zs/hdGIt5ZWvzj/C9icto3CDZiroxMSTQgh7UiUWqegh4HxipqvnqHAdeAM4IKVPjl6ry2DuumI89I7LFHCAnoyUv33QWxSVljJ2wjK/2F0XssYwx4VdjQReRVK8zR0SaAMOBdSKS4U0TYAzu19xNmKgqf3pnPX99byNjz+jM78dEtphX6JXpinpRSRnXTlhqRd2YOBJIh54BvCciq4CPgbmqOgN4WUTygDygPfC7yKVZv6gqf567nqff+5JrT+/M78f0rZNiXqFXZkv+6RX1sROXse2AFXVj4oGdWBRjVJXH567nqXddMf/D5XVbzH19vvMw33/uQ5o1dDtKO7e1o1+MiYaIjKGbyHt83gaeevdLrhkU3WIO0DuzFS/deCZHj5dy7QTr1I2JdVbQY8jjc9fz1PwNXD2oEw99N7rFvEKfjq14+SYr6sbEAyvoMeKJeet5cv4GrjqtEw9/t19MFPMKVtSNiQ9W0GPAk/M28MS8DVx5Wif+eEVsFfMKFUW9oLiEsROXsf2gFXVjYo0V9Ch7av4GHp+3nitOjd1iXsEV9bM4cqyEaydYUTcm1lhBj5KycuVP73zBn+eu57unduSRK/uRHMPFvELfTq146aYzOXLMdeo7Dh2LdkrGGI8V9CjYtPcoVz2zhL+8+yVXntaJR6/sHxfFvEK/Tq156aYzOVRUwrUTllpRNyZGWEGvQ2XlynMLN3HxkwvZuLeQJ64ZwKNx0plX1q9Ta1660RX1sROWsdOKujFRZwW9jmzae5Rrnl3K72au5bxu7Zl7x/mMGdgxqK/AjTX9O7fmHzeeycHCE1xrRd2YqLOCHmHl5cqkRZu5+MmFrN9dwJ+v7s/EHw4irWXjaKcWFgM6t+YfN7miPnbiMvIPW1E3JlqsoEfQln2FXDNhKQ/OWMO5p7Rn7i+H8N1TO8V1V16VAZ1b8+KNZ3DgqOvUragbEx1W0COgvFx5YfFmRj65gHW7Cnjsqv48N24Q6QnSlVdlYFYbptx4BvuPnmDshGXsO/qt3zoxxkSYFfQw27q/kGsnLuP+t9dwdtd2zL1jCFeelnhdeVVOzWrDlBtOZ8v+Il5fvj3a6RhT79T4m6ImMOXlyj+WbeXh2etISRIevbJfvSnkvk7r0pbemS15d91u/mfoydFOx5h6xQp6GHy1v4i7pn3Gsk0HGNI9lYev6EtGqybRTitqcnPSefrdDRwsPEGbZg2jnY4x9YYNudRCebnyj6VbGPnkAj7fcYRHrujH5B+dXq+LOUBuzzTKFd5fvyfaqRhTr1iHHqJtB4q4a+oqlm7az3nd2vPHK/qR2bp+F/IKfTu2IrVFI+at3cPlAztFOx1j6g0r6CF467Od3DttFSLCw9/tyzWnd653Y+XVSUoShvVIY1ZePiVl5TRItg1BY+qCvdOCdLDwBPdOW0X3Di34zx3nc+0ZWVbMq5Cbk0bB8VI+3nwg2qkYU29YQQ/Sc4s2UVRSxiNX9KOjDbH4dW639jRMSWLeWhtHN6auWEEPwsHCE0xevIXRfTPolt4i2unEtKYNUxh8cjvmr9tNXf4QuTH1WY0FXUQai8hHIvKZiHwuIvd7008SkQ9FZIOI/EtEEv74tIru/NbcbtFOJS7k9kxj6/4iNu4tjHYqxtQLgXTox4FhqtofGACMFJGzgD8Cj6tqN+AgcGPk0oy+g4UnmLJkK6P6ZtDduvOADMtJB+DddbujnIkx9UONBV2do97VBt5FgWHAVG/6FGBMRDKMEZMWbabwRCm3DrPuPFAdWzehZ4cWNo5uTB0JaAxdRJJFZCWwB5gLbAQOqWqpN8t2oKOf+94sIstFZPnevXvDkXOdO1R0gslLtjCqTwY9Olh3HozhOems2HqQQ0Unop2KMQkvoIKuqmWqOgDoBJwB5FQ1m5/7TlDVQao6KDU1NfRMo2jSos0cPV5qY+chGJaTRlm58sH6+PwwNyaeBHWUi6oeAt4HzgJai0jFiUmdgJ3hTS02HCpyR7aM6tvBuvMQDOjUmvbNGzLfhl2MibhAjnJJFZHW3v9NgOHAWuA94EpvtnHAvyOVZDQ9v2gzBdadhywpSbigRxrvf7GHkrLyaKdjTEILpEPPAN4TkVXAx8BcVZ0B3A38UkS+BNoBkyKXZnQcLirhhcVbuLhPB3p2aBntdOJWbk4aR4pLWbH1YLRTMSah1fhdLqq6ChhYxfRNuPH0hDVpsXXn4XBut1QaJicxf+1uzuraLtrpGJOw7ExRPw4fK3E/I9e7AzkZ1p3XRvNGKZzZtS3z19k4ujGRZAXdj+cXbaag2LrzcBmek86mvYVs3mdnjRoTKVbQq3D4WAnPL97MRb3T6ZVp3Xk4DOuZBsD8tXbWqDGRYgW9Ci8stu483Dq3bUqP9BZ2+KIxEWQFvZLDx0qYtGgzI3ql0zuzVbTTSSjDctL4eMsBDh8riXYqxiQkK+iVTF68xbrzCBmek0ZpubLAzho1JiKsoPs4UlzCpEWbGNErnT4drTsPtwGd29C2WUPetaNdjIkIK+g+Ji/ewhHrziMmOUkY2iOV977YQ6mdNWpM2FlB9xwpLuG5hZu40LrziMrtmc6hohI+3XYo2qkYk3CsoHumeN35bdadR9T53duTkiTMs8MXjQk7K+hAQXEJzy3azPAc684jrUXjBu6sUTt80Ziws4IOTFmyhcPHSqw7ryO5PdP5cs9Rtu63s0aNCad6X9ALikuYuHAzw3PS6NvJuvO6kJtTcdaodenGhFO9L+gvLt3qdefdo51KvdGlXTNOSWtuhy8aE2b1uqAfPV7KxIWbyO1p3Xldy+2Zxoeb91NQbGeNGhMu9bqgT1myhUNFJdw23MbO61puTjolZcrCDfuinYoxCaPeFvSK7nxYzzT6dWod7XTqnVOzWtO6aQM7fNGYMKq3Bf3r7tyObImKlOQkhnZP5f0v9lJWrtFOx5iEUC8L+tHjpTy3cBMX9Eilf2frzqMlNyedA4UnWLnNfmvUmHColwX9xaVbOFhUwm3D7ciWaDq/eyopSWKHLxoTJvWuoBceL2Xigk0M7ZHKAOvOo6pVkwacnm1njRoTLjUWdBHpLCLvichaEflcRG7zpo8XkR0istK7jIp8urX34tKtrju3sfOYkJuTxhe7C9h2oCjaqRgT9wLp0EuBO1U1BzgL+LmI9PJue1xVB3iXWRHLMkwKvSNbhnRPZWBWm2inY3Dj6ICdZGRMGNRY0FU1X1U/8f4vANYCHSOdWLipKk+9u4EDhSfsuPMYclL7ZnRt34z5VtCNqbWgxtBFJBsYCHzoTfqFiKwSkedFpMqWV0RuFpHlIrJ8797o/PTY9oNFXDfpI579YBNjBmRyqnXnMSU3J41lG/dz9HhptFMxJq4FXNBFpDkwDbhdVY8AfwdOBgYA+cCfqrqfqk5Q1UGqOig1NTUMKQdOVXnlo68Y+cRCPv3qIL+/vA+PXzOgTnMwNRvWM50TZeUssrNGjamVlEBmEpEGuGL+sqpOB1DV3T63TwRmRCTDEO04dIx7pq1i4YZ9DD65HX+8oh+d2zaNdlqmCoOy29CycQrz1+5mZJ8O0U7HmLhVY0EXEQEmAWtV9c8+0zNUNd+7ejmwOjIpBkdVeW35Nh6csZZyVR4c04fvn5FFUpJEOzXjR4PkJIb0SOO9L/ZQXq72WhkTokA69HOA64A8EVnpTbsPGCsiAwAFtgA/iUiGQcg/fIx7puXxwfq9nN21HY9caV15vBiek8bbn+3ks+2H7AgkY0JUY0FX1UVAVS1TzBymqKq8vmI7D769htJy5YHLevODM7tYpxdHhnRPJdk7a9QKujGhifszRXcdLuaGyR9z19RV9MpsyX9uP58fnp1txTzOtG7akNO6tLHDF42phYB2isYiVWXqiu08MGMNpWXK+O/0skIe53J7pvHQ7HXsOHSMjq2bRDsdY+JOXHbou48Uc+OU5fx66ipyOrRkzu3ncf05J1kxj3N21qgxtRNXHbqqMv2THdz/9uecKCvnt9/pxTjryhPGyanN6NKuKfPX7ua6s7pEOx1j4k7cFPQ9R4q574085q3dw+nZbXjkyv6c1L5ZtNMyYSQi5PZM56UPt1J0opSmDeNm9TQmJsTFkMtbn+3kwscXsHDDPn5zSS9evflsK+YJanhOGidK7axRY0IRFwV9+8EiTklrzuzbzuPGc08i2YZYEtag7La0aJRi4+jGhCAutmlvPq8rPzn/ZCvk9UDDlCTO75HK/HV21qgxwYqLDj0lOcmKeT2S2zONvQXHWb3zcLRTMSauxEVBN/XL0B5pJAnMs5+mMyYoVtBNzGnbrCGnZrXh3XW7a57ZGPM1K+gmJuXmpLN6xxHyDx+LdirGxA0r6CYmXdynA0kCk5dsiXYqxsQNK+gmJmW3b8Z3+mfy4pKt7D96PNrpGBMXrKCbmHXLsG4Ul5YxceHmaKdiTFywgm5i1ilpzflOv0xeXLqFA4Unop2OMTHPCrqJabfmnsKxkjImLtwU7VSMiXlW0E1MOyWtBZf0y2TKEuvSjamJFXQT824d5rr056xLN6ZaVtBNzOuW3oLRfTOYsmQLB61LN8YvK+gmLtya242ikjKeW2RdujH+1FjQRaSziLwnImtF5HMRuc2b3lZE5orIBu+v/VS7iZju6S0Y1TeDyYutSzfGn0A69FLgTlXNAc4Cfi4ivYB7gPmq2g2Y7103JmJuHWZdujHVqbGgq2q+qn7i/V8ArAU6ApcBU7zZpgBjIpWkMQA9OrRgVJ8MpizZal26MVUIagxdRLKBgcCHQLqq5oMr+kCan/vcLCLLRWT53r17a5etqfduze3G0eOlTFpkZ48aU1nABV1EmgPTgNtV9Uig91PVCao6SFUHpaamhpKjMV/r0aEFo/p2YPKSLRwqsi7dGF8BFXQRaYAr5i+r6nRv8m4RyfBuzwDs1whMnbAu3ZiqBXKUiwCTgLWq+mefm94Cxnn/jwP+Hf70jPm2nh1acnGfDkxebF26Mb4C6dDPAa4DhonISu8yCngYuFBENgAXeteNqRO35naj4Hgpz1uXbszXUmqaQVUXAf5+oTk3vOkYE5icjJaM7N2BFxZv4cZzu9KqaYNop2RM1NmZoiZuVXTpkxZbl24MWEE3caxXZksu6p3OC4s3c/hYSbTTMSbqrKCbuHZrbjcKim0s3Riwgm7iXO/MVozolc7z1qUbYwXdxL+KLv0FG0s39ZwVdBP3+nT0uvRF1qWb+s0KukkIt+Z240hxKZMXb4l2KsZEjRV0kxD6dGzFhb3SmbRoE0eKrUs39ZMVdJMwbrMu3dRzVtBNwujTsRXDc9KZtGizdemmXrKCbhLKbbndOHyshCnWpZt6yAq6SSh9O7VieE4azy3aTIF16aaesYJuEs5tud1dl75kS7RTMaZOWUE3Cadvp1bk9rQu3dQ/VtBNQrpteDcOFZXw4tKt0U7FmDpjBd0kpH6dWjOsZxoTF27i6PHSaKdjTJ2wgm4S1m25rku3sXRTX1hBNwmrf+fWXNAjlecWbmLD7oJop2NMxFlBNwntrpE9ARj91CL+/v5GSsvKo5yRMZFjBd0ktJyMlsz95RByc9L445x1XPHMUr7cY926SUxW0E3Ca9+8EX/7/qk8NXYgW/cXMuqpRTz7wUbKyjXaqRkTVjUWdBF5XkT2iMhqn2njRWSHiKz0LqMim6YxtSMiXNo/k7l3DOGCHqk8NHsdVz6zhC/3HI12asaETSAd+mRgZBXTH1fVAd5lVnjTMiYyUls04pkfnMaT1w5g875CRj21kIkLNlm3bhJCjQVdVRcAB+ogF2PqhIhw2YCOvHPH+QzpnsrvZ63l6meXsmlv5Lp1VWXV9kM8NGstv3lzNXsKiiP2WKb+EtWaOxMRyQZmqGof7/p44HrgCLAcuFNVD/q5783AzQBZWVmnbd1qZ+6Z2KGqvLlyB+PfWkNxSRm/vqgHPzrnJJKTJCyxV+84woy8nczKy2fbgWOkJAlJIjRtlMz9l/bm0v6ZiNT+sUxiE5EVqjqoxvlCLOjpwD5AgQeBDFW9oaY4gwYN0uXLl9f4eMbUtT1HirnvjTzmrd3DoC5tePSq/pzUvlnQcVSVz3ceYcaqfGbl5fPVgSJSkoRzTmnP6H4ZjOiVzr6jJ/jV65+xctshRvbuwINj+pDaolEElsokiogW9EBvq8wKuollqsr0T3Zw/9ufc6KsnF9f1JMfDc4mqYZuvaKIz8xzRXzrflfEB5/Snkv6ZjCidzqtmzb8r/uUlSsTF27iz3PX06xhMg+O6cMl/TIjuXgmjkW6Q89Q1Xzv/zuAM1X12priWEE38WD3kWLunZ7Hu+v2cHp2Gx69sj/Zlbp1VWVN/hFmep34lv1FJCcJg09uxyX9MhjRqwNtmjX08wjf+HJPAXe+vorPth1iVN8OPHBZH9o3t27d/LewFXQReQUYCrQHdgO/9a4PwA25bAF+UlHgq2MF3cQLVWWa162XlJVz98iejDs7m3W7CpiZt5NZebvYvK/w6yI+um8GI3p3oG0ARbyy0rJyJizcxBNzN9C8cQoPXtaH0f0yIrBUJl6FtUMPFyvoJt7sOlzMPdNX8f4Xe2ndtAGHikpIThLO7tqO0f0yuCjEIl6V9bsL+NXrn7Fq+2FG98vggUt70866dYMVdGPCRlWZumI7732xh3NPSeWi3ukRK7SlZeU8u2ATT8xbT8vGDfjdmD5c3Ne69frOCroxceyLXa5bz9txmO/0z+T+S3uHbUvAxJ9AC7p9l4sxMahHhxZM/9lg7rywO3NW5zPi8Q+Ys3pXtNMyMc4KujExqkFyErfkduOtX5xLesvG/PSlFdz26qccLDwR7dRMjLKCbkyMy8loyZs/P4c7hndn5qp8Lnx8Ae98bt26+TYr6MbEgQbJSdw23HXraS0acfM/VnDTlOXMzsvn2ImyaKdnYkRKtBMwxgSuV6br1p/5YCMvLt3CvLW7adowmWE907ikXwZDe6TRuEFytNM0UWJHuRgTp8rKlQ8372fmqnzmrN7F/sITNG2YTG5OOqP7ZjC0R6oV9wRhhy0aU4+UlpXz4eYDzMxzxf1A4QmaVRT3fhkM6W7FPZ5ZQTemniotK2fZporins/BohKaNUxmeC/XuZ9vxT3uWEE3xlBaVs7STfuZ5XXuB4tKaN4oheE5aYzul8l53dpbcY8DVtCNMf+lpKycpRu94v75Lg55xf324d246byu0U7PVMMKujHGr5KycpZs3M/f3vuST7cdYuk9w+yLwGKYnfpvjPFU/dNfAAAXfElEQVSrQXISQ7qn8rsxfThRWs6rH2+LdkomDKygG1OPdUtvwTmntOOlZVspLSuPdjqmlqygG1PPjTs7m/zDxbyzZne0UzG1ZAXdmHouNyedTm2aMHnJlminYmrJCrox9VxykvDDs7vw0eYDrNl5JNrpmFqwgm6M4epBnWncIIkp1qXHNSvoxhhaN23I5QM78ebKHfZ963HMCroxBoBxg7twvLScfy23QxjjVY0FXUSeF5E9IrLaZ1pbEZkrIhu8v20im6YxJtJ6dmjJWV3b8o+ldghjvAqkQ58MjKw07R5gvqp2A+Z7140xce76wdnsOHSMeWv3RDsVE4IaC7qqLgAOVJp8GTDF+38KMCbMeRljomB4TjodWzexnaNxKtQx9HRVzQfw/qb5m1FEbhaR5SKyfO/evSE+nDGmLqQkJ/GDs7qwdNN+vthVEO10TJAivlNUVSeo6iBVHZSamhrphzPG1NK1p3emUUqSnWgUh0It6LtFJAPA+2sDbsYkiDbNGjJmQEfe/HQHh4tKop2OCUKoBf0tYJz3/zjg3+FJxxgTC8YNzuZYSRmv2SGMcSWQwxZfAZYCPURku4jcCDwMXCgiG4ALvevGmATRK7MlZ2S3ZcrSLZSV191vJpjaCeQol7GqmqGqDVS1k6pOUtX9qpqrqt28v5WPgjHGxLlxg7PZfvAY766zEdV4YWeKGmOqNKJ3OhmtGtshjHHECroxpkoNvEMYF325jw277RDGeGAF3Rjj17Wnd6ZhShJTlm6JdiomAFbQjTF+tWveiEv7ZzL9kx0cKbZDGGOdFXRjTLWuH5xN0YkyXl++PdqpmBpYQTfGVKtPx1ac1qUNLy7dQrkdwhjTrKAbY2p0/eBstu4v4v31dghjLLOCboyp0cg+HUhv2YjJS7ZGOxVTDSvoxpgaNUhO4vtndmHB+r1s3Hs02ukYP6ygG2MCMvaMLBomJ/GinWgUs6ygG2MCktqiEZf0y2Dqiu0U2CGMMckKujEmYOMGZ1N4ooxpK+wQxlhkBd0YE7D+nVszoHNrpizdaocwxiAr6MaYoPzonGw27ytkwQb7SclYYwXdGBOUi/tkkNqikX0LYwyygm6MCUrDlCS+d0YW732xl837CqOdjvFhBd0YE7Tvn5lFg2ThxaVbop2K8WEF3RgTtLSWjRnVN4Opy7dTeLw02ukYjxV0Y0xIxg3OpuB4KdM/sUMYY4UVdGNMSAZ2bk2/Tq2YvGQLqnYIYyywgm6MCYmIcP3gbDbuLWTRl/uinY6hlgVdRLaISJ6IrBSR5eFKyhgTH0b3y6B984Z2CGOMCEeHfoGqDlDVQWGIZYyJI41Skhl7Rhbz1+3hq/1F0U4nZpWWldfJ49iQizGmVr5/ZheSRfjlayt5+7OdUT3qZduBIp75YCPff24Zz36wkbIY+HqCd9ftZuhj77Nu15GIP1ZKLe+vwDsiosCzqjqh8gwicjNwM0BWVlYtH84YE2s6tGrM/47O4a/vb+SWVz6lcYMkLuiRxqi+GQzrmUazRrUtM9XbdqCIWXn5zMzLZ9X2wwBktW3KQ7PXMXv1Lh67qj+npDWPaA5VOXyshAfeXsO0T7bTs0OLOnlMqc3eaRHJVNWdIpIGzAVuUdUF/uYfNGiQLl9uQ+3GJKKycmX5lgPMzMtn9upd7C04TuMGSQzr+U1xb9owPMV924EiZq/OZ+aqfD7zinj/Tq0Y3S+Di/tk0KlNE95elc///Xs1RSfK+NWI7tx4bleSkyQsj1+T99bt4Z7pq9h39AQ/G3oytwzrRsOU0AdERGRFIMPatSrolR5wPHBUVR/zN48VdGPqh7Jy5eMtB5i5yhX3fUddcc/tmc6ovhlc0DM16OK+/WARs/N2MSMvn8+2HQKgX6dWjO6bwai+GXRu2/Rb99lTUMz/vrGad9bs5tSs1jx6VX9OTo1ct374WAm/m7GG11dsp3t6cx67qj/9OrWuddyIF3QRaQYkqWqB9/9c4AFVnePvPlbQjal/ysqVjzYfYGbeTuas3sW+oydo0iCZYTlpjO6bwQU90mjSMLnK++44dIxZq9xwykqviPft6DrxUX0yyGr37SJemary1mc7+b9/f05xSRm/GtGDG849Kezd+vtf7OGeaXnsKSjmf4aezK253WiUUvVyBasuCnpX4A3vagrwT1X9fXX3sYJuTP1WVq58uHk/M1flM2f1LvYXuuKe6xX3oT3SOFB0gtnemPinX7ki3qdjS0b1zWB03wy6tGsW0mPvOVLMfW+sZt7a3ZzWpQ2PXtmPrmHo1o8Ul/D7GWv51/JtdEtzXXn/zrXvyn3V+ZBLIKygG2MqlJaV89HmA8zIc8X9QOEJGqUkcbzUHeLXO/ObIp7dPrQiXpmq8ubKHYx/aw3FJWX8+qIe/Oic0Lv1Bev3cve0Vew+UsxPhpzMbbndaNwgPF25Lyvoxpi4UVpWzoebDzB3zW5SWzRiVN8MTgpTEa/K7iPF3Dc9j/nr9nB6dhsevbJ/UB8aBcUl/GHWWl75aBsnpzbjsav6MzCrTcTytYJujDHVUFWmf7KD+9/+nBNl5dx1UU+uH5xNUg3d+sINe7lnWh75h4/x4/O6cseF3SPSlfsKtKBH9gBRY4yJUSLCFad14pxT2nPv9FU8MGMNcz7fxaNX9qtynP7o8VL+MGst//zwK7qmNmPq/wzm1Ah25aGwDt0YU++pKlNXbOeBGWsoLVPuHtmDH579Tbe++Mt93DV1FTsPH+Omc0/izhE9It6V+7IO3RhjAiQiXDWoM+d2a8890/IY//YaZq/exfhLe/Pyh1t5adlXnNS+GVN/ejandWkb7XT9sg7dGGN8qCqvL9/OgzPWUHC8FBG44ZyT+NWIHn6Pl48069CNMSYEIsLVp7tufcKCTYzul8Hp2bHblfuygm6MMVXIbN2E8Zf2jnYaQbGvzzXGmARhBd0YYxKEFXRjjEkQVtCNMSZBWEE3xpgEYQXdGGMShBV0Y4xJEFbQjTEmQdTpqf8ishfYGuLd2wP7wpCGxYmfOLGUi8WxONGM00VVU2uaqU4Lem2IyPJAvsvA4iROnFjKxeJYnFiJUx0bcjHGmARhBd0YYxJEPBX0CRan3sWJpVwsjsWJlTh+xc0YujHGmOrFU4dujDGmGlbQjTEmQVhBj0EiIjEWJybWExFpFMZYYXluwiVR84m1dTAcccIUo3ltY1QlJt6owRKRpmF+c9fqeRCRxiLSMAx5tBSRJlrLHRsicpKItFRVrc0bSkTOEJH2qlpey3yGichZtczlAuDH3v8hv14ikiUibajlr3WJSJMwvebtRKRZbV9zn3i1+tFLEWktIk3DsA52EJEWtYnhxektIu1UtbyWr/v5ItIhDOvycOBSEWlcixgXAL8RkZSwN0uqGlcX4LvAdOBd4BKga4hxzgdu8LmeFGKcS4B/evkMDTWWF+ctYC5wYS2en1OBXcBDQFtvmoQQZwSQB/Sv5es1EtgOXOQzLah8vFwOAMeBTrXI5VJgCfAOcH0tnpvLvNd8updblxDz+a6Xy/u4D6szQ4wzArjX53qo6/J3gBnAB8D3gBYhxhntvR9mAjcAySE+z72APcArQHqoy+Y9P5tDfX594lzkrcsX+kwLdl2+CMgHCoCeoa6DfuOHK1BdXICTgPXA6cAPgL8CvwUGhPACH/RW3Dt9pge1snjFKg84D/g5sALoEcJyjQY+Ac7y3thLgWYhPketgf94Bf1hIDWEGJd6+ZzqXU8OIYYAzXEfUBd705oBjYDGQcS5xMulF3Cvt0wNQ8hnALAa6OvFfCeUggX0917zfl5B/ifwGNAryDiZwBe4D+ARwH3AMwT5YY5rTPYA64DHarEujwA+BwYBVwGzQimA3rr8qfceHeUV9jYhrsspwKvAk8BrhPBh7hXQz4CzvOuNQnhuBGgMTAOu8Ka18i4Bv79wH5ifACcDtwBTgeahPDf+LvE25NIS2K6qH6vqS8ALuBf9OyLSJYg4pwCPALcDZ4vInQAaxGadt8l1EfCgqi5U1b8Cc4CLg8gDEWkAXADcp6rLgNnACWC8iFwoIplBxErCPR8ncB2JADeJyGARGRhEWlcCHVX1ExFpCTwiIi+KyOWB5qNuDS7GdSP/EZHWuDfny8AD3qZrTcvTBlc0f62qa3BFqwuu4wt2fDYLWKOqecAC3Lr0lIj8XEQGBBGnixdnlapOx3XXZwKXiEiN37XhIxn4SlU/UdV3cM/NZ8DlInJaEHEygf8HnAMMFJE/wdfrckDDL958g4FHVXW5qr6Oe46u8m4P5nk+DfiNqn6MK16tgIdF5Psi0i/QIN66XDGs8T7uw+YBERkhIkOCyGc40ERVl3mvz9PAK97rHlA+6hTjvodqmTf+/SbuuPInRGRsAMvT2MvlLlXdCCwCjgLp3u1hqcVxVdBV9TPgkIjc4l1fjhumyAJ6BhHnb8DfcB3b08BZIvJr77byQMbHvBf4aWCOzxvnCNCtYp5A3giqWoLbXJ7jjTlOA5bh3tzX4VaCQJerXFX34T4UPsZtwZwKvAGkBpHTD4FFIrIOeBv4yot3Be7DJ9B8SoEyvBUfeB3XYW/FfQi3qiGfQ8AvVHW+F+8NoAPwqHc9mHHej4D2IvIasBa33kwHOgEXi0hygIUrDygRkeu86x28eAOAroEmo6rbgAMi8ph3fRNuq2EPbisi0NfqVWCqqu4HbgT6i8jj3m1l3gdpTTHKcO+HN8QD7ATSvNs10H1WqvqAqs4Qkaa49W4m8G9vmS4RkaQAl6tcVY/i1uXjqno/rsC/jvuSq4CKoKr+GvhARD728liJe92zgJE+y+uXz+0KPAc8iGsmf+nl892aGkqvXtylqvO8SStxW6wPVCxvTcsSkHC2+5G4AEOBq4HrvOtjcJu41/jMcwPuxWoQQJwfVJreGFekXgd+hOtKrsPPZpkX5xrg6ipuG43rcvDmGVFDPtcA36s0vafP/2NxBTWQ5fqez7R7cUM35wPbcG+s3wHtAogzzmfaK8AfKuXzFpASxOvVBXgc94HQyJvW3cupyk1xn+dmrM+0JO9vL9wwR04Q685Yn1wuxRXAinnOxw0vNA0gzrXe9Ztwm8uzgZnetJ8BT9aQTyeglc/1AbhC+qtK69AcqhmWqhyn0m1dgXnA/+G2tO72t/74xqm8vuO2Oib5vO4/xM/QW6U44jvd5/8LvHW5USDL5fN6/9hbhnNwW53/8p77jGCeH+AvuK3giuvDcPsLAsqnIidck7QeyPSmtcK9TzpXE6N1pWkVy9bOW/f81olgLzHdoXt7g1/BfZreLiJ/xo07bgbOqBgqAY7hNl+q/KStIs7fRKQjfP3JuQT3Brgb9wn8qVbxiekTpzNwt4j8vdIQxAmgVES+h/vkrfKrgivF+aVvHFVdV6kjOIyfLalKy/VLEXlGRNriiuX5uOGNW3H7GRRvqKKGOLeIyEQRaa2qY1X1Pp98knBbIYHkc7uI/NWbdzZQDjzlzdoLqPJIk0rPzZ3ea5Xp83rs9+53blU5+Mnl114ux1T1LWC39xqBe0OmAFUesVIpzl1eRz0f10Tcimsw8GIcriafMbhCe6PP0Mw6XFE5WUSe9KY1B0rw/1r5xqnoVL9e79V1+qOAnwATgVnqtgKrjVPF+l4GlIvI9bj3xkfqOvma4qhPF77DZ9Z2uHWwQSDL5ZPPm8BAXFf9S+B63NZrwM+P97zcAvzRZ9b23jIGlI8Xo2Id3gNM8pbxIiAbKK0mxg2Vcin37luE69SDGfKrXrg+GcJ9wRXnR4A7vOuN8TpGXIc3CvdizwfWAAODiPMybkdLus98P8ENLVS5c6uGOB28aRcBhbgPiCo7yGriPAWk+cx3E7Ac6BNknD/jCuaTfLMzUvCzk7WaOE9XyufHXj59g4hTscOwo/ea/QPXYS0H+tXitboGN6bahCqOEKhhmTK953Y67oNmVVW51LAOPoXP1g7wK1yR6e0nTqq3nr6A21y/BW9nmhezt/e8zMIN6fhblyvH+QXQvor5rgS2BJHP13G8ZRbczt8C3Lrcs5b5/Ax3wIC/dae6fJrjGq0hPvlVuVM8iHx+TvXrclVxUn1ub4wbRnwWWFxVnCByuQjYhBt+qfXRLlEr2AElB9fi9vxXHLLUFLe3+3GfebpRzVBCNXFeBf7mM8/t/l7gQOPgdnC86++NFEScHrgthVDyeQ14yGeeGo9QCSCfTO/2UPL5F/AXn3naAS1r81p506s9cqKaXCqGxE7CHXWQFYZ15wGqObwT1/33xR1hcQXuA+oWvEbAZ750/Ayl1BAnzbu9YlN+HNUMSdUUx2c5Z1b3mgeQT4q37jwZYpyKRqlhRbwaXqsanx/czvA/hZhPeqX5GuO/UQrotfL+9/t+CPYSliDhvOA2tRvhuq8uuM7qQtye6ooVbQVweS3jNPHiXBamON/Bbb75G9sMNM4ob8VrUovn55MwLtdoXFdU5VhjOF6vIHK5NAzrzqfA6Dpad7Jwb+ymlaZfgevyb/GuDwpTnCo7+1DjVPOaBxqnn/e3ykIcheXq7/31t38s0DinhSGXoA61DvQSU2PoIjIatxn8F+B53Jj0K7ju+TwRyVDVItymzIlaxjnmxfnW2FeIcVDVElX91jhqkHGS1O3hP1aL52deGJdL1Dlei3z8vl5B5vKtMdwQcpnrL0YI+dT0HM/CDfO8ICJfH4WlqtNw50CkisibwHvi53DQIOMsqNg3VMs4C73l9PeaBxpnibf/o6rx5WCXKxzPz6JK+2NCjfN+VfmE8BwHfEhywCLxKRHsBdcBdsaNHw7FbXrehRvT7og7EeRF7/IQ7myt7hYnfuPEUi51EOdO3GGAvSvN+xJurLuqMViLEydxwpVLWGppJIKGlIjbaz0B9+ap+J72O3BHimTgxuIuw+1x93s2psWJnzixlEsdxLkVd9RHd+96Bm5nvt9Nb4sTP3HClUttLxEv1DUm4M7aPB23s+xfuIPvfW+/F7fp6/d4UYsTX3FiKZc6jnMXMJlvxuKrPO3b4sRPnHDlEq5LxAIH9OBuM3YVbmzpadxJH1v47y8aysZ98vk9pMfixE+cWMrF4lic2sQJVy7hvET8Aap5QgfjTqyo2KM+AXc2YyZu3PJ/cZ9+1+OOGfV3VqHFiZM4sZSLxbE4tYkTrlzCXlfr4kGqeVKv97meyjenUXfFbeL+jWpOALA48RUnlnKxOBYnFtblcF/q5EH8PCHJeAfUe/93wh0jnOFN64I7McHviRYWJ77ixFIuFsfixMK6HO5L1I5DV9UyVT3iXRXcN+sdUNV8EfkB7vuhG2gVx3VbnPiME0u5WByLU5s44col3CoOr4kJIjIZ9/3ZI3CbM3kWJ7HjxFIuFsfi1CZOuHKplbrcHPB3wfvCHWAjbodCN4uT2HFiKReLY3FiYV0OxyUqD1rNE3M9NXyxlcVJrDixlIvFsTjRjlHbS6wNuYiGISGLEz9xYikXi2Nxoh2jtmKqoBtjjAldTH3bojHGmNBZQTfGmARhBd0YYxKEFXRjjEkQVtBNwhJnkYhc7DPtahGZE828jIkUO8rFJDQR6QO8DgzEfefGSmCkqm6sRcwUreJn1YyJNivoJuGJyCNAIdAMKFDVB0VkHPBz3Bl+S4BfqGq5iEwATsX9EPS/VPUBL8Z24FlgJPCEqr4ehUUxplop0U7AmDpwP/AJ7gefB3ld++XAYFUt9Yr4tcA/gXtU9YCIpOB+vHmqqq7x4hSq6jnRWABjAmEF3SQ8VS0UkX8BR1X1uIgMx/1s2HIRAdeNb/NmHysiN+LeG5lAL9zvQIL7iTFjYpYVdFNflHsXcF+m9Lyq/sZ3BhHpBtwGnKGqh0TkJaCxzyyFdZKpMSGyo1xMfTQPuFpE2gOISDsRyQJaAgXAERHJAC6KYo7GBM06dFPvqGqeiNwPzBORJKAE+Cnu58LWAKuBTcDi6GVpTPDsKBdjjEkQNuRijDEJwgq6McYkCCvoxhiTIKygG2NMgrCCbowxCcIKujHGJAgr6MYYkyD+P3B6T97y96wUAAAAAElFTkSuQmCC">
            <a:extLst>
              <a:ext uri="{FF2B5EF4-FFF2-40B4-BE49-F238E27FC236}">
                <a16:creationId xmlns:a16="http://schemas.microsoft.com/office/drawing/2014/main" id="{A4851926-112B-4CEA-9B8F-5DA6466D989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03DC220-EDE7-4B8A-BECF-DE1094C0A245}"/>
              </a:ext>
            </a:extLst>
          </p:cNvPr>
          <p:cNvPicPr>
            <a:picLocks noChangeAspect="1"/>
          </p:cNvPicPr>
          <p:nvPr/>
        </p:nvPicPr>
        <p:blipFill rotWithShape="1">
          <a:blip r:embed="rId2"/>
          <a:srcRect l="20000" t="31214" r="36761" b="9502"/>
          <a:stretch/>
        </p:blipFill>
        <p:spPr>
          <a:xfrm>
            <a:off x="1599127" y="1987593"/>
            <a:ext cx="5640946" cy="4189370"/>
          </a:xfrm>
          <a:prstGeom prst="rect">
            <a:avLst/>
          </a:prstGeom>
        </p:spPr>
      </p:pic>
    </p:spTree>
    <p:extLst>
      <p:ext uri="{BB962C8B-B14F-4D97-AF65-F5344CB8AC3E}">
        <p14:creationId xmlns:p14="http://schemas.microsoft.com/office/powerpoint/2010/main" val="399428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CE01-1F03-49E3-9814-9C61CC7B49B8}"/>
              </a:ext>
            </a:extLst>
          </p:cNvPr>
          <p:cNvSpPr>
            <a:spLocks noGrp="1"/>
          </p:cNvSpPr>
          <p:nvPr>
            <p:ph type="title"/>
          </p:nvPr>
        </p:nvSpPr>
        <p:spPr/>
        <p:txBody>
          <a:bodyPr/>
          <a:lstStyle/>
          <a:p>
            <a:r>
              <a:rPr lang="en-US" dirty="0"/>
              <a:t>Class Exercise:  Task #2</a:t>
            </a:r>
          </a:p>
        </p:txBody>
      </p:sp>
      <p:sp>
        <p:nvSpPr>
          <p:cNvPr id="3" name="Content Placeholder 2">
            <a:extLst>
              <a:ext uri="{FF2B5EF4-FFF2-40B4-BE49-F238E27FC236}">
                <a16:creationId xmlns:a16="http://schemas.microsoft.com/office/drawing/2014/main" id="{900C6853-158F-4109-904C-196E9A2395EC}"/>
              </a:ext>
            </a:extLst>
          </p:cNvPr>
          <p:cNvSpPr>
            <a:spLocks noGrp="1"/>
          </p:cNvSpPr>
          <p:nvPr>
            <p:ph idx="1"/>
          </p:nvPr>
        </p:nvSpPr>
        <p:spPr/>
        <p:txBody>
          <a:bodyPr>
            <a:normAutofit lnSpcReduction="10000"/>
          </a:bodyPr>
          <a:lstStyle/>
          <a:p>
            <a:pPr marL="0" indent="0">
              <a:buNone/>
            </a:pPr>
            <a:r>
              <a:rPr lang="en-US" dirty="0"/>
              <a:t>Generate a bar chart showing the percentages of the Insect-resistant (</a:t>
            </a:r>
            <a:r>
              <a:rPr lang="en-US" dirty="0" err="1"/>
              <a:t>Bt</a:t>
            </a:r>
            <a:r>
              <a:rPr lang="en-US" dirty="0"/>
              <a:t>) only variety for all states: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Hint</a:t>
            </a:r>
            <a:r>
              <a:rPr lang="en-US" dirty="0"/>
              <a:t>:  you will need to use the pivot function to reorganize your data for drawing the boxplot above.  Use these two pages of documentation:</a:t>
            </a:r>
          </a:p>
          <a:p>
            <a:pPr marL="0" indent="0">
              <a:buNone/>
            </a:pPr>
            <a:r>
              <a:rPr lang="en-US" dirty="0">
                <a:hlinkClick r:id="rId2"/>
              </a:rPr>
              <a:t>https://pandas.pydata.org/pandas-docs/stable/visualization.html</a:t>
            </a:r>
            <a:endParaRPr lang="en-US" dirty="0"/>
          </a:p>
          <a:p>
            <a:pPr marL="0" indent="0">
              <a:buNone/>
            </a:pPr>
            <a:r>
              <a:rPr lang="en-US" dirty="0">
                <a:hlinkClick r:id="rId3"/>
              </a:rPr>
              <a:t>https://pandas.pydata.org/pandas-docs/stable/generated/pandas.DataFrame.pivot.html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B4CB933-58C4-496B-A1A0-693EA18229CE}"/>
              </a:ext>
            </a:extLst>
          </p:cNvPr>
          <p:cNvPicPr>
            <a:picLocks noChangeAspect="1"/>
          </p:cNvPicPr>
          <p:nvPr/>
        </p:nvPicPr>
        <p:blipFill rotWithShape="1">
          <a:blip r:embed="rId4"/>
          <a:srcRect l="21127" t="35114" r="13099" b="23283"/>
          <a:stretch/>
        </p:blipFill>
        <p:spPr>
          <a:xfrm>
            <a:off x="1133340" y="1854558"/>
            <a:ext cx="6653466" cy="2279560"/>
          </a:xfrm>
          <a:prstGeom prst="rect">
            <a:avLst/>
          </a:prstGeom>
        </p:spPr>
      </p:pic>
    </p:spTree>
    <p:extLst>
      <p:ext uri="{BB962C8B-B14F-4D97-AF65-F5344CB8AC3E}">
        <p14:creationId xmlns:p14="http://schemas.microsoft.com/office/powerpoint/2010/main" val="3452526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14067</TotalTime>
  <Words>475</Words>
  <Application>Microsoft Office PowerPoint</Application>
  <PresentationFormat>On-screen Show (4:3)</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Introduction to Computing for Data Science </vt:lpstr>
      <vt:lpstr>Question and Answer Session</vt:lpstr>
      <vt:lpstr>Class Exercise: Overview</vt:lpstr>
      <vt:lpstr>Class Exercise: Data Explanation</vt:lpstr>
      <vt:lpstr>Class Exercise:  Task #1</vt:lpstr>
      <vt:lpstr>Class Exercise:  Task #2</vt:lpstr>
      <vt:lpstr>Class Exercise:  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for Data Science</dc:title>
  <dc:creator>ficklin</dc:creator>
  <cp:lastModifiedBy>Stephen Ficklin</cp:lastModifiedBy>
  <cp:revision>561</cp:revision>
  <dcterms:modified xsi:type="dcterms:W3CDTF">2018-03-01T07:04:44Z</dcterms:modified>
</cp:coreProperties>
</file>